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9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1" autoAdjust="0"/>
    <p:restoredTop sz="92990" autoAdjust="0"/>
  </p:normalViewPr>
  <p:slideViewPr>
    <p:cSldViewPr>
      <p:cViewPr varScale="1">
        <p:scale>
          <a:sx n="80" d="100"/>
          <a:sy n="80" d="100"/>
        </p:scale>
        <p:origin x="1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AD1CE-B267-4BBE-B1B2-E6F038C0FBB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94E-629D-4308-AAEB-5D86B0485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661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2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9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96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3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1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3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94E-629D-4308-AAEB-5D86B04856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53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41B58-0C49-4555-A441-A993E56363C6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8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46D86-AF75-43D5-AFB6-3673ED7A82BF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3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111-3F3D-44B4-8648-998DDB4A212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4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90F21-95C9-4F78-A4AD-A8966BE30A7D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4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C0924-B675-4651-A7D5-53A70033929E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26AC-CD36-4F8A-AC65-70E75F19983F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1967-DC06-4558-905A-3C5559F3774D}" type="datetime1">
              <a:rPr lang="en-US" smtClean="0"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02EF-0CF4-4ECF-B109-8553AC3A9CFB}" type="datetime1">
              <a:rPr lang="en-US" smtClean="0"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691F-C33B-4C52-911C-975ABE86590E}" type="datetime1">
              <a:rPr lang="en-US" smtClean="0"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846E-F850-4BF4-A63D-0D3E57BBF0CA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BDAC5-D0EF-4791-A89F-B44BAF0E31DE}" type="datetime1">
              <a:rPr lang="en-US" smtClean="0"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2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68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6F21-4C10-450F-AE52-949914B19B89}" type="datetime1">
              <a:rPr lang="en-US" smtClean="0"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53201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64C93-BC15-48C2-9942-3C14203336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01600" y="685800"/>
            <a:ext cx="1188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2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– Whole Table Aggregations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356"/>
          <a:stretch/>
        </p:blipFill>
        <p:spPr>
          <a:xfrm>
            <a:off x="304800" y="985918"/>
            <a:ext cx="8445500" cy="289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2874" y="4303874"/>
            <a:ext cx="2346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6832" y="5199937"/>
            <a:ext cx="3718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NUM_ROWS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4192575"/>
            <a:ext cx="3277318" cy="6605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079" y="5199937"/>
            <a:ext cx="1371901" cy="660563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6019321"/>
            <a:ext cx="8610600" cy="4986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NUM_ROWS </a:t>
            </a:r>
            <a:r>
              <a:rPr lang="en-US" sz="2000" dirty="0">
                <a:latin typeface="+mj-lt"/>
              </a:rPr>
              <a:t>is the ‘Alias’ for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n-US" sz="2000" dirty="0">
                <a:latin typeface="+mj-lt"/>
              </a:rPr>
              <a:t>and is designated using </a:t>
            </a:r>
            <a:r>
              <a:rPr lang="en-US" sz="2000" dirty="0">
                <a:solidFill>
                  <a:srgbClr val="008080"/>
                </a:solidFill>
                <a:latin typeface="+mj-lt"/>
              </a:rPr>
              <a:t>‘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008080"/>
                </a:solidFill>
                <a:latin typeface="+mj-lt"/>
              </a:rPr>
              <a:t>’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253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JOIN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43762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Extended Example: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Return average price of products by Medium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Exclude Resellers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Only include Medium values where average price &gt; 10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000" dirty="0"/>
              <a:t>Sort results from highest to lowest average price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18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MEDIUM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AVG_PRICE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PRODUCTS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'RESELLER'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MEDIUM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AVG_PRICE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12.50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AVG_PRICE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0" y="5105400"/>
            <a:ext cx="2743200" cy="99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3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Shorthand using ‘Aliases’</a:t>
            </a:r>
            <a:endParaRPr lang="en-US" b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914400"/>
            <a:ext cx="8595900" cy="837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Column Aliases: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NUM_ROWS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	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Table Aliases: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PRICE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endParaRPr lang="en-US" sz="1800" i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CHANNEL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PRICE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endParaRPr lang="en-US" sz="1800" i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a.CHANNEL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a.PRODUCT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a.PRICE</a:t>
            </a:r>
            <a:endParaRPr lang="en-US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solidFill>
                  <a:prstClr val="black"/>
                </a:solidFill>
              </a:rPr>
              <a:t>In this case, ‘a’ is used as an alias for the table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345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err="1" smtClean="0"/>
              <a:t>JOINing</a:t>
            </a:r>
            <a:r>
              <a:rPr lang="en-US" b="1" dirty="0" smtClean="0"/>
              <a:t> Tables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12371"/>
            <a:ext cx="8458200" cy="71845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The real power of SQL is the ability to link tables across a relational database structure</a:t>
            </a:r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25852"/>
              </p:ext>
            </p:extLst>
          </p:nvPr>
        </p:nvGraphicFramePr>
        <p:xfrm>
          <a:off x="3409950" y="1981200"/>
          <a:ext cx="1524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+mj-lt"/>
                          <a:cs typeface="Courier New" panose="02070309020205020404" pitchFamily="49" charset="0"/>
                        </a:rPr>
                        <a:t>A.KEY</a:t>
                      </a:r>
                      <a:endParaRPr lang="en-US" sz="20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15184"/>
              </p:ext>
            </p:extLst>
          </p:nvPr>
        </p:nvGraphicFramePr>
        <p:xfrm>
          <a:off x="6927642" y="1981200"/>
          <a:ext cx="15240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149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B.KEY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9032">
                <a:tc>
                  <a:txBody>
                    <a:bodyPr/>
                    <a:lstStyle/>
                    <a:p>
                      <a:endParaRPr lang="en-US" sz="2000" dirty="0"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6" name="Elbow Connector 15"/>
          <p:cNvCxnSpPr/>
          <p:nvPr/>
        </p:nvCxnSpPr>
        <p:spPr>
          <a:xfrm flipV="1">
            <a:off x="4933950" y="2142574"/>
            <a:ext cx="1993692" cy="905426"/>
          </a:xfrm>
          <a:prstGeom prst="bentConnector3">
            <a:avLst/>
          </a:prstGeom>
          <a:ln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552700" y="5181600"/>
            <a:ext cx="1143000" cy="1066800"/>
          </a:xfrm>
          <a:prstGeom prst="ellipse">
            <a:avLst/>
          </a:prstGeom>
          <a:solidFill>
            <a:srgbClr val="92D05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24200" y="5181600"/>
            <a:ext cx="1143000" cy="1066800"/>
          </a:xfrm>
          <a:prstGeom prst="ellipse">
            <a:avLst/>
          </a:prstGeom>
          <a:solidFill>
            <a:srgbClr val="92D05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213142" y="5181600"/>
            <a:ext cx="1143000" cy="1066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642" y="5181600"/>
            <a:ext cx="1143000" cy="1066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873584" y="5181600"/>
            <a:ext cx="1143000" cy="1066800"/>
          </a:xfrm>
          <a:prstGeom prst="ellipse">
            <a:avLst/>
          </a:prstGeom>
          <a:solidFill>
            <a:srgbClr val="92D05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A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45084" y="5181600"/>
            <a:ext cx="1143000" cy="1066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B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5784642" y="5262340"/>
            <a:ext cx="571500" cy="918834"/>
          </a:xfrm>
          <a:custGeom>
            <a:avLst/>
            <a:gdLst>
              <a:gd name="connsiteX0" fmla="*/ 285750 w 571500"/>
              <a:gd name="connsiteY0" fmla="*/ 0 h 918834"/>
              <a:gd name="connsiteX1" fmla="*/ 319531 w 571500"/>
              <a:gd name="connsiteY1" fmla="*/ 17113 h 918834"/>
              <a:gd name="connsiteX2" fmla="*/ 571500 w 571500"/>
              <a:gd name="connsiteY2" fmla="*/ 459417 h 918834"/>
              <a:gd name="connsiteX3" fmla="*/ 319531 w 571500"/>
              <a:gd name="connsiteY3" fmla="*/ 901721 h 918834"/>
              <a:gd name="connsiteX4" fmla="*/ 285750 w 571500"/>
              <a:gd name="connsiteY4" fmla="*/ 918834 h 918834"/>
              <a:gd name="connsiteX5" fmla="*/ 251969 w 571500"/>
              <a:gd name="connsiteY5" fmla="*/ 901721 h 918834"/>
              <a:gd name="connsiteX6" fmla="*/ 0 w 571500"/>
              <a:gd name="connsiteY6" fmla="*/ 459417 h 918834"/>
              <a:gd name="connsiteX7" fmla="*/ 251969 w 571500"/>
              <a:gd name="connsiteY7" fmla="*/ 17113 h 91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500" h="918834">
                <a:moveTo>
                  <a:pt x="285750" y="0"/>
                </a:moveTo>
                <a:lnTo>
                  <a:pt x="319531" y="17113"/>
                </a:lnTo>
                <a:cubicBezTo>
                  <a:pt x="471551" y="112969"/>
                  <a:pt x="571500" y="275299"/>
                  <a:pt x="571500" y="459417"/>
                </a:cubicBezTo>
                <a:cubicBezTo>
                  <a:pt x="571500" y="643535"/>
                  <a:pt x="471551" y="805865"/>
                  <a:pt x="319531" y="901721"/>
                </a:cubicBezTo>
                <a:lnTo>
                  <a:pt x="285750" y="918834"/>
                </a:lnTo>
                <a:lnTo>
                  <a:pt x="251969" y="901721"/>
                </a:lnTo>
                <a:cubicBezTo>
                  <a:pt x="99949" y="805865"/>
                  <a:pt x="0" y="643535"/>
                  <a:pt x="0" y="459417"/>
                </a:cubicBezTo>
                <a:cubicBezTo>
                  <a:pt x="0" y="275299"/>
                  <a:pt x="99949" y="112969"/>
                  <a:pt x="251969" y="17113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81250" y="4724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 OUTER JOIN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29200" y="4724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INNER JOIN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648575" y="4724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LEFT (OUTER) JOIN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817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JOIN Statements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08811" y="1219200"/>
            <a:ext cx="838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FIELD_N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FIELD_N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TABLE_1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TABLE_2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FIELD_N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FIELD_N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TABLE_1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TABLE_2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FIELD_N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FIELD_1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...,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FIELD_N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TABLE_1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TABLE_2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9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Identifying the JOIN field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989966"/>
            <a:ext cx="7076849" cy="28938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10221"/>
            <a:ext cx="3633484" cy="20556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4160678"/>
            <a:ext cx="4186085" cy="23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JOIN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2231"/>
            <a:ext cx="8458200" cy="4572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Let’s say I want more information about the products that were actually purchased: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" y="17819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627423" cy="30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2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JOIN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3452"/>
            <a:ext cx="8458200" cy="43762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Why not an INNER JOIN?</a:t>
            </a:r>
            <a:endParaRPr lang="en-US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3352800"/>
            <a:ext cx="8458200" cy="2094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In this case, the query would actually return the same result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However, if a product were missing from the PRODUCT table, those transactions would be eliminated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Sometimes this is desirable, sometimes not, depending on the question you are trying to answer!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63889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180754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JOIN 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1893"/>
            <a:ext cx="8458200" cy="43762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400" b="1" dirty="0"/>
              <a:t>Why not a FULL OUTER JOIN?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04800" y="157568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.*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PRODUCT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8534400" cy="35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6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– </a:t>
            </a:r>
            <a:r>
              <a:rPr lang="en-US" b="1" dirty="0" smtClean="0"/>
              <a:t>More </a:t>
            </a:r>
            <a:r>
              <a:rPr lang="en-US" b="1" dirty="0" err="1" smtClean="0"/>
              <a:t>JOINing</a:t>
            </a:r>
            <a:r>
              <a:rPr lang="en-US" b="1" dirty="0" smtClean="0"/>
              <a:t> Logic</a:t>
            </a:r>
            <a:endParaRPr lang="en-US" b="1" dirty="0"/>
          </a:p>
        </p:txBody>
      </p:sp>
      <p:pic>
        <p:nvPicPr>
          <p:cNvPr id="9218" name="Picture 2" descr="http://www.codeproject.com/KB/database/Visual_SQL_Joins/Visual_SQL_JOINS_V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847344"/>
            <a:ext cx="7543800" cy="59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3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23643</TotalTime>
  <Words>372</Words>
  <Application>Microsoft Office PowerPoint</Application>
  <PresentationFormat>Widescreen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Office Theme</vt:lpstr>
      <vt:lpstr>SQL – Whole Table Aggregations</vt:lpstr>
      <vt:lpstr>SQL – Shorthand using ‘Aliases’</vt:lpstr>
      <vt:lpstr>SQL – JOINing Tables</vt:lpstr>
      <vt:lpstr>SQL – JOIN Statements</vt:lpstr>
      <vt:lpstr>SQL – Identifying the JOIN field</vt:lpstr>
      <vt:lpstr>SQL – JOIN Statements</vt:lpstr>
      <vt:lpstr>SQL – JOIN Statements</vt:lpstr>
      <vt:lpstr>SQL – JOIN Statements</vt:lpstr>
      <vt:lpstr>SQL – More JOINing Logic</vt:lpstr>
      <vt:lpstr>SQL – JOIN Statements</vt:lpstr>
    </vt:vector>
  </TitlesOfParts>
  <Company>Aircell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A.Torgerson</dc:creator>
  <cp:lastModifiedBy>Marisa Edwinson</cp:lastModifiedBy>
  <cp:revision>247</cp:revision>
  <dcterms:created xsi:type="dcterms:W3CDTF">2014-07-12T14:03:30Z</dcterms:created>
  <dcterms:modified xsi:type="dcterms:W3CDTF">2017-02-06T20:38:57Z</dcterms:modified>
</cp:coreProperties>
</file>