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50" r:id="rId2"/>
    <p:sldId id="444" r:id="rId3"/>
    <p:sldId id="451" r:id="rId4"/>
    <p:sldId id="452" r:id="rId5"/>
    <p:sldId id="453" r:id="rId6"/>
    <p:sldId id="454" r:id="rId7"/>
    <p:sldId id="455" r:id="rId8"/>
    <p:sldId id="4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1" autoAdjust="0"/>
    <p:restoredTop sz="92990" autoAdjust="0"/>
  </p:normalViewPr>
  <p:slideViewPr>
    <p:cSldViewPr>
      <p:cViewPr varScale="1">
        <p:scale>
          <a:sx n="69" d="100"/>
          <a:sy n="69" d="100"/>
        </p:scale>
        <p:origin x="5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AD1CE-B267-4BBE-B1B2-E6F038C0FBB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94E-629D-4308-AAEB-5D86B0485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71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35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34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22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11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52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0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ED09-9760-41DF-9A33-B1FAE97E8C43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8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AA6C-E7FB-4D6B-A66D-A18FBB306024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3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5B25-5011-4A91-8888-C1677B6608C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4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1D2B-866E-4A2B-A095-A2460BF5566F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88D0-8703-4D7A-BA39-652D3DE7DD07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E70-0569-40E1-AD70-DABCAF74CD78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14A4-F87E-470D-9EF1-C8D348B66D74}" type="datetime1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80BB-8C92-4989-AF6F-534A93DD6478}" type="datetime1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083-4F8C-4F3A-8025-D28938E1122B}" type="datetime1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4845-F633-4AD8-8CB4-E90523B515E0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E715-171A-4255-B363-2F3815E45B4A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6840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FF9CF-235D-4E5F-80F5-66893DCEA243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553201"/>
            <a:ext cx="28448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01600" y="685800"/>
            <a:ext cx="11887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12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– </a:t>
            </a:r>
            <a:r>
              <a:rPr lang="en-US" b="1" dirty="0" smtClean="0"/>
              <a:t>Operators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04800" y="1009476"/>
            <a:ext cx="8782050" cy="5848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 u="sng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Comparison Operators</a:t>
            </a:r>
          </a:p>
          <a:p>
            <a:pPr>
              <a:lnSpc>
                <a:spcPct val="107000"/>
              </a:lnSpc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=	&lt;	&gt; 	&lt;=	&gt;=	&lt;&gt;	!=	!&lt;	!&gt;</a:t>
            </a:r>
          </a:p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2400" b="1" u="sng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Arithmetic Operators</a:t>
            </a:r>
          </a:p>
          <a:p>
            <a:pPr lvl="0">
              <a:lnSpc>
                <a:spcPct val="107000"/>
              </a:lnSpc>
            </a:pPr>
            <a:endParaRPr lang="en-US" sz="2400" b="1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+	-	*	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/	%</a:t>
            </a:r>
            <a:endParaRPr lang="en-US" sz="2400" b="1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2400" b="1" u="sng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Logical Operators</a:t>
            </a:r>
          </a:p>
          <a:p>
            <a:pPr lvl="0">
              <a:lnSpc>
                <a:spcPct val="107000"/>
              </a:lnSpc>
            </a:pPr>
            <a:endParaRPr lang="en-US" sz="2400" b="1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AND	OR	IN	BETWEEN	LIKE	</a:t>
            </a:r>
          </a:p>
          <a:p>
            <a:pPr lvl="0">
              <a:lnSpc>
                <a:spcPct val="107000"/>
              </a:lnSpc>
            </a:pPr>
            <a:endParaRPr lang="en-US" sz="2400" b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07000"/>
              </a:lnSpc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IS NULL	NOT</a:t>
            </a:r>
          </a:p>
          <a:p>
            <a:pPr lvl="0">
              <a:lnSpc>
                <a:spcPct val="107000"/>
              </a:lnSpc>
            </a:pPr>
            <a:endParaRPr lang="en-US" sz="2400" b="1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74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– </a:t>
            </a:r>
            <a:r>
              <a:rPr lang="en-US" b="1" dirty="0" smtClean="0"/>
              <a:t>Comparison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69542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b="1" dirty="0"/>
              <a:t>Comparison Operators help define whether a condition between two fields or functions of fields is true or false</a:t>
            </a:r>
          </a:p>
          <a:p>
            <a:pPr marL="45720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 =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/>
              <a:t>Equal to</a:t>
            </a:r>
          </a:p>
          <a:p>
            <a:pPr marL="45720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 &lt;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/>
              <a:t>Less than</a:t>
            </a:r>
          </a:p>
          <a:p>
            <a:pPr marL="45720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 &gt; 	</a:t>
            </a:r>
            <a:r>
              <a:rPr lang="en-US" sz="2400" dirty="0"/>
              <a:t>Greater than</a:t>
            </a:r>
          </a:p>
          <a:p>
            <a:pPr marL="45720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&lt;=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/>
              <a:t>Less than or equal to</a:t>
            </a:r>
          </a:p>
          <a:p>
            <a:pPr marL="45720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&gt;=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/>
              <a:t>Greater than or equal to</a:t>
            </a:r>
          </a:p>
          <a:p>
            <a:pPr marL="45720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&lt;&gt;  !=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/>
              <a:t>Not equal to </a:t>
            </a:r>
          </a:p>
          <a:p>
            <a:pPr marL="45720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!&gt;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/>
              <a:t>Not greater than</a:t>
            </a:r>
          </a:p>
          <a:p>
            <a:pPr marL="45720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!&lt;	</a:t>
            </a:r>
            <a:r>
              <a:rPr lang="en-US" sz="2400" dirty="0"/>
              <a:t>Not less </a:t>
            </a:r>
            <a:r>
              <a:rPr lang="en-US" sz="2400" dirty="0"/>
              <a:t>than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FIELD_B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FIELD_C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!=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100</a:t>
            </a:r>
          </a:p>
          <a:p>
            <a:pPr marL="457200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9588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– </a:t>
            </a:r>
            <a:r>
              <a:rPr lang="en-US" b="1" dirty="0" smtClean="0"/>
              <a:t>Arithmetic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69542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b="1" dirty="0"/>
              <a:t>Arithmetic Operators execute common arithmetic functions</a:t>
            </a:r>
          </a:p>
          <a:p>
            <a:pPr marL="45720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+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/>
              <a:t>Addition</a:t>
            </a:r>
            <a:endParaRPr lang="en-US" sz="2400" dirty="0"/>
          </a:p>
          <a:p>
            <a:pPr marL="45720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-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/>
              <a:t>Subtraction</a:t>
            </a:r>
            <a:endParaRPr lang="en-US" sz="2400" dirty="0"/>
          </a:p>
          <a:p>
            <a:pPr marL="45720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* 	</a:t>
            </a:r>
            <a:r>
              <a:rPr lang="en-US" sz="2400" dirty="0"/>
              <a:t>Multiplication</a:t>
            </a:r>
            <a:endParaRPr lang="en-US" sz="2400" dirty="0"/>
          </a:p>
          <a:p>
            <a:pPr marL="45720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/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/>
              <a:t>Division</a:t>
            </a:r>
            <a:endParaRPr lang="en-US" sz="2400" dirty="0"/>
          </a:p>
          <a:p>
            <a:pPr marL="45720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%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/>
              <a:t>Modulus (remainder of x/y)</a:t>
            </a:r>
            <a:endParaRPr lang="en-US" sz="24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FIELD_B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FIELD_C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–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100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)/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FIELD_B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10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50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FIELD_B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GROUP_FIELD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FIELD_C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FIELD_N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505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– </a:t>
            </a:r>
            <a:r>
              <a:rPr lang="en-US" b="1" dirty="0" smtClean="0"/>
              <a:t>Logical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69542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b="1" dirty="0"/>
              <a:t>Logical Operators define specific logical conditions in queries</a:t>
            </a:r>
          </a:p>
          <a:p>
            <a:pPr marL="457200" indent="0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AND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/>
              <a:t>All conditions in a statement are true</a:t>
            </a:r>
            <a:endParaRPr lang="en-US" sz="2400" dirty="0"/>
          </a:p>
          <a:p>
            <a:pPr marL="45720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OR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/>
              <a:t>At least one condition in a statement is true</a:t>
            </a:r>
          </a:p>
          <a:p>
            <a:pPr marL="457200" indent="0">
              <a:lnSpc>
                <a:spcPct val="90000"/>
              </a:lnSpc>
              <a:spcBef>
                <a:spcPts val="900"/>
              </a:spcBef>
              <a:buNone/>
            </a:pPr>
            <a:endParaRPr lang="en-US" sz="2400" dirty="0"/>
          </a:p>
          <a:p>
            <a:pPr marL="457200" indent="0">
              <a:lnSpc>
                <a:spcPct val="90000"/>
              </a:lnSpc>
              <a:spcBef>
                <a:spcPts val="900"/>
              </a:spcBef>
              <a:buNone/>
            </a:pPr>
            <a:endParaRPr lang="en-US" sz="2400" dirty="0"/>
          </a:p>
          <a:p>
            <a:pPr marL="457200" indent="0">
              <a:lnSpc>
                <a:spcPct val="90000"/>
              </a:lnSpc>
              <a:spcBef>
                <a:spcPts val="900"/>
              </a:spcBef>
              <a:buNone/>
            </a:pPr>
            <a:endParaRPr lang="en-US" sz="2400" dirty="0"/>
          </a:p>
          <a:p>
            <a:pPr marL="457200" indent="0">
              <a:lnSpc>
                <a:spcPct val="90000"/>
              </a:lnSpc>
              <a:spcBef>
                <a:spcPts val="900"/>
              </a:spcBef>
              <a:buNone/>
            </a:pPr>
            <a:endParaRPr lang="en-US" sz="2400" dirty="0"/>
          </a:p>
          <a:p>
            <a:pPr marL="0" indent="0">
              <a:spcBef>
                <a:spcPts val="2400"/>
              </a:spcBef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10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FIELD_B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100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FIELD_C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50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2400" b="1" dirty="0"/>
          </a:p>
        </p:txBody>
      </p:sp>
      <p:sp>
        <p:nvSpPr>
          <p:cNvPr id="23" name="Oval 22"/>
          <p:cNvSpPr/>
          <p:nvPr/>
        </p:nvSpPr>
        <p:spPr>
          <a:xfrm>
            <a:off x="4559617" y="3189494"/>
            <a:ext cx="1143000" cy="1066800"/>
          </a:xfrm>
          <a:prstGeom prst="ellipse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131117" y="3189494"/>
            <a:ext cx="1143000" cy="1066800"/>
          </a:xfrm>
          <a:prstGeom prst="ellipse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81200" y="3189494"/>
            <a:ext cx="1143000" cy="1066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552700" y="3189494"/>
            <a:ext cx="1143000" cy="1066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39815" y="266477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953000" y="2664446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endParaRPr lang="en-US" sz="2400" dirty="0"/>
          </a:p>
        </p:txBody>
      </p:sp>
      <p:sp>
        <p:nvSpPr>
          <p:cNvPr id="29" name="Freeform 28"/>
          <p:cNvSpPr/>
          <p:nvPr/>
        </p:nvSpPr>
        <p:spPr>
          <a:xfrm>
            <a:off x="2549365" y="3263477"/>
            <a:ext cx="571500" cy="918834"/>
          </a:xfrm>
          <a:custGeom>
            <a:avLst/>
            <a:gdLst>
              <a:gd name="connsiteX0" fmla="*/ 285750 w 571500"/>
              <a:gd name="connsiteY0" fmla="*/ 0 h 918834"/>
              <a:gd name="connsiteX1" fmla="*/ 319531 w 571500"/>
              <a:gd name="connsiteY1" fmla="*/ 17114 h 918834"/>
              <a:gd name="connsiteX2" fmla="*/ 571500 w 571500"/>
              <a:gd name="connsiteY2" fmla="*/ 459417 h 918834"/>
              <a:gd name="connsiteX3" fmla="*/ 319531 w 571500"/>
              <a:gd name="connsiteY3" fmla="*/ 901721 h 918834"/>
              <a:gd name="connsiteX4" fmla="*/ 285750 w 571500"/>
              <a:gd name="connsiteY4" fmla="*/ 918834 h 918834"/>
              <a:gd name="connsiteX5" fmla="*/ 251969 w 571500"/>
              <a:gd name="connsiteY5" fmla="*/ 901721 h 918834"/>
              <a:gd name="connsiteX6" fmla="*/ 0 w 571500"/>
              <a:gd name="connsiteY6" fmla="*/ 459417 h 918834"/>
              <a:gd name="connsiteX7" fmla="*/ 251969 w 571500"/>
              <a:gd name="connsiteY7" fmla="*/ 17114 h 91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500" h="918834">
                <a:moveTo>
                  <a:pt x="285750" y="0"/>
                </a:moveTo>
                <a:lnTo>
                  <a:pt x="319531" y="17114"/>
                </a:lnTo>
                <a:cubicBezTo>
                  <a:pt x="471551" y="112969"/>
                  <a:pt x="571500" y="275299"/>
                  <a:pt x="571500" y="459417"/>
                </a:cubicBezTo>
                <a:cubicBezTo>
                  <a:pt x="571500" y="643535"/>
                  <a:pt x="471551" y="805865"/>
                  <a:pt x="319531" y="901721"/>
                </a:cubicBezTo>
                <a:lnTo>
                  <a:pt x="285750" y="918834"/>
                </a:lnTo>
                <a:lnTo>
                  <a:pt x="251969" y="901721"/>
                </a:lnTo>
                <a:cubicBezTo>
                  <a:pt x="99949" y="805865"/>
                  <a:pt x="0" y="643535"/>
                  <a:pt x="0" y="459417"/>
                </a:cubicBezTo>
                <a:cubicBezTo>
                  <a:pt x="0" y="275299"/>
                  <a:pt x="99949" y="112969"/>
                  <a:pt x="251969" y="1711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9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24" grpId="0" animBg="1"/>
      <p:bldP spid="25" grpId="0" animBg="1"/>
      <p:bldP spid="26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– </a:t>
            </a:r>
            <a:r>
              <a:rPr lang="en-US" b="1" dirty="0" smtClean="0"/>
              <a:t>Logical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69542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b="1" dirty="0"/>
              <a:t>Logical Operators define specific logical conditions in queries</a:t>
            </a:r>
          </a:p>
          <a:p>
            <a:pPr marL="457200" indent="0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IN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/>
              <a:t>W</a:t>
            </a:r>
            <a:r>
              <a:rPr lang="en-US" sz="2400" dirty="0"/>
              <a:t>hether a field or expression value is in a specific 			list of possible 	values</a:t>
            </a:r>
          </a:p>
          <a:p>
            <a:pPr marL="12573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Shorthand for a long list of OR conditions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'AAA'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'BBB'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'CCC'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'AAA'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'BBB'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'CCC'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</a:p>
          <a:p>
            <a:pPr marL="45720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/>
              <a:t>Whether a field value </a:t>
            </a:r>
            <a:r>
              <a:rPr lang="en-US" sz="2400" dirty="0"/>
              <a:t>or expression is between two 		other values  or expressions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endParaRPr lang="en-US" sz="2400" b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12573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Shorthand for a compound AND condition</a:t>
            </a: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10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100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10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100</a:t>
            </a: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8829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– </a:t>
            </a:r>
            <a:r>
              <a:rPr lang="en-US" b="1" dirty="0" smtClean="0"/>
              <a:t>Logical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69542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b="1" dirty="0"/>
              <a:t>Logical Operators define specific logical conditions in queries</a:t>
            </a:r>
          </a:p>
          <a:p>
            <a:pPr marL="457200" indent="0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/>
              <a:t>Returns true if a specific set of characters is present 		in a string or text value</a:t>
            </a:r>
          </a:p>
          <a:p>
            <a:pPr marL="857250">
              <a:lnSpc>
                <a:spcPct val="90000"/>
              </a:lnSpc>
              <a:spcBef>
                <a:spcPts val="1800"/>
              </a:spcBef>
            </a:pPr>
            <a:r>
              <a:rPr lang="en-US" sz="2400" dirty="0"/>
              <a:t>Uses wildcards:   </a:t>
            </a:r>
          </a:p>
          <a:p>
            <a:pPr marL="971550" lvl="1" indent="0">
              <a:lnSpc>
                <a:spcPct val="90000"/>
              </a:lnSpc>
              <a:spcBef>
                <a:spcPts val="600"/>
              </a:spcBef>
              <a:buNone/>
              <a:tabLst>
                <a:tab pos="1431925" algn="l"/>
              </a:tabLst>
            </a:pPr>
            <a:r>
              <a:rPr lang="en-US" sz="2000" dirty="0"/>
              <a:t>%</a:t>
            </a:r>
            <a:r>
              <a:rPr lang="en-US" sz="2000" dirty="0"/>
              <a:t> </a:t>
            </a:r>
            <a:r>
              <a:rPr lang="en-US" sz="2000" dirty="0"/>
              <a:t>    Any string of zero or more characters</a:t>
            </a:r>
          </a:p>
          <a:p>
            <a:pPr marL="971550" lvl="1" indent="0">
              <a:lnSpc>
                <a:spcPct val="90000"/>
              </a:lnSpc>
              <a:spcBef>
                <a:spcPts val="600"/>
              </a:spcBef>
              <a:buNone/>
              <a:tabLst>
                <a:tab pos="1431925" algn="l"/>
              </a:tabLst>
            </a:pPr>
            <a:r>
              <a:rPr lang="en-US" sz="2000" dirty="0"/>
              <a:t>_     	Any single character</a:t>
            </a: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abc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%'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+mj-lt"/>
              </a:rPr>
              <a:t>True </a:t>
            </a:r>
            <a:r>
              <a:rPr lang="en-US" sz="2000" dirty="0">
                <a:latin typeface="+mj-lt"/>
              </a:rPr>
              <a:t>for any string that starts with ‘</a:t>
            </a:r>
            <a:r>
              <a:rPr lang="en-US" sz="2000" dirty="0" err="1">
                <a:latin typeface="+mj-lt"/>
              </a:rPr>
              <a:t>abc</a:t>
            </a:r>
            <a:r>
              <a:rPr lang="en-US" sz="2000" dirty="0">
                <a:latin typeface="+mj-lt"/>
              </a:rPr>
              <a:t>’ regardless of how long that string is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abc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_'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+mj-lt"/>
              </a:rPr>
              <a:t>True only if the string starts with ‘</a:t>
            </a:r>
            <a:r>
              <a:rPr lang="en-US" sz="2000" dirty="0" err="1">
                <a:latin typeface="+mj-lt"/>
              </a:rPr>
              <a:t>abc</a:t>
            </a:r>
            <a:r>
              <a:rPr lang="en-US" sz="2000" dirty="0">
                <a:latin typeface="+mj-lt"/>
              </a:rPr>
              <a:t>’ and is four characters long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'%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abc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%'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+mj-lt"/>
              </a:rPr>
              <a:t>True if </a:t>
            </a:r>
            <a:r>
              <a:rPr lang="en-US" sz="2000" dirty="0">
                <a:latin typeface="+mj-lt"/>
              </a:rPr>
              <a:t>‘</a:t>
            </a:r>
            <a:r>
              <a:rPr lang="en-US" sz="2000" dirty="0" err="1">
                <a:latin typeface="+mj-lt"/>
              </a:rPr>
              <a:t>abc</a:t>
            </a:r>
            <a:r>
              <a:rPr lang="en-US" sz="2000" dirty="0">
                <a:latin typeface="+mj-lt"/>
              </a:rPr>
              <a:t>’ </a:t>
            </a:r>
            <a:r>
              <a:rPr lang="en-US" sz="2000" dirty="0">
                <a:latin typeface="+mj-lt"/>
              </a:rPr>
              <a:t>appears anywhere in the string</a:t>
            </a:r>
          </a:p>
          <a:p>
            <a:pPr marL="857250">
              <a:lnSpc>
                <a:spcPct val="90000"/>
              </a:lnSpc>
              <a:spcBef>
                <a:spcPts val="1800"/>
              </a:spcBef>
            </a:pPr>
            <a:endParaRPr lang="en-US" sz="2000" dirty="0"/>
          </a:p>
          <a:p>
            <a:pPr marL="857250">
              <a:lnSpc>
                <a:spcPct val="90000"/>
              </a:lnSpc>
              <a:spcBef>
                <a:spcPts val="1800"/>
              </a:spcBef>
            </a:pPr>
            <a:endParaRPr lang="en-US" sz="2000" dirty="0"/>
          </a:p>
          <a:p>
            <a:pPr marL="0" indent="0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'AAA'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'BBB'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'CCC'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'AAA'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'BBB'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'CCC'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6036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– </a:t>
            </a:r>
            <a:r>
              <a:rPr lang="en-US" b="1" dirty="0" smtClean="0"/>
              <a:t>Logical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69542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b="1" dirty="0"/>
              <a:t>Logical Operators define specific logical conditions in queries</a:t>
            </a:r>
          </a:p>
          <a:p>
            <a:pPr marL="457200" indent="0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IS NULL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/>
              <a:t>Returns true if a value or expression is NULL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</a:p>
          <a:p>
            <a:pPr marL="457200" indent="0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 NOT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prstClr val="black"/>
                </a:solidFill>
              </a:rPr>
              <a:t>Reverses the logical meaning of other operators</a:t>
            </a:r>
          </a:p>
          <a:p>
            <a:pPr marL="457200" indent="0">
              <a:lnSpc>
                <a:spcPct val="90000"/>
              </a:lnSpc>
              <a:spcBef>
                <a:spcPts val="1800"/>
              </a:spcBef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457200" indent="0">
              <a:lnSpc>
                <a:spcPct val="90000"/>
              </a:lnSpc>
              <a:spcBef>
                <a:spcPts val="1800"/>
              </a:spcBef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457200" indent="0">
              <a:lnSpc>
                <a:spcPct val="90000"/>
              </a:lnSpc>
              <a:spcBef>
                <a:spcPts val="1800"/>
              </a:spcBef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457200" indent="0">
              <a:lnSpc>
                <a:spcPct val="90000"/>
              </a:lnSpc>
              <a:spcBef>
                <a:spcPts val="1800"/>
              </a:spcBef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10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FIELD_B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'%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abc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%'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FIELD_A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</a:p>
          <a:p>
            <a:pPr marL="0" indent="0">
              <a:buNone/>
            </a:pPr>
            <a:endParaRPr lang="en-US" sz="2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457200" indent="0">
              <a:lnSpc>
                <a:spcPct val="90000"/>
              </a:lnSpc>
              <a:spcBef>
                <a:spcPts val="1800"/>
              </a:spcBef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296025" y="3098624"/>
            <a:ext cx="1714500" cy="1606199"/>
            <a:chOff x="6219825" y="3042001"/>
            <a:chExt cx="1714500" cy="1606199"/>
          </a:xfrm>
        </p:grpSpPr>
        <p:sp>
          <p:nvSpPr>
            <p:cNvPr id="20" name="TextBox 19"/>
            <p:cNvSpPr txBox="1"/>
            <p:nvPr/>
          </p:nvSpPr>
          <p:spPr>
            <a:xfrm>
              <a:off x="6219825" y="3042001"/>
              <a:ext cx="1644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808080"/>
                  </a:solidFill>
                  <a:latin typeface="Consolas" panose="020B0609020204030204" pitchFamily="49" charset="0"/>
                </a:rPr>
                <a:t>NOT AND</a:t>
              </a:r>
              <a:endParaRPr lang="en-US" sz="24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6219825" y="3581400"/>
              <a:ext cx="1143000" cy="1066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791325" y="3581400"/>
              <a:ext cx="1143000" cy="1066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6791325" y="3651632"/>
              <a:ext cx="571500" cy="918834"/>
            </a:xfrm>
            <a:custGeom>
              <a:avLst/>
              <a:gdLst>
                <a:gd name="connsiteX0" fmla="*/ 285750 w 571500"/>
                <a:gd name="connsiteY0" fmla="*/ 0 h 918834"/>
                <a:gd name="connsiteX1" fmla="*/ 319531 w 571500"/>
                <a:gd name="connsiteY1" fmla="*/ 17114 h 918834"/>
                <a:gd name="connsiteX2" fmla="*/ 571500 w 571500"/>
                <a:gd name="connsiteY2" fmla="*/ 459417 h 918834"/>
                <a:gd name="connsiteX3" fmla="*/ 319531 w 571500"/>
                <a:gd name="connsiteY3" fmla="*/ 901721 h 918834"/>
                <a:gd name="connsiteX4" fmla="*/ 285750 w 571500"/>
                <a:gd name="connsiteY4" fmla="*/ 918834 h 918834"/>
                <a:gd name="connsiteX5" fmla="*/ 251969 w 571500"/>
                <a:gd name="connsiteY5" fmla="*/ 901721 h 918834"/>
                <a:gd name="connsiteX6" fmla="*/ 0 w 571500"/>
                <a:gd name="connsiteY6" fmla="*/ 459417 h 918834"/>
                <a:gd name="connsiteX7" fmla="*/ 251969 w 571500"/>
                <a:gd name="connsiteY7" fmla="*/ 17114 h 91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0" h="918834">
                  <a:moveTo>
                    <a:pt x="285750" y="0"/>
                  </a:moveTo>
                  <a:lnTo>
                    <a:pt x="319531" y="17114"/>
                  </a:lnTo>
                  <a:cubicBezTo>
                    <a:pt x="471551" y="112969"/>
                    <a:pt x="571500" y="275299"/>
                    <a:pt x="571500" y="459417"/>
                  </a:cubicBezTo>
                  <a:cubicBezTo>
                    <a:pt x="571500" y="643535"/>
                    <a:pt x="471551" y="805865"/>
                    <a:pt x="319531" y="901721"/>
                  </a:cubicBezTo>
                  <a:lnTo>
                    <a:pt x="285750" y="918834"/>
                  </a:lnTo>
                  <a:lnTo>
                    <a:pt x="251969" y="901721"/>
                  </a:lnTo>
                  <a:cubicBezTo>
                    <a:pt x="99949" y="805865"/>
                    <a:pt x="0" y="643535"/>
                    <a:pt x="0" y="459417"/>
                  </a:cubicBezTo>
                  <a:cubicBezTo>
                    <a:pt x="0" y="275299"/>
                    <a:pt x="99949" y="112969"/>
                    <a:pt x="251969" y="17114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62001" y="3102466"/>
            <a:ext cx="4292917" cy="1591849"/>
            <a:chOff x="685800" y="3045843"/>
            <a:chExt cx="4292917" cy="1591849"/>
          </a:xfrm>
        </p:grpSpPr>
        <p:sp>
          <p:nvSpPr>
            <p:cNvPr id="6" name="Oval 5"/>
            <p:cNvSpPr/>
            <p:nvPr/>
          </p:nvSpPr>
          <p:spPr>
            <a:xfrm>
              <a:off x="3264217" y="3570892"/>
              <a:ext cx="1143000" cy="1066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835717" y="3570892"/>
              <a:ext cx="1143000" cy="1066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85800" y="3570892"/>
              <a:ext cx="1143000" cy="1066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257300" y="3570892"/>
              <a:ext cx="1143000" cy="1066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4415" y="3046172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808080"/>
                  </a:solidFill>
                  <a:latin typeface="Consolas" panose="020B0609020204030204" pitchFamily="49" charset="0"/>
                </a:rPr>
                <a:t>AND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57600" y="3045843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808080"/>
                  </a:solidFill>
                  <a:latin typeface="Consolas" panose="020B0609020204030204" pitchFamily="49" charset="0"/>
                </a:rPr>
                <a:t>OR</a:t>
              </a:r>
              <a:endParaRPr lang="en-US" sz="24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1253965" y="3644875"/>
              <a:ext cx="571500" cy="918834"/>
            </a:xfrm>
            <a:custGeom>
              <a:avLst/>
              <a:gdLst>
                <a:gd name="connsiteX0" fmla="*/ 285750 w 571500"/>
                <a:gd name="connsiteY0" fmla="*/ 0 h 918834"/>
                <a:gd name="connsiteX1" fmla="*/ 319531 w 571500"/>
                <a:gd name="connsiteY1" fmla="*/ 17114 h 918834"/>
                <a:gd name="connsiteX2" fmla="*/ 571500 w 571500"/>
                <a:gd name="connsiteY2" fmla="*/ 459417 h 918834"/>
                <a:gd name="connsiteX3" fmla="*/ 319531 w 571500"/>
                <a:gd name="connsiteY3" fmla="*/ 901721 h 918834"/>
                <a:gd name="connsiteX4" fmla="*/ 285750 w 571500"/>
                <a:gd name="connsiteY4" fmla="*/ 918834 h 918834"/>
                <a:gd name="connsiteX5" fmla="*/ 251969 w 571500"/>
                <a:gd name="connsiteY5" fmla="*/ 901721 h 918834"/>
                <a:gd name="connsiteX6" fmla="*/ 0 w 571500"/>
                <a:gd name="connsiteY6" fmla="*/ 459417 h 918834"/>
                <a:gd name="connsiteX7" fmla="*/ 251969 w 571500"/>
                <a:gd name="connsiteY7" fmla="*/ 17114 h 91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0" h="918834">
                  <a:moveTo>
                    <a:pt x="285750" y="0"/>
                  </a:moveTo>
                  <a:lnTo>
                    <a:pt x="319531" y="17114"/>
                  </a:lnTo>
                  <a:cubicBezTo>
                    <a:pt x="471551" y="112969"/>
                    <a:pt x="571500" y="275299"/>
                    <a:pt x="571500" y="459417"/>
                  </a:cubicBezTo>
                  <a:cubicBezTo>
                    <a:pt x="571500" y="643535"/>
                    <a:pt x="471551" y="805865"/>
                    <a:pt x="319531" y="901721"/>
                  </a:cubicBezTo>
                  <a:lnTo>
                    <a:pt x="285750" y="918834"/>
                  </a:lnTo>
                  <a:lnTo>
                    <a:pt x="251969" y="901721"/>
                  </a:lnTo>
                  <a:cubicBezTo>
                    <a:pt x="99949" y="805865"/>
                    <a:pt x="0" y="643535"/>
                    <a:pt x="0" y="459417"/>
                  </a:cubicBezTo>
                  <a:cubicBezTo>
                    <a:pt x="0" y="275299"/>
                    <a:pt x="99949" y="112969"/>
                    <a:pt x="251969" y="1711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96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69542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b="1" dirty="0"/>
              <a:t>Comparison Operators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b="1" dirty="0"/>
              <a:t>Arithmetic Operators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b="1" dirty="0"/>
              <a:t>Logical Operators</a:t>
            </a:r>
          </a:p>
          <a:p>
            <a:pPr marL="0" indent="0">
              <a:buNone/>
            </a:pPr>
            <a:endParaRPr lang="en-US" sz="2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457200" indent="0">
              <a:lnSpc>
                <a:spcPct val="90000"/>
              </a:lnSpc>
              <a:spcBef>
                <a:spcPts val="1800"/>
              </a:spcBef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48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23932</TotalTime>
  <Words>110</Words>
  <Application>Microsoft Office PowerPoint</Application>
  <PresentationFormat>Widescreen</PresentationFormat>
  <Paragraphs>121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Times New Roman</vt:lpstr>
      <vt:lpstr>Office Theme</vt:lpstr>
      <vt:lpstr>SQL – Operators</vt:lpstr>
      <vt:lpstr>SQL – Comparison Operators</vt:lpstr>
      <vt:lpstr>SQL – Arithmetic Operators</vt:lpstr>
      <vt:lpstr>SQL – Logical Operators</vt:lpstr>
      <vt:lpstr>SQL – Logical Operators</vt:lpstr>
      <vt:lpstr>SQL – Logical Operators</vt:lpstr>
      <vt:lpstr>SQL – Logical Operators</vt:lpstr>
      <vt:lpstr>Recap</vt:lpstr>
    </vt:vector>
  </TitlesOfParts>
  <Company>Aircell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A.Torgerson</dc:creator>
  <cp:lastModifiedBy>Marisa Edwinson</cp:lastModifiedBy>
  <cp:revision>259</cp:revision>
  <dcterms:created xsi:type="dcterms:W3CDTF">2014-07-12T14:03:30Z</dcterms:created>
  <dcterms:modified xsi:type="dcterms:W3CDTF">2017-02-06T20:47:46Z</dcterms:modified>
</cp:coreProperties>
</file>