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63" r:id="rId3"/>
    <p:sldId id="278" r:id="rId4"/>
    <p:sldId id="275" r:id="rId5"/>
    <p:sldId id="276" r:id="rId6"/>
    <p:sldId id="277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71204" autoAdjust="0"/>
  </p:normalViewPr>
  <p:slideViewPr>
    <p:cSldViewPr>
      <p:cViewPr varScale="1">
        <p:scale>
          <a:sx n="74" d="100"/>
          <a:sy n="74" d="100"/>
        </p:scale>
        <p:origin x="4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981C-654F-4AFE-A8EC-D7B9FC1452F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53E-4C3D-4453-A030-EBC63510121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B7E-A15B-4B23-86FB-5F8E78944DE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6A8-6521-4E54-929E-F88074F3505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45A0-C170-46E5-AB09-E960F3EC3D3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13A-14C6-44C7-845B-4EA4253450EB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430-5EA0-4E28-90C4-C34BE761F27F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7837-6A53-425F-845C-C93380A595DC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1E03-9473-4253-84BD-2C963FBB79DC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AD3-13D3-455C-81C7-6C8C2AE3EB8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8D58-4790-4C49-8529-94C507EF6AB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3229-B99A-4471-ACD4-0996F310865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Value Chain vs. The Real-World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The value chain describes a linear pathway that information follows from event to action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However, real organizations are not constructed around information alone: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Functional (Marketing, Finance),  Customer Group (Business vs. Consumer), Line of Business (Generators, Shop Tools), etc.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Various flavors of specialized skills or knowledge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There is a general tension and trade-off between technical skills and contextual acumen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Resources with more technical skill tend to do the ‘heavy lifting’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Resources with more context tend to interpret and make decisions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Where analytics are concerned, organizations  tend to focus on broad activity classes and the types of</a:t>
            </a:r>
            <a:r>
              <a:rPr lang="en-US" sz="2400" b="1" i="1" dirty="0"/>
              <a:t> </a:t>
            </a:r>
            <a:r>
              <a:rPr lang="en-US" sz="2400" b="1" i="1" u="sng" dirty="0"/>
              <a:t>outputs</a:t>
            </a:r>
            <a:r>
              <a:rPr lang="en-US" sz="2400" b="1" i="1" dirty="0"/>
              <a:t> </a:t>
            </a:r>
            <a:r>
              <a:rPr lang="en-US" sz="2400" b="1" dirty="0"/>
              <a:t>produced</a:t>
            </a:r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3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Activities – A Simple Lexicon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81901" y="2076450"/>
            <a:ext cx="1828800" cy="9906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Management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81901" y="4400550"/>
            <a:ext cx="1828800" cy="9906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Ad-Hoc</a:t>
            </a:r>
          </a:p>
          <a:p>
            <a:pPr algn="ctr"/>
            <a:r>
              <a:rPr lang="en-US" sz="2000" b="1" dirty="0"/>
              <a:t>Analysis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081901" y="3238500"/>
            <a:ext cx="1828800" cy="9906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Reporting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081901" y="5562600"/>
            <a:ext cx="1828800" cy="9906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Modeling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081901" y="914400"/>
            <a:ext cx="1828800" cy="9906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Architecture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33777" y="914400"/>
            <a:ext cx="519524" cy="5638800"/>
          </a:xfrm>
          <a:custGeom>
            <a:avLst/>
            <a:gdLst/>
            <a:ahLst/>
            <a:cxnLst/>
            <a:rect l="l" t="t" r="r" b="b"/>
            <a:pathLst>
              <a:path w="519524" h="5638800">
                <a:moveTo>
                  <a:pt x="7979" y="0"/>
                </a:moveTo>
                <a:lnTo>
                  <a:pt x="471409" y="0"/>
                </a:lnTo>
                <a:cubicBezTo>
                  <a:pt x="404081" y="753266"/>
                  <a:pt x="367124" y="1597702"/>
                  <a:pt x="367124" y="2489534"/>
                </a:cubicBezTo>
                <a:cubicBezTo>
                  <a:pt x="367124" y="3584309"/>
                  <a:pt x="422814" y="4607662"/>
                  <a:pt x="519524" y="5478838"/>
                </a:cubicBezTo>
                <a:lnTo>
                  <a:pt x="519524" y="5638800"/>
                </a:lnTo>
                <a:lnTo>
                  <a:pt x="0" y="5638800"/>
                </a:lnTo>
                <a:cubicBezTo>
                  <a:pt x="88262" y="4796943"/>
                  <a:pt x="138524" y="3821351"/>
                  <a:pt x="138524" y="2781300"/>
                </a:cubicBezTo>
                <a:cubicBezTo>
                  <a:pt x="138524" y="1772486"/>
                  <a:pt x="91236" y="824318"/>
                  <a:pt x="7979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R E A T I V I T 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215501" y="1143000"/>
            <a:ext cx="5791200" cy="609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b="1" dirty="0"/>
              <a:t>O</a:t>
            </a:r>
            <a:r>
              <a:rPr lang="en-US" sz="2000" b="1" dirty="0"/>
              <a:t>verall design of the data environment to serve the needs of the enterprise</a:t>
            </a:r>
            <a:endParaRPr lang="en-US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215501" y="2343150"/>
            <a:ext cx="5791200" cy="400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b="1" dirty="0"/>
              <a:t>Building &amp; maintaining the data environment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5501" y="3386138"/>
            <a:ext cx="5791200" cy="69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b="1" dirty="0"/>
              <a:t>Standardized, periodic renderings of specific metrics or data relationships</a:t>
            </a:r>
            <a:endParaRPr lang="en-US" sz="2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5501" y="4562476"/>
            <a:ext cx="5791200" cy="69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b="1" dirty="0"/>
              <a:t>Directed analysis to answer a specific question; if same thing done repeatedly, should be reporting</a:t>
            </a:r>
            <a:endParaRPr lang="en-US" sz="2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15501" y="5710238"/>
            <a:ext cx="5791200" cy="69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b="1" dirty="0"/>
              <a:t>Advanced analysis or application of data using higher-order techniques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 rot="16200000">
            <a:off x="1634351" y="4743449"/>
            <a:ext cx="2514601" cy="4953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Mining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0" grpId="0" animBg="1"/>
      <p:bldP spid="20" grpId="0" build="p"/>
      <p:bldP spid="21" grpId="0"/>
      <p:bldP spid="22" grpId="0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Who Does What?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133601"/>
            <a:ext cx="6248400" cy="13430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/>
              <a:t>Infrastructure – </a:t>
            </a:r>
            <a:r>
              <a:rPr lang="en-US" sz="2000" dirty="0"/>
              <a:t>Typically manages the physical hardware and connections inside and outside the company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Almost always in an IT organization</a:t>
            </a:r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  <p:pic>
        <p:nvPicPr>
          <p:cNvPr id="2050" name="Picture 2" descr="https://encrypted-tbn3.gstatic.com/images?q=tbn:ANd9GcRNMHs43vIXscuIkfslprhkX__J4kk1wcTEqaPTTpe0kG95yDPpX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2"/>
          <a:stretch/>
        </p:blipFill>
        <p:spPr bwMode="auto">
          <a:xfrm>
            <a:off x="1846944" y="2133601"/>
            <a:ext cx="2115457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72342" y="4038600"/>
            <a:ext cx="6128658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/>
              <a:t>Source system / application development &amp; administration </a:t>
            </a:r>
            <a:r>
              <a:rPr lang="en-US" sz="2000" dirty="0"/>
              <a:t>– Builds &amp; manages systems that capture front-line information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Almost always in an IT or Software development organization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May also include support of ancillary functionality like Corporate IT</a:t>
            </a:r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  <p:pic>
        <p:nvPicPr>
          <p:cNvPr id="2054" name="Picture 6" descr="https://encrypted-tbn3.gstatic.com/images?q=tbn:ANd9GcQmQaTKwIBJo7BOENoJzG5k4rltpDAjUWd1b77C6OhnfRmc1__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10026"/>
            <a:ext cx="20574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057400" y="990600"/>
            <a:ext cx="8001000" cy="6858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Highly </a:t>
            </a:r>
            <a:r>
              <a:rPr lang="en-US" sz="2800" b="1" dirty="0"/>
              <a:t>Technical “IT” </a:t>
            </a:r>
            <a:r>
              <a:rPr lang="en-US" sz="2800" b="1" dirty="0"/>
              <a:t>Support Functions</a:t>
            </a:r>
          </a:p>
        </p:txBody>
      </p:sp>
    </p:spTree>
    <p:extLst>
      <p:ext uri="{BB962C8B-B14F-4D97-AF65-F5344CB8AC3E}">
        <p14:creationId xmlns:p14="http://schemas.microsoft.com/office/powerpoint/2010/main" val="310874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Who Does What?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828800"/>
            <a:ext cx="6204858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/>
              <a:t>Data Architect </a:t>
            </a:r>
            <a:r>
              <a:rPr lang="en-US" sz="2000" dirty="0"/>
              <a:t>– Designs and structures the databases in which information is to be stored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Usually in an IT organization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b="1" dirty="0"/>
              <a:t>Database Administrator </a:t>
            </a:r>
            <a:r>
              <a:rPr lang="en-US" sz="2000" i="1" dirty="0"/>
              <a:t>– Manages the creation and maintenance of databases, as well as access, stability, and efficiency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Usually in an IT organization, often in a data warehousing team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b="1" dirty="0"/>
              <a:t>ETL Developer </a:t>
            </a:r>
            <a:r>
              <a:rPr lang="en-US" sz="2000" i="1" dirty="0"/>
              <a:t>– </a:t>
            </a:r>
            <a:r>
              <a:rPr lang="en-US" sz="2000" dirty="0"/>
              <a:t>Implements the </a:t>
            </a:r>
            <a:r>
              <a:rPr lang="en-US" sz="2000" b="1" i="1" u="sng" dirty="0"/>
              <a:t>E</a:t>
            </a:r>
            <a:r>
              <a:rPr lang="en-US" sz="2000" i="1" dirty="0"/>
              <a:t>xtract, </a:t>
            </a:r>
            <a:r>
              <a:rPr lang="en-US" sz="2000" b="1" i="1" u="sng" dirty="0"/>
              <a:t>T</a:t>
            </a:r>
            <a:r>
              <a:rPr lang="en-US" sz="2000" i="1" dirty="0"/>
              <a:t>ransform, and </a:t>
            </a:r>
            <a:r>
              <a:rPr lang="en-US" sz="2000" b="1" i="1" u="sng" dirty="0"/>
              <a:t>L</a:t>
            </a:r>
            <a:r>
              <a:rPr lang="en-US" sz="2000" i="1" dirty="0"/>
              <a:t>oad</a:t>
            </a:r>
            <a:r>
              <a:rPr lang="en-US" sz="2000" dirty="0"/>
              <a:t> logic that populates databases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Usually in a data warehousing team within an IT organization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i="1" dirty="0"/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  <p:pic>
        <p:nvPicPr>
          <p:cNvPr id="2052" name="Picture 4" descr="http://www.databaseanswers.org/data_models/cosmetics_home_sales/images/cosmetics_home_sales_dezig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28" y="1897290"/>
            <a:ext cx="2197081" cy="31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894113" y="5410200"/>
            <a:ext cx="6487888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/>
              <a:t>BI Developer </a:t>
            </a:r>
            <a:r>
              <a:rPr lang="en-US" sz="2000" dirty="0"/>
              <a:t>– More loosely defined, but generally administers more technical maintenance &amp; development functions for a Business Intelligence toolset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Usually in a data warehousing or BI team within an IT organization</a:t>
            </a:r>
            <a:endParaRPr lang="en-US" sz="2000" i="1" dirty="0"/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  <p:pic>
        <p:nvPicPr>
          <p:cNvPr id="3074" name="Picture 2" descr="https://encrypted-tbn2.gstatic.com/images?q=tbn:ANd9GcSwfmL2K1OnPqiVRDdsUUaSlUrbUP5hxgI971naL5bnET-c2Nf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5181600"/>
            <a:ext cx="161051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057400" y="914400"/>
            <a:ext cx="8001000" cy="6858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</a:t>
            </a:r>
            <a:r>
              <a:rPr lang="en-US" sz="2800" b="1" dirty="0"/>
              <a:t>echnical Database &amp; BI Management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38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Who Does What?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7400" y="1828800"/>
            <a:ext cx="8338458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indent="-231775">
              <a:lnSpc>
                <a:spcPct val="90000"/>
              </a:lnSpc>
              <a:spcBef>
                <a:spcPts val="600"/>
              </a:spcBef>
            </a:pPr>
            <a:r>
              <a:rPr lang="en-US" sz="2000" b="1" dirty="0"/>
              <a:t>Database Analyst </a:t>
            </a:r>
            <a:r>
              <a:rPr lang="en-US" sz="2000" dirty="0"/>
              <a:t>– Extracts and analyzes data, usually by directly accessing one or more databases</a:t>
            </a:r>
          </a:p>
          <a:p>
            <a:pPr marL="2293938" lvl="1" indent="-233363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Sometimes in IT, sometimes in ‘the business’</a:t>
            </a: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000" b="1" dirty="0"/>
              <a:t>Data Analyst </a:t>
            </a:r>
            <a:r>
              <a:rPr lang="en-US" sz="2000" i="1" dirty="0"/>
              <a:t>– </a:t>
            </a:r>
            <a:r>
              <a:rPr lang="en-US" sz="2000" dirty="0"/>
              <a:t>Analyzes data; may not access database                                directly, and often has more business context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Usually in a business / functional team</a:t>
            </a:r>
            <a:endParaRPr lang="en-US" sz="2000" b="1" dirty="0"/>
          </a:p>
          <a:p>
            <a:pPr marL="1828800" indent="-231775">
              <a:lnSpc>
                <a:spcPct val="90000"/>
              </a:lnSpc>
              <a:spcBef>
                <a:spcPts val="3000"/>
              </a:spcBef>
            </a:pPr>
            <a:r>
              <a:rPr lang="en-US" sz="2000" b="1" dirty="0"/>
              <a:t>Modeler </a:t>
            </a:r>
            <a:r>
              <a:rPr lang="en-US" sz="2000" i="1" dirty="0"/>
              <a:t>– </a:t>
            </a:r>
            <a:r>
              <a:rPr lang="en-US" sz="2000" dirty="0"/>
              <a:t>Uses advanced techniques, including statistical modeling, to reveal insights and make predictions</a:t>
            </a:r>
          </a:p>
          <a:p>
            <a:pPr marL="2293938" lvl="1" indent="-233363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Usually in a business / functional team</a:t>
            </a: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000" b="1" dirty="0"/>
              <a:t>Business Analyst </a:t>
            </a:r>
            <a:r>
              <a:rPr lang="en-US" sz="2000" dirty="0"/>
              <a:t>– May use data, but more directed at                     understanding business processes and how things work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Can be anywhere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i="1" dirty="0"/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2057400" y="914400"/>
            <a:ext cx="8001000" cy="6858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Manipulation and Analysis Functions</a:t>
            </a:r>
            <a:endParaRPr lang="en-US" sz="2800" b="1" dirty="0"/>
          </a:p>
        </p:txBody>
      </p:sp>
      <p:pic>
        <p:nvPicPr>
          <p:cNvPr id="5124" name="Picture 4" descr="http://www.planet-source-code.com/vb/2010Redesign/images/LangugeHomePages/SQ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29" y="175260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encrypted-tbn3.gstatic.com/images?q=tbn:ANd9GcTmy9PoPkXAExPAgZpy6XzQGg3KtS5qx0Lxyqm3rhiROTmvL0uQq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3"/>
          <a:stretch/>
        </p:blipFill>
        <p:spPr bwMode="auto">
          <a:xfrm>
            <a:off x="8610600" y="2895600"/>
            <a:ext cx="1219200" cy="11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https://encrypted-tbn3.gstatic.com/images?q=tbn:ANd9GcSNfWMbutgSepz1VhH_Sz9WF4brPvpt-Fn6ZY0AXqFqM5YTh9Qlv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443" y="5076824"/>
            <a:ext cx="15240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3" r="3073" b="1269"/>
          <a:stretch/>
        </p:blipFill>
        <p:spPr bwMode="auto">
          <a:xfrm>
            <a:off x="4962525" y="1880488"/>
            <a:ext cx="5461001" cy="45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Who Does What?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1828800"/>
            <a:ext cx="80010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/>
              <a:t>The “DATA SCIENTIST”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b="1" dirty="0"/>
              <a:t>Reflects blurring of roles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b="1" dirty="0"/>
              <a:t>Has broad skill set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b="1" dirty="0"/>
              <a:t>Has context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b="1" dirty="0"/>
              <a:t>Applies scientific approach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600" b="1" dirty="0"/>
              <a:t>Is a master communicator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057400" y="914400"/>
            <a:ext cx="8001000" cy="685800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Manipulation and Analysis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969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Organized around functions, customer groups, lines of business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Activity Classes: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Data Architecture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Data Management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Reporting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Ad-Hoc Analytics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Modeling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Roles: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Highly Technical IT &amp; Support Roles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Technical Data Management &amp; BI Roles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Data Manipulation &amp; Analysis Roles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Multidimensional role of Data Scientist</a:t>
            </a:r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9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22146</TotalTime>
  <Words>587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Value Chain vs. The Real-World Organization</vt:lpstr>
      <vt:lpstr>Analytical Activities – A Simple Lexicon</vt:lpstr>
      <vt:lpstr>Analytical Organizations – Who Does What?</vt:lpstr>
      <vt:lpstr>Analytical Organizations – Who Does What?</vt:lpstr>
      <vt:lpstr>Analytical Organizations – Who Does What?</vt:lpstr>
      <vt:lpstr>Analytical Organizations – Who Does What?</vt:lpstr>
      <vt:lpstr>Recap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197</cp:revision>
  <dcterms:created xsi:type="dcterms:W3CDTF">2014-07-12T14:03:30Z</dcterms:created>
  <dcterms:modified xsi:type="dcterms:W3CDTF">2017-02-06T20:59:51Z</dcterms:modified>
</cp:coreProperties>
</file>