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6" r:id="rId2"/>
    <p:sldId id="280" r:id="rId3"/>
    <p:sldId id="285" r:id="rId4"/>
    <p:sldId id="282" r:id="rId5"/>
    <p:sldId id="283" r:id="rId6"/>
    <p:sldId id="284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4" autoAdjust="0"/>
    <p:restoredTop sz="71204" autoAdjust="0"/>
  </p:normalViewPr>
  <p:slideViewPr>
    <p:cSldViewPr>
      <p:cViewPr varScale="1">
        <p:scale>
          <a:sx n="66" d="100"/>
          <a:sy n="66" d="100"/>
        </p:scale>
        <p:origin x="96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E83B-63DE-405E-94AE-692957A390BD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F750-967B-49AA-B0B4-7444CB28813B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EBE6-8BCB-4055-A4C4-97A94B06CA89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6DFF-2741-4254-9848-5FD0C6D6B84E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7FF2-D936-4424-920A-CBCE91BADDC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1EDD-47DF-4765-8FD9-5BBFEA0116BC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A09F-0121-41BE-A180-7D790F052C8D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764-E0EC-4FC1-9183-C2B9663DCEAF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B9AE-1E25-4CB7-8329-7231EB5C7CB9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BB32-A192-4DB2-80CC-24F33D987F67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C8A5-2BD9-4370-82C7-758009F08084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52EE-6FEB-4EF8-B751-59B1334FA8A9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Organizations</a:t>
            </a:r>
            <a:endParaRPr lang="en-US" b="1" dirty="0"/>
          </a:p>
        </p:txBody>
      </p: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4658933" y="2381890"/>
            <a:ext cx="2001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endParaRPr lang="en-US" altLang="en-US" sz="1000"/>
          </a:p>
        </p:txBody>
      </p:sp>
      <p:sp>
        <p:nvSpPr>
          <p:cNvPr id="92" name="Text Box 85"/>
          <p:cNvSpPr txBox="1">
            <a:spLocks noChangeArrowheads="1"/>
          </p:cNvSpPr>
          <p:nvPr/>
        </p:nvSpPr>
        <p:spPr bwMode="auto">
          <a:xfrm>
            <a:off x="304800" y="1295400"/>
            <a:ext cx="4191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Functions:</a:t>
            </a:r>
            <a:endParaRPr lang="en-US" altLang="en-US" sz="2000" b="1" dirty="0">
              <a:latin typeface="+mn-lt"/>
            </a:endParaRP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Reporting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Ad-hoc Analytics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Modeling</a:t>
            </a:r>
          </a:p>
        </p:txBody>
      </p:sp>
      <p:sp>
        <p:nvSpPr>
          <p:cNvPr id="97" name="Text Box 85"/>
          <p:cNvSpPr txBox="1">
            <a:spLocks noChangeArrowheads="1"/>
          </p:cNvSpPr>
          <p:nvPr/>
        </p:nvSpPr>
        <p:spPr bwMode="auto">
          <a:xfrm>
            <a:off x="3564352" y="1295401"/>
            <a:ext cx="4191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Roles: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Database Analysts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Data Analysts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Modelers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Data Scientists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6514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Organizations</a:t>
            </a:r>
            <a:endParaRPr lang="en-US" b="1" dirty="0"/>
          </a:p>
        </p:txBody>
      </p:sp>
      <p:grpSp>
        <p:nvGrpSpPr>
          <p:cNvPr id="10" name="Group 3"/>
          <p:cNvGrpSpPr>
            <a:grpSpLocks noChangeAspect="1"/>
          </p:cNvGrpSpPr>
          <p:nvPr/>
        </p:nvGrpSpPr>
        <p:grpSpPr bwMode="auto">
          <a:xfrm>
            <a:off x="3657600" y="2560731"/>
            <a:ext cx="3358566" cy="2971800"/>
            <a:chOff x="201" y="700"/>
            <a:chExt cx="1662" cy="1470"/>
          </a:xfrm>
          <a:solidFill>
            <a:schemeClr val="bg1"/>
          </a:solidFill>
        </p:grpSpPr>
        <p:sp>
          <p:nvSpPr>
            <p:cNvPr id="11" name="Line 4"/>
            <p:cNvSpPr>
              <a:spLocks noChangeAspect="1" noChangeShapeType="1"/>
            </p:cNvSpPr>
            <p:nvPr/>
          </p:nvSpPr>
          <p:spPr bwMode="auto">
            <a:xfrm>
              <a:off x="425" y="1436"/>
              <a:ext cx="120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Aspect="1" noChangeShapeType="1"/>
            </p:cNvSpPr>
            <p:nvPr/>
          </p:nvSpPr>
          <p:spPr bwMode="auto">
            <a:xfrm rot="3600000">
              <a:off x="425" y="1436"/>
              <a:ext cx="120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sp>
          <p:nvSpPr>
            <p:cNvPr id="14" name="Line 6"/>
            <p:cNvSpPr>
              <a:spLocks noChangeAspect="1" noChangeShapeType="1"/>
            </p:cNvSpPr>
            <p:nvPr/>
          </p:nvSpPr>
          <p:spPr bwMode="auto">
            <a:xfrm rot="7200000">
              <a:off x="429" y="1424"/>
              <a:ext cx="120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/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grpSp>
          <p:nvGrpSpPr>
            <p:cNvPr id="15" name="Group 7"/>
            <p:cNvGrpSpPr>
              <a:grpSpLocks noChangeAspect="1"/>
            </p:cNvGrpSpPr>
            <p:nvPr/>
          </p:nvGrpSpPr>
          <p:grpSpPr bwMode="auto">
            <a:xfrm>
              <a:off x="201" y="700"/>
              <a:ext cx="1662" cy="1470"/>
              <a:chOff x="360" y="984"/>
              <a:chExt cx="1662" cy="1470"/>
            </a:xfrm>
            <a:grpFill/>
          </p:grpSpPr>
          <p:sp>
            <p:nvSpPr>
              <p:cNvPr id="25" name="Oval 11"/>
              <p:cNvSpPr>
                <a:spLocks noChangeAspect="1" noChangeArrowheads="1"/>
              </p:cNvSpPr>
              <p:nvPr/>
            </p:nvSpPr>
            <p:spPr bwMode="auto">
              <a:xfrm>
                <a:off x="1431" y="984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17" name="Oval 8"/>
              <p:cNvSpPr>
                <a:spLocks noChangeAspect="1" noChangeArrowheads="1"/>
              </p:cNvSpPr>
              <p:nvPr/>
            </p:nvSpPr>
            <p:spPr bwMode="auto">
              <a:xfrm>
                <a:off x="728" y="984"/>
                <a:ext cx="231" cy="231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18" name="Oval 9"/>
              <p:cNvSpPr>
                <a:spLocks noChangeAspect="1" noChangeArrowheads="1"/>
              </p:cNvSpPr>
              <p:nvPr/>
            </p:nvSpPr>
            <p:spPr bwMode="auto">
              <a:xfrm>
                <a:off x="1431" y="2223"/>
                <a:ext cx="231" cy="231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19" name="Oval 10"/>
              <p:cNvSpPr>
                <a:spLocks noChangeAspect="1" noChangeArrowheads="1"/>
              </p:cNvSpPr>
              <p:nvPr/>
            </p:nvSpPr>
            <p:spPr bwMode="auto">
              <a:xfrm>
                <a:off x="712" y="2223"/>
                <a:ext cx="231" cy="231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21" name="Oval 12"/>
              <p:cNvSpPr>
                <a:spLocks noChangeAspect="1" noChangeArrowheads="1"/>
              </p:cNvSpPr>
              <p:nvPr/>
            </p:nvSpPr>
            <p:spPr bwMode="auto">
              <a:xfrm>
                <a:off x="1791" y="1609"/>
                <a:ext cx="231" cy="229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22" name="Oval 13"/>
              <p:cNvSpPr>
                <a:spLocks noChangeAspect="1" noChangeArrowheads="1"/>
              </p:cNvSpPr>
              <p:nvPr/>
            </p:nvSpPr>
            <p:spPr bwMode="auto">
              <a:xfrm>
                <a:off x="360" y="1600"/>
                <a:ext cx="231" cy="229"/>
              </a:xfrm>
              <a:prstGeom prst="ellipse">
                <a:avLst/>
              </a:prstGeom>
              <a:grp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</p:grpSp>
        <p:sp>
          <p:nvSpPr>
            <p:cNvPr id="16" name="Oval 14"/>
            <p:cNvSpPr>
              <a:spLocks noChangeAspect="1" noChangeArrowheads="1"/>
            </p:cNvSpPr>
            <p:nvPr/>
          </p:nvSpPr>
          <p:spPr bwMode="auto">
            <a:xfrm>
              <a:off x="672" y="1075"/>
              <a:ext cx="720" cy="720"/>
            </a:xfrm>
            <a:prstGeom prst="ellipse">
              <a:avLst/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1400" b="1" i="1" dirty="0"/>
                <a:t>Centralized</a:t>
              </a:r>
            </a:p>
            <a:p>
              <a:pPr algn="ctr">
                <a:buFontTx/>
                <a:buNone/>
              </a:pPr>
              <a:r>
                <a:rPr lang="en-US" altLang="en-US" sz="1400" b="1" i="1" dirty="0"/>
                <a:t>Functions</a:t>
              </a:r>
              <a:endParaRPr lang="en-US" altLang="en-US" sz="1400" b="1" i="1" dirty="0"/>
            </a:p>
          </p:txBody>
        </p:sp>
      </p:grpSp>
      <p:sp>
        <p:nvSpPr>
          <p:cNvPr id="3" name="Rectangle 2"/>
          <p:cNvSpPr/>
          <p:nvPr/>
        </p:nvSpPr>
        <p:spPr>
          <a:xfrm rot="19810473">
            <a:off x="3230811" y="2279269"/>
            <a:ext cx="2925413" cy="1516703"/>
          </a:xfrm>
          <a:prstGeom prst="rect">
            <a:avLst/>
          </a:prstGeom>
          <a:noFill/>
          <a:effectLst/>
        </p:spPr>
        <p:txBody>
          <a:bodyPr spcFirstLastPara="1" wrap="none" lIns="91440" tIns="45720" rIns="91440" bIns="45720" numCol="1">
            <a:prstTxWarp prst="textArchUp">
              <a:avLst>
                <a:gd name="adj" fmla="val 13288036"/>
              </a:avLst>
            </a:prstTxWarp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 centralized functions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 Box 85"/>
          <p:cNvSpPr txBox="1">
            <a:spLocks noChangeArrowheads="1"/>
          </p:cNvSpPr>
          <p:nvPr/>
        </p:nvSpPr>
        <p:spPr bwMode="auto">
          <a:xfrm>
            <a:off x="1855391" y="960974"/>
            <a:ext cx="8557419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b="1" dirty="0">
                <a:latin typeface="+mn-lt"/>
              </a:rPr>
              <a:t>How centralized or decentralized should these organizations be?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1761" y="2565986"/>
            <a:ext cx="2622477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i="1" dirty="0"/>
              <a:t>Shading shows where</a:t>
            </a:r>
          </a:p>
          <a:p>
            <a:pPr>
              <a:lnSpc>
                <a:spcPct val="80000"/>
              </a:lnSpc>
            </a:pPr>
            <a:r>
              <a:rPr lang="en-US" i="1" dirty="0"/>
              <a:t>analytics are executed</a:t>
            </a:r>
            <a:endParaRPr lang="en-US" i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53722" y="2750652"/>
            <a:ext cx="6121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26324" y="4552353"/>
            <a:ext cx="262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Collaboration</a:t>
            </a:r>
            <a:endParaRPr lang="en-US" i="1" dirty="0"/>
          </a:p>
        </p:txBody>
      </p:sp>
      <p:sp>
        <p:nvSpPr>
          <p:cNvPr id="24" name="Arc 23"/>
          <p:cNvSpPr/>
          <p:nvPr/>
        </p:nvSpPr>
        <p:spPr>
          <a:xfrm rot="10800000">
            <a:off x="6313810" y="3610295"/>
            <a:ext cx="1077591" cy="1133964"/>
          </a:xfrm>
          <a:prstGeom prst="arc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Oval 11"/>
          <p:cNvSpPr>
            <a:spLocks noChangeAspect="1" noChangeArrowheads="1"/>
          </p:cNvSpPr>
          <p:nvPr/>
        </p:nvSpPr>
        <p:spPr bwMode="auto">
          <a:xfrm>
            <a:off x="5818841" y="2569178"/>
            <a:ext cx="466804" cy="466997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eaLnBrk="0" hangingPunct="0">
              <a:buFontTx/>
              <a:buNone/>
              <a:defRPr/>
            </a:pP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42928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5" grpId="0"/>
      <p:bldP spid="28" grpId="0"/>
      <p:bldP spid="2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Organizations – Centralized</a:t>
            </a:r>
            <a:endParaRPr lang="en-US" b="1" dirty="0"/>
          </a:p>
        </p:txBody>
      </p:sp>
      <p:grpSp>
        <p:nvGrpSpPr>
          <p:cNvPr id="10" name="Group 3"/>
          <p:cNvGrpSpPr>
            <a:grpSpLocks noChangeAspect="1"/>
          </p:cNvGrpSpPr>
          <p:nvPr/>
        </p:nvGrpSpPr>
        <p:grpSpPr bwMode="auto">
          <a:xfrm>
            <a:off x="1981200" y="1101452"/>
            <a:ext cx="2286000" cy="2022749"/>
            <a:chOff x="201" y="700"/>
            <a:chExt cx="1662" cy="1470"/>
          </a:xfrm>
        </p:grpSpPr>
        <p:sp>
          <p:nvSpPr>
            <p:cNvPr id="11" name="Line 4"/>
            <p:cNvSpPr>
              <a:spLocks noChangeAspect="1" noChangeShapeType="1"/>
            </p:cNvSpPr>
            <p:nvPr/>
          </p:nvSpPr>
          <p:spPr bwMode="auto">
            <a:xfrm>
              <a:off x="425" y="1436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Aspect="1" noChangeShapeType="1"/>
            </p:cNvSpPr>
            <p:nvPr/>
          </p:nvSpPr>
          <p:spPr bwMode="auto">
            <a:xfrm rot="3600000">
              <a:off x="425" y="1436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sp>
          <p:nvSpPr>
            <p:cNvPr id="14" name="Line 6"/>
            <p:cNvSpPr>
              <a:spLocks noChangeAspect="1" noChangeShapeType="1"/>
            </p:cNvSpPr>
            <p:nvPr/>
          </p:nvSpPr>
          <p:spPr bwMode="auto">
            <a:xfrm rot="7200000">
              <a:off x="429" y="1424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grpSp>
          <p:nvGrpSpPr>
            <p:cNvPr id="15" name="Group 7"/>
            <p:cNvGrpSpPr>
              <a:grpSpLocks noChangeAspect="1"/>
            </p:cNvGrpSpPr>
            <p:nvPr/>
          </p:nvGrpSpPr>
          <p:grpSpPr bwMode="auto">
            <a:xfrm>
              <a:off x="201" y="700"/>
              <a:ext cx="1662" cy="1470"/>
              <a:chOff x="360" y="984"/>
              <a:chExt cx="1662" cy="1470"/>
            </a:xfrm>
          </p:grpSpPr>
          <p:sp>
            <p:nvSpPr>
              <p:cNvPr id="17" name="Oval 8"/>
              <p:cNvSpPr>
                <a:spLocks noChangeAspect="1" noChangeArrowheads="1"/>
              </p:cNvSpPr>
              <p:nvPr/>
            </p:nvSpPr>
            <p:spPr bwMode="auto">
              <a:xfrm>
                <a:off x="728" y="984"/>
                <a:ext cx="231" cy="231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18" name="Oval 9"/>
              <p:cNvSpPr>
                <a:spLocks noChangeAspect="1" noChangeArrowheads="1"/>
              </p:cNvSpPr>
              <p:nvPr/>
            </p:nvSpPr>
            <p:spPr bwMode="auto">
              <a:xfrm>
                <a:off x="1431" y="2223"/>
                <a:ext cx="231" cy="231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19" name="Oval 10"/>
              <p:cNvSpPr>
                <a:spLocks noChangeAspect="1" noChangeArrowheads="1"/>
              </p:cNvSpPr>
              <p:nvPr/>
            </p:nvSpPr>
            <p:spPr bwMode="auto">
              <a:xfrm>
                <a:off x="712" y="2223"/>
                <a:ext cx="231" cy="231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20" name="Oval 11"/>
              <p:cNvSpPr>
                <a:spLocks noChangeAspect="1" noChangeArrowheads="1"/>
              </p:cNvSpPr>
              <p:nvPr/>
            </p:nvSpPr>
            <p:spPr bwMode="auto">
              <a:xfrm>
                <a:off x="1431" y="984"/>
                <a:ext cx="231" cy="231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21" name="Oval 12"/>
              <p:cNvSpPr>
                <a:spLocks noChangeAspect="1" noChangeArrowheads="1"/>
              </p:cNvSpPr>
              <p:nvPr/>
            </p:nvSpPr>
            <p:spPr bwMode="auto">
              <a:xfrm>
                <a:off x="1791" y="1609"/>
                <a:ext cx="231" cy="229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22" name="Oval 13"/>
              <p:cNvSpPr>
                <a:spLocks noChangeAspect="1" noChangeArrowheads="1"/>
              </p:cNvSpPr>
              <p:nvPr/>
            </p:nvSpPr>
            <p:spPr bwMode="auto">
              <a:xfrm>
                <a:off x="360" y="1600"/>
                <a:ext cx="231" cy="229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</p:grpSp>
        <p:sp>
          <p:nvSpPr>
            <p:cNvPr id="16" name="Oval 14"/>
            <p:cNvSpPr>
              <a:spLocks noChangeAspect="1" noChangeArrowheads="1"/>
            </p:cNvSpPr>
            <p:nvPr/>
          </p:nvSpPr>
          <p:spPr bwMode="auto">
            <a:xfrm>
              <a:off x="672" y="1075"/>
              <a:ext cx="720" cy="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</p:grp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6176962" y="2077090"/>
            <a:ext cx="2001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endParaRPr lang="en-US" altLang="en-US" sz="1000"/>
          </a:p>
        </p:txBody>
      </p:sp>
      <p:sp>
        <p:nvSpPr>
          <p:cNvPr id="92" name="Text Box 85"/>
          <p:cNvSpPr txBox="1">
            <a:spLocks noChangeArrowheads="1"/>
          </p:cNvSpPr>
          <p:nvPr/>
        </p:nvSpPr>
        <p:spPr bwMode="auto">
          <a:xfrm>
            <a:off x="1822829" y="3962401"/>
            <a:ext cx="4191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Key </a:t>
            </a:r>
            <a:r>
              <a:rPr lang="en-US" altLang="en-US" sz="2000" b="1" dirty="0">
                <a:latin typeface="+mn-lt"/>
              </a:rPr>
              <a:t>Advantages: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Consistency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Optimal management of bandwidth &amp; focus on enterprise priorities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Maximum efficiency in low-level </a:t>
            </a:r>
            <a:r>
              <a:rPr lang="en-US" altLang="en-US" sz="2000" dirty="0">
                <a:latin typeface="+mn-lt"/>
              </a:rPr>
              <a:t>tasks</a:t>
            </a:r>
            <a:endParaRPr lang="en-US" altLang="en-US" sz="2000" dirty="0">
              <a:latin typeface="+mn-lt"/>
            </a:endParaRPr>
          </a:p>
        </p:txBody>
      </p:sp>
      <p:sp>
        <p:nvSpPr>
          <p:cNvPr id="96" name="Text Box 85"/>
          <p:cNvSpPr txBox="1">
            <a:spLocks noChangeArrowheads="1"/>
          </p:cNvSpPr>
          <p:nvPr/>
        </p:nvSpPr>
        <p:spPr bwMode="auto">
          <a:xfrm>
            <a:off x="4876801" y="1219200"/>
            <a:ext cx="5433219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In a Centralized model, a set of analytical activities are accomplished through a central clearinghouse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</a:pPr>
            <a:r>
              <a:rPr lang="en-US" altLang="en-US" sz="2000" i="1" dirty="0">
                <a:latin typeface="+mn-lt"/>
              </a:rPr>
              <a:t>Example:  An enterprise analytics team serves the needs of marketing, finance, operations, customer care, etc. with respect to reporting, ad-hoc analysis, and statistical modeling</a:t>
            </a:r>
            <a:endParaRPr lang="en-US" altLang="en-US" sz="2000" i="1" dirty="0">
              <a:latin typeface="+mn-lt"/>
            </a:endParaRPr>
          </a:p>
        </p:txBody>
      </p:sp>
      <p:sp>
        <p:nvSpPr>
          <p:cNvPr id="97" name="Text Box 85"/>
          <p:cNvSpPr txBox="1">
            <a:spLocks noChangeArrowheads="1"/>
          </p:cNvSpPr>
          <p:nvPr/>
        </p:nvSpPr>
        <p:spPr bwMode="auto">
          <a:xfrm>
            <a:off x="6324600" y="3962401"/>
            <a:ext cx="4191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Key Disadvantages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Responsiveness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Lack of context / expertise can limit effectiveness in more complex tasks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Requires large group and consistent overall loading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659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Organizations – Allocated</a:t>
            </a:r>
            <a:endParaRPr lang="en-US" b="1" dirty="0"/>
          </a:p>
        </p:txBody>
      </p: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6176962" y="2077090"/>
            <a:ext cx="2001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endParaRPr lang="en-US" altLang="en-US" sz="1000"/>
          </a:p>
        </p:txBody>
      </p:sp>
      <p:sp>
        <p:nvSpPr>
          <p:cNvPr id="92" name="Text Box 85"/>
          <p:cNvSpPr txBox="1">
            <a:spLocks noChangeArrowheads="1"/>
          </p:cNvSpPr>
          <p:nvPr/>
        </p:nvSpPr>
        <p:spPr bwMode="auto">
          <a:xfrm>
            <a:off x="1822829" y="3962401"/>
            <a:ext cx="41910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Key </a:t>
            </a:r>
            <a:r>
              <a:rPr lang="en-US" altLang="en-US" sz="2000" b="1" dirty="0">
                <a:latin typeface="+mn-lt"/>
              </a:rPr>
              <a:t>Advantages: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More responsive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More context and accelerated development of domain expertise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Consistency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Some load balancing possible across needs</a:t>
            </a:r>
          </a:p>
        </p:txBody>
      </p:sp>
      <p:sp>
        <p:nvSpPr>
          <p:cNvPr id="96" name="Text Box 85"/>
          <p:cNvSpPr txBox="1">
            <a:spLocks noChangeArrowheads="1"/>
          </p:cNvSpPr>
          <p:nvPr/>
        </p:nvSpPr>
        <p:spPr bwMode="auto">
          <a:xfrm>
            <a:off x="4876801" y="1219200"/>
            <a:ext cx="5433219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In an Allocated model, analytical activities are accomplished by a common team, but specific capacity is reserved for each functional area served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</a:pPr>
            <a:r>
              <a:rPr lang="en-US" altLang="en-US" sz="2000" i="1" dirty="0">
                <a:latin typeface="+mn-lt"/>
              </a:rPr>
              <a:t>Example:  In the same enterprise team, at least one resource is “assigned” to each functional area, and takes priority from that group</a:t>
            </a:r>
            <a:endParaRPr lang="en-US" altLang="en-US" sz="2000" i="1" dirty="0">
              <a:latin typeface="+mn-lt"/>
            </a:endParaRPr>
          </a:p>
        </p:txBody>
      </p:sp>
      <p:sp>
        <p:nvSpPr>
          <p:cNvPr id="97" name="Text Box 85"/>
          <p:cNvSpPr txBox="1">
            <a:spLocks noChangeArrowheads="1"/>
          </p:cNvSpPr>
          <p:nvPr/>
        </p:nvSpPr>
        <p:spPr bwMode="auto">
          <a:xfrm>
            <a:off x="6324600" y="3962400"/>
            <a:ext cx="4191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Key Disadvantages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Difficult to match allocation with enterprise priority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Requires large central group and consistent overall loading</a:t>
            </a:r>
          </a:p>
        </p:txBody>
      </p:sp>
      <p:grpSp>
        <p:nvGrpSpPr>
          <p:cNvPr id="23" name="Group 15"/>
          <p:cNvGrpSpPr>
            <a:grpSpLocks noChangeAspect="1"/>
          </p:cNvGrpSpPr>
          <p:nvPr/>
        </p:nvGrpSpPr>
        <p:grpSpPr bwMode="auto">
          <a:xfrm>
            <a:off x="1981200" y="1095829"/>
            <a:ext cx="2286000" cy="2022749"/>
            <a:chOff x="2092" y="696"/>
            <a:chExt cx="1662" cy="1470"/>
          </a:xfrm>
        </p:grpSpPr>
        <p:sp>
          <p:nvSpPr>
            <p:cNvPr id="24" name="Line 16"/>
            <p:cNvSpPr>
              <a:spLocks noChangeAspect="1" noChangeShapeType="1"/>
            </p:cNvSpPr>
            <p:nvPr/>
          </p:nvSpPr>
          <p:spPr bwMode="auto">
            <a:xfrm>
              <a:off x="2316" y="1432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Aspect="1" noChangeShapeType="1"/>
            </p:cNvSpPr>
            <p:nvPr/>
          </p:nvSpPr>
          <p:spPr bwMode="auto">
            <a:xfrm rot="3600000">
              <a:off x="2316" y="1432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Aspect="1" noChangeShapeType="1"/>
            </p:cNvSpPr>
            <p:nvPr/>
          </p:nvSpPr>
          <p:spPr bwMode="auto">
            <a:xfrm rot="7200000">
              <a:off x="2320" y="1420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grpSp>
          <p:nvGrpSpPr>
            <p:cNvPr id="27" name="Group 19"/>
            <p:cNvGrpSpPr>
              <a:grpSpLocks noChangeAspect="1"/>
            </p:cNvGrpSpPr>
            <p:nvPr/>
          </p:nvGrpSpPr>
          <p:grpSpPr bwMode="auto">
            <a:xfrm>
              <a:off x="2092" y="696"/>
              <a:ext cx="1662" cy="1470"/>
              <a:chOff x="360" y="984"/>
              <a:chExt cx="1662" cy="1470"/>
            </a:xfrm>
          </p:grpSpPr>
          <p:sp>
            <p:nvSpPr>
              <p:cNvPr id="34" name="Oval 20"/>
              <p:cNvSpPr>
                <a:spLocks noChangeAspect="1" noChangeArrowheads="1"/>
              </p:cNvSpPr>
              <p:nvPr/>
            </p:nvSpPr>
            <p:spPr bwMode="auto">
              <a:xfrm>
                <a:off x="728" y="984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35" name="Oval 21"/>
              <p:cNvSpPr>
                <a:spLocks noChangeAspect="1" noChangeArrowheads="1"/>
              </p:cNvSpPr>
              <p:nvPr/>
            </p:nvSpPr>
            <p:spPr bwMode="auto">
              <a:xfrm>
                <a:off x="1431" y="2223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36" name="Oval 22"/>
              <p:cNvSpPr>
                <a:spLocks noChangeAspect="1" noChangeArrowheads="1"/>
              </p:cNvSpPr>
              <p:nvPr/>
            </p:nvSpPr>
            <p:spPr bwMode="auto">
              <a:xfrm>
                <a:off x="712" y="2223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37" name="Oval 23"/>
              <p:cNvSpPr>
                <a:spLocks noChangeAspect="1" noChangeArrowheads="1"/>
              </p:cNvSpPr>
              <p:nvPr/>
            </p:nvSpPr>
            <p:spPr bwMode="auto">
              <a:xfrm>
                <a:off x="1431" y="984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38" name="Oval 24"/>
              <p:cNvSpPr>
                <a:spLocks noChangeAspect="1" noChangeArrowheads="1"/>
              </p:cNvSpPr>
              <p:nvPr/>
            </p:nvSpPr>
            <p:spPr bwMode="auto">
              <a:xfrm>
                <a:off x="1791" y="1609"/>
                <a:ext cx="231" cy="229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39" name="Oval 25"/>
              <p:cNvSpPr>
                <a:spLocks noChangeAspect="1" noChangeArrowheads="1"/>
              </p:cNvSpPr>
              <p:nvPr/>
            </p:nvSpPr>
            <p:spPr bwMode="auto">
              <a:xfrm>
                <a:off x="360" y="1600"/>
                <a:ext cx="231" cy="229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</p:grpSp>
        <p:sp>
          <p:nvSpPr>
            <p:cNvPr id="28" name="Oval 26"/>
            <p:cNvSpPr>
              <a:spLocks noChangeAspect="1" noChangeArrowheads="1"/>
            </p:cNvSpPr>
            <p:nvPr/>
          </p:nvSpPr>
          <p:spPr bwMode="auto">
            <a:xfrm>
              <a:off x="2563" y="1071"/>
              <a:ext cx="720" cy="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grpSp>
          <p:nvGrpSpPr>
            <p:cNvPr id="29" name="Group 27"/>
            <p:cNvGrpSpPr>
              <a:grpSpLocks noChangeAspect="1"/>
            </p:cNvGrpSpPr>
            <p:nvPr/>
          </p:nvGrpSpPr>
          <p:grpSpPr bwMode="auto">
            <a:xfrm>
              <a:off x="2557" y="1074"/>
              <a:ext cx="723" cy="715"/>
              <a:chOff x="2565" y="1233"/>
              <a:chExt cx="723" cy="715"/>
            </a:xfrm>
          </p:grpSpPr>
          <p:sp>
            <p:nvSpPr>
              <p:cNvPr id="31" name="Line 28"/>
              <p:cNvSpPr>
                <a:spLocks noChangeAspect="1" noChangeShapeType="1"/>
              </p:cNvSpPr>
              <p:nvPr/>
            </p:nvSpPr>
            <p:spPr bwMode="auto">
              <a:xfrm rot="1800000">
                <a:off x="2565" y="1591"/>
                <a:ext cx="7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  <p:sp>
            <p:nvSpPr>
              <p:cNvPr id="32" name="Line 29"/>
              <p:cNvSpPr>
                <a:spLocks noChangeAspect="1" noChangeShapeType="1"/>
              </p:cNvSpPr>
              <p:nvPr/>
            </p:nvSpPr>
            <p:spPr bwMode="auto">
              <a:xfrm rot="5400000">
                <a:off x="2568" y="1591"/>
                <a:ext cx="71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  <p:sp>
            <p:nvSpPr>
              <p:cNvPr id="33" name="Line 30"/>
              <p:cNvSpPr>
                <a:spLocks noChangeAspect="1" noChangeShapeType="1"/>
              </p:cNvSpPr>
              <p:nvPr/>
            </p:nvSpPr>
            <p:spPr bwMode="auto">
              <a:xfrm rot="9000000">
                <a:off x="2573" y="1586"/>
                <a:ext cx="71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</p:grpSp>
        <p:sp>
          <p:nvSpPr>
            <p:cNvPr id="30" name="Oval 31"/>
            <p:cNvSpPr>
              <a:spLocks noChangeAspect="1" noChangeArrowheads="1"/>
            </p:cNvSpPr>
            <p:nvPr/>
          </p:nvSpPr>
          <p:spPr bwMode="auto">
            <a:xfrm>
              <a:off x="2705" y="1211"/>
              <a:ext cx="432" cy="4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7136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2"/>
          <p:cNvGrpSpPr>
            <a:grpSpLocks noChangeAspect="1"/>
          </p:cNvGrpSpPr>
          <p:nvPr/>
        </p:nvGrpSpPr>
        <p:grpSpPr bwMode="auto">
          <a:xfrm>
            <a:off x="1973635" y="1061016"/>
            <a:ext cx="2286000" cy="2062100"/>
            <a:chOff x="3256" y="2209"/>
            <a:chExt cx="1671" cy="1507"/>
          </a:xfrm>
        </p:grpSpPr>
        <p:grpSp>
          <p:nvGrpSpPr>
            <p:cNvPr id="41" name="Group 33"/>
            <p:cNvGrpSpPr>
              <a:grpSpLocks noChangeAspect="1"/>
            </p:cNvGrpSpPr>
            <p:nvPr/>
          </p:nvGrpSpPr>
          <p:grpSpPr bwMode="auto">
            <a:xfrm>
              <a:off x="3480" y="2356"/>
              <a:ext cx="1208" cy="1220"/>
              <a:chOff x="3480" y="2356"/>
              <a:chExt cx="1208" cy="1220"/>
            </a:xfrm>
          </p:grpSpPr>
          <p:sp>
            <p:nvSpPr>
              <p:cNvPr id="55" name="Line 34"/>
              <p:cNvSpPr>
                <a:spLocks noChangeAspect="1" noChangeShapeType="1"/>
              </p:cNvSpPr>
              <p:nvPr/>
            </p:nvSpPr>
            <p:spPr bwMode="auto">
              <a:xfrm>
                <a:off x="3480" y="2972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  <p:sp>
            <p:nvSpPr>
              <p:cNvPr id="56" name="Line 35"/>
              <p:cNvSpPr>
                <a:spLocks noChangeAspect="1" noChangeShapeType="1"/>
              </p:cNvSpPr>
              <p:nvPr/>
            </p:nvSpPr>
            <p:spPr bwMode="auto">
              <a:xfrm rot="3600000">
                <a:off x="3480" y="2972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  <p:sp>
            <p:nvSpPr>
              <p:cNvPr id="57" name="Line 36"/>
              <p:cNvSpPr>
                <a:spLocks noChangeAspect="1" noChangeShapeType="1"/>
              </p:cNvSpPr>
              <p:nvPr/>
            </p:nvSpPr>
            <p:spPr bwMode="auto">
              <a:xfrm rot="7200000">
                <a:off x="3484" y="2960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</p:grpSp>
        <p:sp>
          <p:nvSpPr>
            <p:cNvPr id="42" name="Oval 37"/>
            <p:cNvSpPr>
              <a:spLocks noChangeAspect="1" noChangeArrowheads="1"/>
            </p:cNvSpPr>
            <p:nvPr/>
          </p:nvSpPr>
          <p:spPr bwMode="auto">
            <a:xfrm>
              <a:off x="3561" y="2209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3" name="Oval 38"/>
            <p:cNvSpPr>
              <a:spLocks noChangeAspect="1" noChangeArrowheads="1"/>
            </p:cNvSpPr>
            <p:nvPr/>
          </p:nvSpPr>
          <p:spPr bwMode="auto">
            <a:xfrm>
              <a:off x="3256" y="2751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4" name="Oval 39"/>
            <p:cNvSpPr>
              <a:spLocks noChangeAspect="1" noChangeArrowheads="1"/>
            </p:cNvSpPr>
            <p:nvPr/>
          </p:nvSpPr>
          <p:spPr bwMode="auto">
            <a:xfrm>
              <a:off x="3552" y="3279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5" name="Oval 40"/>
            <p:cNvSpPr>
              <a:spLocks noChangeAspect="1" noChangeArrowheads="1"/>
            </p:cNvSpPr>
            <p:nvPr/>
          </p:nvSpPr>
          <p:spPr bwMode="auto">
            <a:xfrm>
              <a:off x="4174" y="2215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6" name="Oval 41"/>
            <p:cNvSpPr>
              <a:spLocks noChangeAspect="1" noChangeArrowheads="1"/>
            </p:cNvSpPr>
            <p:nvPr/>
          </p:nvSpPr>
          <p:spPr bwMode="auto">
            <a:xfrm>
              <a:off x="4495" y="2751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7" name="Oval 42"/>
            <p:cNvSpPr>
              <a:spLocks noChangeAspect="1" noChangeArrowheads="1"/>
            </p:cNvSpPr>
            <p:nvPr/>
          </p:nvSpPr>
          <p:spPr bwMode="auto">
            <a:xfrm>
              <a:off x="4190" y="3284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8" name="Arc 43"/>
            <p:cNvSpPr>
              <a:spLocks noChangeAspect="1"/>
            </p:cNvSpPr>
            <p:nvPr/>
          </p:nvSpPr>
          <p:spPr bwMode="auto">
            <a:xfrm>
              <a:off x="3459" y="2757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9" name="Arc 44"/>
            <p:cNvSpPr>
              <a:spLocks noChangeAspect="1"/>
            </p:cNvSpPr>
            <p:nvPr/>
          </p:nvSpPr>
          <p:spPr bwMode="auto">
            <a:xfrm rot="3600000">
              <a:off x="3706" y="2296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50" name="Arc 45"/>
            <p:cNvSpPr>
              <a:spLocks noChangeAspect="1"/>
            </p:cNvSpPr>
            <p:nvPr/>
          </p:nvSpPr>
          <p:spPr bwMode="auto">
            <a:xfrm rot="7200000">
              <a:off x="4226" y="2303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51" name="Arc 46"/>
            <p:cNvSpPr>
              <a:spLocks noChangeAspect="1"/>
            </p:cNvSpPr>
            <p:nvPr/>
          </p:nvSpPr>
          <p:spPr bwMode="auto">
            <a:xfrm rot="10800000">
              <a:off x="4490" y="2757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52" name="Arc 47"/>
            <p:cNvSpPr>
              <a:spLocks noChangeAspect="1"/>
            </p:cNvSpPr>
            <p:nvPr/>
          </p:nvSpPr>
          <p:spPr bwMode="auto">
            <a:xfrm rot="-3600000">
              <a:off x="3702" y="3202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53" name="Arc 48"/>
            <p:cNvSpPr>
              <a:spLocks noChangeAspect="1"/>
            </p:cNvSpPr>
            <p:nvPr/>
          </p:nvSpPr>
          <p:spPr bwMode="auto">
            <a:xfrm rot="-7200000">
              <a:off x="4239" y="3201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54" name="Oval 49"/>
            <p:cNvSpPr>
              <a:spLocks noChangeAspect="1" noChangeArrowheads="1"/>
            </p:cNvSpPr>
            <p:nvPr/>
          </p:nvSpPr>
          <p:spPr bwMode="auto">
            <a:xfrm>
              <a:off x="3868" y="2750"/>
              <a:ext cx="432" cy="4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Organizations – Coordinated</a:t>
            </a:r>
            <a:endParaRPr lang="en-US" b="1" dirty="0"/>
          </a:p>
        </p:txBody>
      </p: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6176962" y="2077090"/>
            <a:ext cx="2001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endParaRPr lang="en-US" altLang="en-US" sz="1000"/>
          </a:p>
        </p:txBody>
      </p:sp>
      <p:sp>
        <p:nvSpPr>
          <p:cNvPr id="92" name="Text Box 85"/>
          <p:cNvSpPr txBox="1">
            <a:spLocks noChangeArrowheads="1"/>
          </p:cNvSpPr>
          <p:nvPr/>
        </p:nvSpPr>
        <p:spPr bwMode="auto">
          <a:xfrm>
            <a:off x="1822829" y="3962401"/>
            <a:ext cx="4191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Key </a:t>
            </a:r>
            <a:r>
              <a:rPr lang="en-US" altLang="en-US" sz="2000" b="1" dirty="0">
                <a:latin typeface="+mn-lt"/>
              </a:rPr>
              <a:t>Advantages: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Highly responsive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High degree of context and expertise attained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Some degree of consistency maintained</a:t>
            </a:r>
          </a:p>
        </p:txBody>
      </p:sp>
      <p:sp>
        <p:nvSpPr>
          <p:cNvPr id="96" name="Text Box 85"/>
          <p:cNvSpPr txBox="1">
            <a:spLocks noChangeArrowheads="1"/>
          </p:cNvSpPr>
          <p:nvPr/>
        </p:nvSpPr>
        <p:spPr bwMode="auto">
          <a:xfrm>
            <a:off x="4876801" y="1058376"/>
            <a:ext cx="5433219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In a Coordinated model, analytical activities are accomplished by teams in each functional group, but those groups use centrally defined processes &amp; methods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</a:pPr>
            <a:r>
              <a:rPr lang="en-US" altLang="en-US" sz="2000" i="1" dirty="0">
                <a:latin typeface="+mn-lt"/>
              </a:rPr>
              <a:t>Example:  Analytics teams located in Finance, Marketing &amp; Operations regularly convene in a users group and participate in an enterprise-level Data Governance program</a:t>
            </a:r>
            <a:endParaRPr lang="en-US" altLang="en-US" sz="2000" i="1" dirty="0">
              <a:latin typeface="+mn-lt"/>
            </a:endParaRPr>
          </a:p>
        </p:txBody>
      </p:sp>
      <p:sp>
        <p:nvSpPr>
          <p:cNvPr id="97" name="Text Box 85"/>
          <p:cNvSpPr txBox="1">
            <a:spLocks noChangeArrowheads="1"/>
          </p:cNvSpPr>
          <p:nvPr/>
        </p:nvSpPr>
        <p:spPr bwMode="auto">
          <a:xfrm>
            <a:off x="6324600" y="3962401"/>
            <a:ext cx="4191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Key Disadvantages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Coordination difficult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Effort &amp; data duplication more likely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Requires a larger overall number of resources, and harder to adapt resource levels to enterprise needs</a:t>
            </a:r>
          </a:p>
        </p:txBody>
      </p:sp>
    </p:spTree>
    <p:extLst>
      <p:ext uri="{BB962C8B-B14F-4D97-AF65-F5344CB8AC3E}">
        <p14:creationId xmlns:p14="http://schemas.microsoft.com/office/powerpoint/2010/main" val="137635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1973635" y="1061753"/>
            <a:ext cx="2286000" cy="2086625"/>
            <a:chOff x="7143750" y="1455738"/>
            <a:chExt cx="1601788" cy="1462087"/>
          </a:xfrm>
        </p:grpSpPr>
        <p:sp>
          <p:nvSpPr>
            <p:cNvPr id="27" name="Oval 51"/>
            <p:cNvSpPr>
              <a:spLocks noChangeAspect="1" noChangeArrowheads="1"/>
            </p:cNvSpPr>
            <p:nvPr/>
          </p:nvSpPr>
          <p:spPr bwMode="auto">
            <a:xfrm>
              <a:off x="7435850" y="1455738"/>
              <a:ext cx="414338" cy="420687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28" name="Oval 52"/>
            <p:cNvSpPr>
              <a:spLocks noChangeAspect="1" noChangeArrowheads="1"/>
            </p:cNvSpPr>
            <p:nvPr/>
          </p:nvSpPr>
          <p:spPr bwMode="auto">
            <a:xfrm>
              <a:off x="7143750" y="1981200"/>
              <a:ext cx="414338" cy="42068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29" name="Oval 53"/>
            <p:cNvSpPr>
              <a:spLocks noChangeAspect="1" noChangeArrowheads="1"/>
            </p:cNvSpPr>
            <p:nvPr/>
          </p:nvSpPr>
          <p:spPr bwMode="auto">
            <a:xfrm>
              <a:off x="7427913" y="2493963"/>
              <a:ext cx="412750" cy="420687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30" name="Oval 54"/>
            <p:cNvSpPr>
              <a:spLocks noChangeAspect="1" noChangeArrowheads="1"/>
            </p:cNvSpPr>
            <p:nvPr/>
          </p:nvSpPr>
          <p:spPr bwMode="auto">
            <a:xfrm>
              <a:off x="8023225" y="1462088"/>
              <a:ext cx="414338" cy="4191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31" name="Oval 55"/>
            <p:cNvSpPr>
              <a:spLocks noChangeAspect="1" noChangeArrowheads="1"/>
            </p:cNvSpPr>
            <p:nvPr/>
          </p:nvSpPr>
          <p:spPr bwMode="auto">
            <a:xfrm>
              <a:off x="8331200" y="1981200"/>
              <a:ext cx="414338" cy="42068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32" name="Oval 56"/>
            <p:cNvSpPr>
              <a:spLocks noChangeAspect="1" noChangeArrowheads="1"/>
            </p:cNvSpPr>
            <p:nvPr/>
          </p:nvSpPr>
          <p:spPr bwMode="auto">
            <a:xfrm>
              <a:off x="8039100" y="2498725"/>
              <a:ext cx="414338" cy="4191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33" name="Arc 57"/>
            <p:cNvSpPr>
              <a:spLocks noChangeAspect="1"/>
            </p:cNvSpPr>
            <p:nvPr/>
          </p:nvSpPr>
          <p:spPr bwMode="auto">
            <a:xfrm>
              <a:off x="7339013" y="1987550"/>
              <a:ext cx="219075" cy="407988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34" name="Arc 58"/>
            <p:cNvSpPr>
              <a:spLocks noChangeAspect="1"/>
            </p:cNvSpPr>
            <p:nvPr/>
          </p:nvSpPr>
          <p:spPr bwMode="auto">
            <a:xfrm rot="3600000">
              <a:off x="7573963" y="1543050"/>
              <a:ext cx="223838" cy="401637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35" name="Arc 59"/>
            <p:cNvSpPr>
              <a:spLocks noChangeAspect="1"/>
            </p:cNvSpPr>
            <p:nvPr/>
          </p:nvSpPr>
          <p:spPr bwMode="auto">
            <a:xfrm rot="7200000">
              <a:off x="8072438" y="1550988"/>
              <a:ext cx="223837" cy="401637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36" name="Arc 60"/>
            <p:cNvSpPr>
              <a:spLocks noChangeAspect="1"/>
            </p:cNvSpPr>
            <p:nvPr/>
          </p:nvSpPr>
          <p:spPr bwMode="auto">
            <a:xfrm rot="10800000">
              <a:off x="8326438" y="1987550"/>
              <a:ext cx="220662" cy="407988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37" name="Arc 61"/>
            <p:cNvSpPr>
              <a:spLocks noChangeAspect="1"/>
            </p:cNvSpPr>
            <p:nvPr/>
          </p:nvSpPr>
          <p:spPr bwMode="auto">
            <a:xfrm rot="18000000">
              <a:off x="7569200" y="2422525"/>
              <a:ext cx="223838" cy="401638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38" name="Arc 62"/>
            <p:cNvSpPr>
              <a:spLocks noChangeAspect="1"/>
            </p:cNvSpPr>
            <p:nvPr/>
          </p:nvSpPr>
          <p:spPr bwMode="auto">
            <a:xfrm rot="14400000">
              <a:off x="8085932" y="2421731"/>
              <a:ext cx="222250" cy="401637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39" name="Oval 63"/>
            <p:cNvSpPr>
              <a:spLocks noChangeAspect="1" noChangeArrowheads="1"/>
            </p:cNvSpPr>
            <p:nvPr/>
          </p:nvSpPr>
          <p:spPr bwMode="auto">
            <a:xfrm>
              <a:off x="7731125" y="1981200"/>
              <a:ext cx="412750" cy="4191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Organizations – Distributed</a:t>
            </a:r>
            <a:endParaRPr lang="en-US" b="1" dirty="0"/>
          </a:p>
        </p:txBody>
      </p: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6176962" y="2077090"/>
            <a:ext cx="20018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endParaRPr lang="en-US" altLang="en-US" sz="1000"/>
          </a:p>
        </p:txBody>
      </p:sp>
      <p:sp>
        <p:nvSpPr>
          <p:cNvPr id="92" name="Text Box 85"/>
          <p:cNvSpPr txBox="1">
            <a:spLocks noChangeArrowheads="1"/>
          </p:cNvSpPr>
          <p:nvPr/>
        </p:nvSpPr>
        <p:spPr bwMode="auto">
          <a:xfrm>
            <a:off x="1822829" y="3962401"/>
            <a:ext cx="4191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Key </a:t>
            </a:r>
            <a:r>
              <a:rPr lang="en-US" altLang="en-US" sz="2000" b="1" dirty="0">
                <a:latin typeface="+mn-lt"/>
              </a:rPr>
              <a:t>Advantages: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Extremely responsive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High degree of context and expertise attained</a:t>
            </a:r>
          </a:p>
          <a:p>
            <a:pPr marL="406400" lvl="1" indent="-231775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Efficient localized used of contracting resources</a:t>
            </a:r>
          </a:p>
        </p:txBody>
      </p:sp>
      <p:sp>
        <p:nvSpPr>
          <p:cNvPr id="96" name="Text Box 85"/>
          <p:cNvSpPr txBox="1">
            <a:spLocks noChangeArrowheads="1"/>
          </p:cNvSpPr>
          <p:nvPr/>
        </p:nvSpPr>
        <p:spPr bwMode="auto">
          <a:xfrm>
            <a:off x="4876801" y="1058376"/>
            <a:ext cx="5433219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In a Distributed model, analytical activities are accomplished by separate teams in each functional group, with little or no coordination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</a:pPr>
            <a:r>
              <a:rPr lang="en-US" altLang="en-US" sz="2000" i="1" dirty="0">
                <a:latin typeface="+mn-lt"/>
              </a:rPr>
              <a:t>Example:  The Business and Consumer divisions of a large bank each have their own independently managed analytics function(s)</a:t>
            </a:r>
            <a:endParaRPr lang="en-US" altLang="en-US" sz="2000" i="1" dirty="0">
              <a:latin typeface="+mn-lt"/>
            </a:endParaRPr>
          </a:p>
        </p:txBody>
      </p:sp>
      <p:sp>
        <p:nvSpPr>
          <p:cNvPr id="97" name="Text Box 85"/>
          <p:cNvSpPr txBox="1">
            <a:spLocks noChangeArrowheads="1"/>
          </p:cNvSpPr>
          <p:nvPr/>
        </p:nvSpPr>
        <p:spPr bwMode="auto">
          <a:xfrm>
            <a:off x="6324600" y="3962400"/>
            <a:ext cx="4191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9063" indent="-119063"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396875" indent="-163513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b="1" dirty="0">
                <a:latin typeface="+mn-lt"/>
              </a:rPr>
              <a:t>Key Disadvantages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Lack of consistency in methods and sources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Effort &amp; data duplication very likely</a:t>
            </a:r>
          </a:p>
          <a:p>
            <a:pPr lvl="1" indent="-222250">
              <a:lnSpc>
                <a:spcPct val="90000"/>
              </a:lnSpc>
              <a:spcBef>
                <a:spcPct val="40000"/>
              </a:spcBef>
              <a:buFont typeface="Arial" charset="0"/>
              <a:buChar char="–"/>
            </a:pPr>
            <a:r>
              <a:rPr lang="en-US" altLang="en-US" sz="2000" dirty="0">
                <a:latin typeface="+mn-lt"/>
              </a:rPr>
              <a:t>Requires largest overall resources, and can be expensive, esp. when contractors used</a:t>
            </a:r>
          </a:p>
        </p:txBody>
      </p:sp>
    </p:spTree>
    <p:extLst>
      <p:ext uri="{BB962C8B-B14F-4D97-AF65-F5344CB8AC3E}">
        <p14:creationId xmlns:p14="http://schemas.microsoft.com/office/powerpoint/2010/main" val="40765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Analytical Organizations – Degree of Centralization</a:t>
            </a:r>
            <a:endParaRPr lang="en-US" b="1" dirty="0"/>
          </a:p>
        </p:txBody>
      </p:sp>
      <p:grpSp>
        <p:nvGrpSpPr>
          <p:cNvPr id="10" name="Group 3"/>
          <p:cNvGrpSpPr>
            <a:grpSpLocks noChangeAspect="1"/>
          </p:cNvGrpSpPr>
          <p:nvPr/>
        </p:nvGrpSpPr>
        <p:grpSpPr bwMode="auto">
          <a:xfrm>
            <a:off x="1908175" y="1295400"/>
            <a:ext cx="1612900" cy="1427162"/>
            <a:chOff x="201" y="700"/>
            <a:chExt cx="1662" cy="1470"/>
          </a:xfrm>
        </p:grpSpPr>
        <p:sp>
          <p:nvSpPr>
            <p:cNvPr id="11" name="Line 4"/>
            <p:cNvSpPr>
              <a:spLocks noChangeAspect="1" noChangeShapeType="1"/>
            </p:cNvSpPr>
            <p:nvPr/>
          </p:nvSpPr>
          <p:spPr bwMode="auto">
            <a:xfrm>
              <a:off x="425" y="1436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Aspect="1" noChangeShapeType="1"/>
            </p:cNvSpPr>
            <p:nvPr/>
          </p:nvSpPr>
          <p:spPr bwMode="auto">
            <a:xfrm rot="3600000">
              <a:off x="425" y="1436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sp>
          <p:nvSpPr>
            <p:cNvPr id="14" name="Line 6"/>
            <p:cNvSpPr>
              <a:spLocks noChangeAspect="1" noChangeShapeType="1"/>
            </p:cNvSpPr>
            <p:nvPr/>
          </p:nvSpPr>
          <p:spPr bwMode="auto">
            <a:xfrm rot="7200000">
              <a:off x="429" y="1424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grpSp>
          <p:nvGrpSpPr>
            <p:cNvPr id="15" name="Group 7"/>
            <p:cNvGrpSpPr>
              <a:grpSpLocks noChangeAspect="1"/>
            </p:cNvGrpSpPr>
            <p:nvPr/>
          </p:nvGrpSpPr>
          <p:grpSpPr bwMode="auto">
            <a:xfrm>
              <a:off x="201" y="700"/>
              <a:ext cx="1662" cy="1470"/>
              <a:chOff x="360" y="984"/>
              <a:chExt cx="1662" cy="1470"/>
            </a:xfrm>
          </p:grpSpPr>
          <p:sp>
            <p:nvSpPr>
              <p:cNvPr id="17" name="Oval 8"/>
              <p:cNvSpPr>
                <a:spLocks noChangeAspect="1" noChangeArrowheads="1"/>
              </p:cNvSpPr>
              <p:nvPr/>
            </p:nvSpPr>
            <p:spPr bwMode="auto">
              <a:xfrm>
                <a:off x="728" y="984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18" name="Oval 9"/>
              <p:cNvSpPr>
                <a:spLocks noChangeAspect="1" noChangeArrowheads="1"/>
              </p:cNvSpPr>
              <p:nvPr/>
            </p:nvSpPr>
            <p:spPr bwMode="auto">
              <a:xfrm>
                <a:off x="1431" y="2223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19" name="Oval 10"/>
              <p:cNvSpPr>
                <a:spLocks noChangeAspect="1" noChangeArrowheads="1"/>
              </p:cNvSpPr>
              <p:nvPr/>
            </p:nvSpPr>
            <p:spPr bwMode="auto">
              <a:xfrm>
                <a:off x="712" y="2223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20" name="Oval 11"/>
              <p:cNvSpPr>
                <a:spLocks noChangeAspect="1" noChangeArrowheads="1"/>
              </p:cNvSpPr>
              <p:nvPr/>
            </p:nvSpPr>
            <p:spPr bwMode="auto">
              <a:xfrm>
                <a:off x="1431" y="984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21" name="Oval 12"/>
              <p:cNvSpPr>
                <a:spLocks noChangeAspect="1" noChangeArrowheads="1"/>
              </p:cNvSpPr>
              <p:nvPr/>
            </p:nvSpPr>
            <p:spPr bwMode="auto">
              <a:xfrm>
                <a:off x="1791" y="1609"/>
                <a:ext cx="231" cy="229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22" name="Oval 13"/>
              <p:cNvSpPr>
                <a:spLocks noChangeAspect="1" noChangeArrowheads="1"/>
              </p:cNvSpPr>
              <p:nvPr/>
            </p:nvSpPr>
            <p:spPr bwMode="auto">
              <a:xfrm>
                <a:off x="360" y="1600"/>
                <a:ext cx="231" cy="229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</p:grpSp>
        <p:sp>
          <p:nvSpPr>
            <p:cNvPr id="16" name="Oval 14"/>
            <p:cNvSpPr>
              <a:spLocks noChangeAspect="1" noChangeArrowheads="1"/>
            </p:cNvSpPr>
            <p:nvPr/>
          </p:nvSpPr>
          <p:spPr bwMode="auto">
            <a:xfrm>
              <a:off x="672" y="1075"/>
              <a:ext cx="720" cy="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</p:grpSp>
      <p:grpSp>
        <p:nvGrpSpPr>
          <p:cNvPr id="23" name="Group 15"/>
          <p:cNvGrpSpPr>
            <a:grpSpLocks noChangeAspect="1"/>
          </p:cNvGrpSpPr>
          <p:nvPr/>
        </p:nvGrpSpPr>
        <p:grpSpPr bwMode="auto">
          <a:xfrm>
            <a:off x="4106863" y="1295400"/>
            <a:ext cx="1612900" cy="1427162"/>
            <a:chOff x="2092" y="696"/>
            <a:chExt cx="1662" cy="1470"/>
          </a:xfrm>
        </p:grpSpPr>
        <p:sp>
          <p:nvSpPr>
            <p:cNvPr id="24" name="Line 16"/>
            <p:cNvSpPr>
              <a:spLocks noChangeAspect="1" noChangeShapeType="1"/>
            </p:cNvSpPr>
            <p:nvPr/>
          </p:nvSpPr>
          <p:spPr bwMode="auto">
            <a:xfrm>
              <a:off x="2316" y="1432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Aspect="1" noChangeShapeType="1"/>
            </p:cNvSpPr>
            <p:nvPr/>
          </p:nvSpPr>
          <p:spPr bwMode="auto">
            <a:xfrm rot="3600000">
              <a:off x="2316" y="1432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Aspect="1" noChangeShapeType="1"/>
            </p:cNvSpPr>
            <p:nvPr/>
          </p:nvSpPr>
          <p:spPr bwMode="auto">
            <a:xfrm rot="7200000">
              <a:off x="2320" y="1420"/>
              <a:ext cx="1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 anchorCtr="1"/>
            <a:lstStyle/>
            <a:p>
              <a:endParaRPr lang="en-US"/>
            </a:p>
          </p:txBody>
        </p:sp>
        <p:grpSp>
          <p:nvGrpSpPr>
            <p:cNvPr id="27" name="Group 19"/>
            <p:cNvGrpSpPr>
              <a:grpSpLocks noChangeAspect="1"/>
            </p:cNvGrpSpPr>
            <p:nvPr/>
          </p:nvGrpSpPr>
          <p:grpSpPr bwMode="auto">
            <a:xfrm>
              <a:off x="2092" y="696"/>
              <a:ext cx="1662" cy="1470"/>
              <a:chOff x="360" y="984"/>
              <a:chExt cx="1662" cy="1470"/>
            </a:xfrm>
          </p:grpSpPr>
          <p:sp>
            <p:nvSpPr>
              <p:cNvPr id="34" name="Oval 20"/>
              <p:cNvSpPr>
                <a:spLocks noChangeAspect="1" noChangeArrowheads="1"/>
              </p:cNvSpPr>
              <p:nvPr/>
            </p:nvSpPr>
            <p:spPr bwMode="auto">
              <a:xfrm>
                <a:off x="728" y="984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35" name="Oval 21"/>
              <p:cNvSpPr>
                <a:spLocks noChangeAspect="1" noChangeArrowheads="1"/>
              </p:cNvSpPr>
              <p:nvPr/>
            </p:nvSpPr>
            <p:spPr bwMode="auto">
              <a:xfrm>
                <a:off x="1431" y="2223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36" name="Oval 22"/>
              <p:cNvSpPr>
                <a:spLocks noChangeAspect="1" noChangeArrowheads="1"/>
              </p:cNvSpPr>
              <p:nvPr/>
            </p:nvSpPr>
            <p:spPr bwMode="auto">
              <a:xfrm>
                <a:off x="712" y="2223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37" name="Oval 23"/>
              <p:cNvSpPr>
                <a:spLocks noChangeAspect="1" noChangeArrowheads="1"/>
              </p:cNvSpPr>
              <p:nvPr/>
            </p:nvSpPr>
            <p:spPr bwMode="auto">
              <a:xfrm>
                <a:off x="1431" y="984"/>
                <a:ext cx="231" cy="231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38" name="Oval 24"/>
              <p:cNvSpPr>
                <a:spLocks noChangeAspect="1" noChangeArrowheads="1"/>
              </p:cNvSpPr>
              <p:nvPr/>
            </p:nvSpPr>
            <p:spPr bwMode="auto">
              <a:xfrm>
                <a:off x="1791" y="1609"/>
                <a:ext cx="231" cy="229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  <p:sp>
            <p:nvSpPr>
              <p:cNvPr id="39" name="Oval 25"/>
              <p:cNvSpPr>
                <a:spLocks noChangeAspect="1" noChangeArrowheads="1"/>
              </p:cNvSpPr>
              <p:nvPr/>
            </p:nvSpPr>
            <p:spPr bwMode="auto">
              <a:xfrm>
                <a:off x="360" y="1600"/>
                <a:ext cx="231" cy="229"/>
              </a:xfrm>
              <a:prstGeom prst="ellipse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eaLnBrk="0" hangingPunct="0">
                  <a:buFontTx/>
                  <a:buNone/>
                  <a:defRPr/>
                </a:pPr>
                <a:endParaRPr lang="en-US" sz="1400" b="1"/>
              </a:p>
            </p:txBody>
          </p:sp>
        </p:grpSp>
        <p:sp>
          <p:nvSpPr>
            <p:cNvPr id="28" name="Oval 26"/>
            <p:cNvSpPr>
              <a:spLocks noChangeAspect="1" noChangeArrowheads="1"/>
            </p:cNvSpPr>
            <p:nvPr/>
          </p:nvSpPr>
          <p:spPr bwMode="auto">
            <a:xfrm>
              <a:off x="2563" y="1071"/>
              <a:ext cx="720" cy="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grpSp>
          <p:nvGrpSpPr>
            <p:cNvPr id="29" name="Group 27"/>
            <p:cNvGrpSpPr>
              <a:grpSpLocks noChangeAspect="1"/>
            </p:cNvGrpSpPr>
            <p:nvPr/>
          </p:nvGrpSpPr>
          <p:grpSpPr bwMode="auto">
            <a:xfrm>
              <a:off x="2557" y="1074"/>
              <a:ext cx="723" cy="715"/>
              <a:chOff x="2565" y="1233"/>
              <a:chExt cx="723" cy="715"/>
            </a:xfrm>
          </p:grpSpPr>
          <p:sp>
            <p:nvSpPr>
              <p:cNvPr id="31" name="Line 28"/>
              <p:cNvSpPr>
                <a:spLocks noChangeAspect="1" noChangeShapeType="1"/>
              </p:cNvSpPr>
              <p:nvPr/>
            </p:nvSpPr>
            <p:spPr bwMode="auto">
              <a:xfrm rot="1800000">
                <a:off x="2565" y="1591"/>
                <a:ext cx="7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  <p:sp>
            <p:nvSpPr>
              <p:cNvPr id="32" name="Line 29"/>
              <p:cNvSpPr>
                <a:spLocks noChangeAspect="1" noChangeShapeType="1"/>
              </p:cNvSpPr>
              <p:nvPr/>
            </p:nvSpPr>
            <p:spPr bwMode="auto">
              <a:xfrm rot="5400000">
                <a:off x="2568" y="1591"/>
                <a:ext cx="71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  <p:sp>
            <p:nvSpPr>
              <p:cNvPr id="33" name="Line 30"/>
              <p:cNvSpPr>
                <a:spLocks noChangeAspect="1" noChangeShapeType="1"/>
              </p:cNvSpPr>
              <p:nvPr/>
            </p:nvSpPr>
            <p:spPr bwMode="auto">
              <a:xfrm rot="9000000">
                <a:off x="2573" y="1586"/>
                <a:ext cx="71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</p:grpSp>
        <p:sp>
          <p:nvSpPr>
            <p:cNvPr id="30" name="Oval 31"/>
            <p:cNvSpPr>
              <a:spLocks noChangeAspect="1" noChangeArrowheads="1"/>
            </p:cNvSpPr>
            <p:nvPr/>
          </p:nvSpPr>
          <p:spPr bwMode="auto">
            <a:xfrm>
              <a:off x="2705" y="1211"/>
              <a:ext cx="432" cy="4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</p:grpSp>
      <p:grpSp>
        <p:nvGrpSpPr>
          <p:cNvPr id="40" name="Group 32"/>
          <p:cNvGrpSpPr>
            <a:grpSpLocks noChangeAspect="1"/>
          </p:cNvGrpSpPr>
          <p:nvPr/>
        </p:nvGrpSpPr>
        <p:grpSpPr bwMode="auto">
          <a:xfrm>
            <a:off x="6394450" y="1276351"/>
            <a:ext cx="1620838" cy="1462087"/>
            <a:chOff x="3256" y="2209"/>
            <a:chExt cx="1671" cy="1507"/>
          </a:xfrm>
        </p:grpSpPr>
        <p:grpSp>
          <p:nvGrpSpPr>
            <p:cNvPr id="41" name="Group 33"/>
            <p:cNvGrpSpPr>
              <a:grpSpLocks noChangeAspect="1"/>
            </p:cNvGrpSpPr>
            <p:nvPr/>
          </p:nvGrpSpPr>
          <p:grpSpPr bwMode="auto">
            <a:xfrm>
              <a:off x="3480" y="2356"/>
              <a:ext cx="1208" cy="1220"/>
              <a:chOff x="3480" y="2356"/>
              <a:chExt cx="1208" cy="1220"/>
            </a:xfrm>
          </p:grpSpPr>
          <p:sp>
            <p:nvSpPr>
              <p:cNvPr id="55" name="Line 34"/>
              <p:cNvSpPr>
                <a:spLocks noChangeAspect="1" noChangeShapeType="1"/>
              </p:cNvSpPr>
              <p:nvPr/>
            </p:nvSpPr>
            <p:spPr bwMode="auto">
              <a:xfrm>
                <a:off x="3480" y="2972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  <p:sp>
            <p:nvSpPr>
              <p:cNvPr id="56" name="Line 35"/>
              <p:cNvSpPr>
                <a:spLocks noChangeAspect="1" noChangeShapeType="1"/>
              </p:cNvSpPr>
              <p:nvPr/>
            </p:nvSpPr>
            <p:spPr bwMode="auto">
              <a:xfrm rot="3600000">
                <a:off x="3480" y="2972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  <p:sp>
            <p:nvSpPr>
              <p:cNvPr id="57" name="Line 36"/>
              <p:cNvSpPr>
                <a:spLocks noChangeAspect="1" noChangeShapeType="1"/>
              </p:cNvSpPr>
              <p:nvPr/>
            </p:nvSpPr>
            <p:spPr bwMode="auto">
              <a:xfrm rot="7200000">
                <a:off x="3484" y="2960"/>
                <a:ext cx="1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 anchorCtr="1"/>
              <a:lstStyle/>
              <a:p>
                <a:endParaRPr lang="en-US"/>
              </a:p>
            </p:txBody>
          </p:sp>
        </p:grpSp>
        <p:sp>
          <p:nvSpPr>
            <p:cNvPr id="42" name="Oval 37"/>
            <p:cNvSpPr>
              <a:spLocks noChangeAspect="1" noChangeArrowheads="1"/>
            </p:cNvSpPr>
            <p:nvPr/>
          </p:nvSpPr>
          <p:spPr bwMode="auto">
            <a:xfrm>
              <a:off x="3561" y="2209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3" name="Oval 38"/>
            <p:cNvSpPr>
              <a:spLocks noChangeAspect="1" noChangeArrowheads="1"/>
            </p:cNvSpPr>
            <p:nvPr/>
          </p:nvSpPr>
          <p:spPr bwMode="auto">
            <a:xfrm>
              <a:off x="3256" y="2751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4" name="Oval 39"/>
            <p:cNvSpPr>
              <a:spLocks noChangeAspect="1" noChangeArrowheads="1"/>
            </p:cNvSpPr>
            <p:nvPr/>
          </p:nvSpPr>
          <p:spPr bwMode="auto">
            <a:xfrm>
              <a:off x="3552" y="3279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5" name="Oval 40"/>
            <p:cNvSpPr>
              <a:spLocks noChangeAspect="1" noChangeArrowheads="1"/>
            </p:cNvSpPr>
            <p:nvPr/>
          </p:nvSpPr>
          <p:spPr bwMode="auto">
            <a:xfrm>
              <a:off x="4174" y="2215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6" name="Oval 41"/>
            <p:cNvSpPr>
              <a:spLocks noChangeAspect="1" noChangeArrowheads="1"/>
            </p:cNvSpPr>
            <p:nvPr/>
          </p:nvSpPr>
          <p:spPr bwMode="auto">
            <a:xfrm>
              <a:off x="4495" y="2751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7" name="Oval 42"/>
            <p:cNvSpPr>
              <a:spLocks noChangeAspect="1" noChangeArrowheads="1"/>
            </p:cNvSpPr>
            <p:nvPr/>
          </p:nvSpPr>
          <p:spPr bwMode="auto">
            <a:xfrm>
              <a:off x="4190" y="3284"/>
              <a:ext cx="432" cy="432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8" name="Arc 43"/>
            <p:cNvSpPr>
              <a:spLocks noChangeAspect="1"/>
            </p:cNvSpPr>
            <p:nvPr/>
          </p:nvSpPr>
          <p:spPr bwMode="auto">
            <a:xfrm>
              <a:off x="3459" y="2757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49" name="Arc 44"/>
            <p:cNvSpPr>
              <a:spLocks noChangeAspect="1"/>
            </p:cNvSpPr>
            <p:nvPr/>
          </p:nvSpPr>
          <p:spPr bwMode="auto">
            <a:xfrm rot="3600000">
              <a:off x="3706" y="2296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50" name="Arc 45"/>
            <p:cNvSpPr>
              <a:spLocks noChangeAspect="1"/>
            </p:cNvSpPr>
            <p:nvPr/>
          </p:nvSpPr>
          <p:spPr bwMode="auto">
            <a:xfrm rot="7200000">
              <a:off x="4226" y="2303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51" name="Arc 46"/>
            <p:cNvSpPr>
              <a:spLocks noChangeAspect="1"/>
            </p:cNvSpPr>
            <p:nvPr/>
          </p:nvSpPr>
          <p:spPr bwMode="auto">
            <a:xfrm rot="10800000">
              <a:off x="4490" y="2757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52" name="Arc 47"/>
            <p:cNvSpPr>
              <a:spLocks noChangeAspect="1"/>
            </p:cNvSpPr>
            <p:nvPr/>
          </p:nvSpPr>
          <p:spPr bwMode="auto">
            <a:xfrm rot="-3600000">
              <a:off x="3702" y="3202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53" name="Arc 48"/>
            <p:cNvSpPr>
              <a:spLocks noChangeAspect="1"/>
            </p:cNvSpPr>
            <p:nvPr/>
          </p:nvSpPr>
          <p:spPr bwMode="auto">
            <a:xfrm rot="-7200000">
              <a:off x="4239" y="3201"/>
              <a:ext cx="230" cy="420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54" name="Oval 49"/>
            <p:cNvSpPr>
              <a:spLocks noChangeAspect="1" noChangeArrowheads="1"/>
            </p:cNvSpPr>
            <p:nvPr/>
          </p:nvSpPr>
          <p:spPr bwMode="auto">
            <a:xfrm>
              <a:off x="3868" y="2750"/>
              <a:ext cx="432" cy="4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67750" y="1276351"/>
            <a:ext cx="1601788" cy="1462087"/>
            <a:chOff x="7143750" y="1455738"/>
            <a:chExt cx="1601788" cy="1462087"/>
          </a:xfrm>
        </p:grpSpPr>
        <p:sp>
          <p:nvSpPr>
            <p:cNvPr id="58" name="Oval 51"/>
            <p:cNvSpPr>
              <a:spLocks noChangeAspect="1" noChangeArrowheads="1"/>
            </p:cNvSpPr>
            <p:nvPr/>
          </p:nvSpPr>
          <p:spPr bwMode="auto">
            <a:xfrm>
              <a:off x="7435850" y="1455738"/>
              <a:ext cx="414338" cy="420687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59" name="Oval 52"/>
            <p:cNvSpPr>
              <a:spLocks noChangeAspect="1" noChangeArrowheads="1"/>
            </p:cNvSpPr>
            <p:nvPr/>
          </p:nvSpPr>
          <p:spPr bwMode="auto">
            <a:xfrm>
              <a:off x="7143750" y="1981200"/>
              <a:ext cx="414338" cy="42068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60" name="Oval 53"/>
            <p:cNvSpPr>
              <a:spLocks noChangeAspect="1" noChangeArrowheads="1"/>
            </p:cNvSpPr>
            <p:nvPr/>
          </p:nvSpPr>
          <p:spPr bwMode="auto">
            <a:xfrm>
              <a:off x="7427913" y="2493963"/>
              <a:ext cx="412750" cy="420687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61" name="Oval 54"/>
            <p:cNvSpPr>
              <a:spLocks noChangeAspect="1" noChangeArrowheads="1"/>
            </p:cNvSpPr>
            <p:nvPr/>
          </p:nvSpPr>
          <p:spPr bwMode="auto">
            <a:xfrm>
              <a:off x="8023225" y="1462088"/>
              <a:ext cx="414338" cy="4191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62" name="Oval 55"/>
            <p:cNvSpPr>
              <a:spLocks noChangeAspect="1" noChangeArrowheads="1"/>
            </p:cNvSpPr>
            <p:nvPr/>
          </p:nvSpPr>
          <p:spPr bwMode="auto">
            <a:xfrm>
              <a:off x="8331200" y="1981200"/>
              <a:ext cx="414338" cy="420688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63" name="Oval 56"/>
            <p:cNvSpPr>
              <a:spLocks noChangeAspect="1" noChangeArrowheads="1"/>
            </p:cNvSpPr>
            <p:nvPr/>
          </p:nvSpPr>
          <p:spPr bwMode="auto">
            <a:xfrm>
              <a:off x="8039100" y="2498725"/>
              <a:ext cx="414338" cy="4191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64" name="Arc 57"/>
            <p:cNvSpPr>
              <a:spLocks noChangeAspect="1"/>
            </p:cNvSpPr>
            <p:nvPr/>
          </p:nvSpPr>
          <p:spPr bwMode="auto">
            <a:xfrm>
              <a:off x="7339013" y="1987550"/>
              <a:ext cx="219075" cy="407988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65" name="Arc 58"/>
            <p:cNvSpPr>
              <a:spLocks noChangeAspect="1"/>
            </p:cNvSpPr>
            <p:nvPr/>
          </p:nvSpPr>
          <p:spPr bwMode="auto">
            <a:xfrm rot="3600000">
              <a:off x="7573963" y="1543050"/>
              <a:ext cx="223838" cy="401637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66" name="Arc 59"/>
            <p:cNvSpPr>
              <a:spLocks noChangeAspect="1"/>
            </p:cNvSpPr>
            <p:nvPr/>
          </p:nvSpPr>
          <p:spPr bwMode="auto">
            <a:xfrm rot="7200000">
              <a:off x="8072438" y="1550988"/>
              <a:ext cx="223837" cy="401637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67" name="Arc 60"/>
            <p:cNvSpPr>
              <a:spLocks noChangeAspect="1"/>
            </p:cNvSpPr>
            <p:nvPr/>
          </p:nvSpPr>
          <p:spPr bwMode="auto">
            <a:xfrm rot="10800000">
              <a:off x="8326438" y="1987550"/>
              <a:ext cx="220662" cy="407988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68" name="Arc 61"/>
            <p:cNvSpPr>
              <a:spLocks noChangeAspect="1"/>
            </p:cNvSpPr>
            <p:nvPr/>
          </p:nvSpPr>
          <p:spPr bwMode="auto">
            <a:xfrm rot="18000000">
              <a:off x="7569200" y="2422525"/>
              <a:ext cx="223838" cy="401638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69" name="Arc 62"/>
            <p:cNvSpPr>
              <a:spLocks noChangeAspect="1"/>
            </p:cNvSpPr>
            <p:nvPr/>
          </p:nvSpPr>
          <p:spPr bwMode="auto">
            <a:xfrm rot="14400000">
              <a:off x="8085932" y="2421731"/>
              <a:ext cx="222250" cy="401637"/>
            </a:xfrm>
            <a:custGeom>
              <a:avLst/>
              <a:gdLst>
                <a:gd name="T0" fmla="*/ 0 w 21600"/>
                <a:gd name="T1" fmla="*/ 0 h 43195"/>
                <a:gd name="T2" fmla="*/ 0 w 21600"/>
                <a:gd name="T3" fmla="*/ 0 h 43195"/>
                <a:gd name="T4" fmla="*/ 0 w 21600"/>
                <a:gd name="T5" fmla="*/ 0 h 431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5"/>
                <a:gd name="T11" fmla="*/ 21600 w 21600"/>
                <a:gd name="T12" fmla="*/ 43195 h 43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5" fill="none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</a:path>
                <a:path w="21600" h="43195" stroke="0" extrusionOk="0">
                  <a:moveTo>
                    <a:pt x="469" y="0"/>
                  </a:moveTo>
                  <a:cubicBezTo>
                    <a:pt x="12213" y="255"/>
                    <a:pt x="21600" y="9848"/>
                    <a:pt x="21600" y="21595"/>
                  </a:cubicBezTo>
                  <a:cubicBezTo>
                    <a:pt x="21600" y="33524"/>
                    <a:pt x="11929" y="43194"/>
                    <a:pt x="0" y="43195"/>
                  </a:cubicBezTo>
                  <a:lnTo>
                    <a:pt x="0" y="21595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  <p:sp>
          <p:nvSpPr>
            <p:cNvPr id="70" name="Oval 63"/>
            <p:cNvSpPr>
              <a:spLocks noChangeAspect="1" noChangeArrowheads="1"/>
            </p:cNvSpPr>
            <p:nvPr/>
          </p:nvSpPr>
          <p:spPr bwMode="auto">
            <a:xfrm>
              <a:off x="7731125" y="1981200"/>
              <a:ext cx="412750" cy="419100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9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9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400" b="1"/>
            </a:p>
          </p:txBody>
        </p:sp>
      </p:grpSp>
      <p:sp>
        <p:nvSpPr>
          <p:cNvPr id="71" name="Line 64"/>
          <p:cNvSpPr>
            <a:spLocks noChangeShapeType="1"/>
          </p:cNvSpPr>
          <p:nvPr/>
        </p:nvSpPr>
        <p:spPr bwMode="auto">
          <a:xfrm>
            <a:off x="1697038" y="1129526"/>
            <a:ext cx="201295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 anchorCtr="1"/>
          <a:lstStyle/>
          <a:p>
            <a:endParaRPr lang="en-US" sz="2800"/>
          </a:p>
        </p:txBody>
      </p:sp>
      <p:sp>
        <p:nvSpPr>
          <p:cNvPr id="72" name="Line 65"/>
          <p:cNvSpPr>
            <a:spLocks noChangeShapeType="1"/>
          </p:cNvSpPr>
          <p:nvPr/>
        </p:nvSpPr>
        <p:spPr bwMode="auto">
          <a:xfrm>
            <a:off x="3954463" y="1123176"/>
            <a:ext cx="201295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 anchorCtr="1"/>
          <a:lstStyle/>
          <a:p>
            <a:endParaRPr lang="en-US" sz="2800"/>
          </a:p>
        </p:txBody>
      </p:sp>
      <p:sp>
        <p:nvSpPr>
          <p:cNvPr id="73" name="Line 66"/>
          <p:cNvSpPr>
            <a:spLocks noChangeShapeType="1"/>
          </p:cNvSpPr>
          <p:nvPr/>
        </p:nvSpPr>
        <p:spPr bwMode="auto">
          <a:xfrm>
            <a:off x="6211888" y="1123176"/>
            <a:ext cx="201295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 anchorCtr="1"/>
          <a:lstStyle/>
          <a:p>
            <a:endParaRPr lang="en-US" sz="2800"/>
          </a:p>
        </p:txBody>
      </p:sp>
      <p:sp>
        <p:nvSpPr>
          <p:cNvPr id="74" name="Line 67"/>
          <p:cNvSpPr>
            <a:spLocks noChangeShapeType="1"/>
          </p:cNvSpPr>
          <p:nvPr/>
        </p:nvSpPr>
        <p:spPr bwMode="auto">
          <a:xfrm>
            <a:off x="8472488" y="1123176"/>
            <a:ext cx="201295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 anchorCtr="1"/>
          <a:lstStyle/>
          <a:p>
            <a:endParaRPr lang="en-US" sz="2800"/>
          </a:p>
        </p:txBody>
      </p: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1828800" y="813614"/>
            <a:ext cx="17097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006157"/>
                </a:solidFill>
                <a:latin typeface="Arial Narrow" pitchFamily="34" charset="0"/>
              </a:rPr>
              <a:t>Centralized</a:t>
            </a:r>
          </a:p>
        </p:txBody>
      </p:sp>
      <p:sp>
        <p:nvSpPr>
          <p:cNvPr id="77" name="Text Box 70"/>
          <p:cNvSpPr txBox="1">
            <a:spLocks noChangeArrowheads="1"/>
          </p:cNvSpPr>
          <p:nvPr/>
        </p:nvSpPr>
        <p:spPr bwMode="auto">
          <a:xfrm>
            <a:off x="3911601" y="829978"/>
            <a:ext cx="1952625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solidFill>
                  <a:srgbClr val="006157"/>
                </a:solidFill>
                <a:latin typeface="Arial Narrow" pitchFamily="34" charset="0"/>
              </a:rPr>
              <a:t>Allocated</a:t>
            </a:r>
            <a:endParaRPr lang="en-US" altLang="en-US" sz="1800" b="1" dirty="0">
              <a:solidFill>
                <a:srgbClr val="006157"/>
              </a:solidFill>
              <a:latin typeface="Arial Narrow" pitchFamily="34" charset="0"/>
            </a:endParaRPr>
          </a:p>
        </p:txBody>
      </p:sp>
      <p:sp>
        <p:nvSpPr>
          <p:cNvPr id="78" name="Text Box 71"/>
          <p:cNvSpPr txBox="1">
            <a:spLocks noChangeArrowheads="1"/>
          </p:cNvSpPr>
          <p:nvPr/>
        </p:nvSpPr>
        <p:spPr bwMode="auto">
          <a:xfrm>
            <a:off x="6400800" y="813614"/>
            <a:ext cx="17097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 dirty="0">
                <a:solidFill>
                  <a:srgbClr val="006157"/>
                </a:solidFill>
                <a:latin typeface="Arial Narrow" pitchFamily="34" charset="0"/>
              </a:rPr>
              <a:t>Coordinated</a:t>
            </a:r>
            <a:endParaRPr lang="en-US" altLang="en-US" sz="1800" b="1" dirty="0">
              <a:solidFill>
                <a:srgbClr val="006157"/>
              </a:solidFill>
              <a:latin typeface="Arial Narrow" pitchFamily="34" charset="0"/>
            </a:endParaRPr>
          </a:p>
        </p:txBody>
      </p:sp>
      <p:sp>
        <p:nvSpPr>
          <p:cNvPr id="79" name="Text Box 72"/>
          <p:cNvSpPr txBox="1">
            <a:spLocks noChangeArrowheads="1"/>
          </p:cNvSpPr>
          <p:nvPr/>
        </p:nvSpPr>
        <p:spPr bwMode="auto">
          <a:xfrm>
            <a:off x="8621714" y="813614"/>
            <a:ext cx="17097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eaLnBrk="0" hangingPunct="0">
              <a:defRPr sz="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006157"/>
                </a:solidFill>
                <a:latin typeface="Arial Narrow" pitchFamily="34" charset="0"/>
              </a:rPr>
              <a:t>Distributed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58964" y="3048000"/>
            <a:ext cx="8656637" cy="838200"/>
            <a:chOff x="304800" y="3124200"/>
            <a:chExt cx="8656637" cy="838200"/>
          </a:xfrm>
        </p:grpSpPr>
        <p:sp>
          <p:nvSpPr>
            <p:cNvPr id="5" name="Left-Right Arrow 4"/>
            <p:cNvSpPr/>
            <p:nvPr/>
          </p:nvSpPr>
          <p:spPr>
            <a:xfrm>
              <a:off x="304800" y="3124200"/>
              <a:ext cx="8656637" cy="838200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SIZE OF COMPANY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6281" y="3352800"/>
              <a:ext cx="1026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Smaller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543800" y="3352800"/>
              <a:ext cx="1026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Larger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58964" y="3962400"/>
            <a:ext cx="8656637" cy="838200"/>
            <a:chOff x="296863" y="4038600"/>
            <a:chExt cx="8656637" cy="838200"/>
          </a:xfrm>
        </p:grpSpPr>
        <p:sp>
          <p:nvSpPr>
            <p:cNvPr id="97" name="Left-Right Arrow 96"/>
            <p:cNvSpPr/>
            <p:nvPr/>
          </p:nvSpPr>
          <p:spPr>
            <a:xfrm>
              <a:off x="296863" y="4038600"/>
              <a:ext cx="8656637" cy="838200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DIFFERENCES IN METHODS</a:t>
              </a:r>
              <a:endParaRPr lang="en-US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18344" y="4267200"/>
              <a:ext cx="1712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Less Different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5600" y="4267200"/>
              <a:ext cx="1797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More Different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58964" y="4876800"/>
            <a:ext cx="8656637" cy="838200"/>
            <a:chOff x="258763" y="4953000"/>
            <a:chExt cx="8656637" cy="838200"/>
          </a:xfrm>
        </p:grpSpPr>
        <p:sp>
          <p:nvSpPr>
            <p:cNvPr id="100" name="Left-Right Arrow 99"/>
            <p:cNvSpPr/>
            <p:nvPr/>
          </p:nvSpPr>
          <p:spPr>
            <a:xfrm>
              <a:off x="258763" y="4953000"/>
              <a:ext cx="8656637" cy="838200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PHYSICAL LOCATION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8352" y="5187434"/>
              <a:ext cx="1276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Near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277438" y="5187434"/>
              <a:ext cx="1276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58964" y="5791200"/>
            <a:ext cx="8656637" cy="838200"/>
            <a:chOff x="258763" y="4953000"/>
            <a:chExt cx="8656637" cy="838200"/>
          </a:xfrm>
        </p:grpSpPr>
        <p:sp>
          <p:nvSpPr>
            <p:cNvPr id="104" name="Left-Right Arrow 103"/>
            <p:cNvSpPr/>
            <p:nvPr/>
          </p:nvSpPr>
          <p:spPr>
            <a:xfrm>
              <a:off x="258763" y="4953000"/>
              <a:ext cx="8656637" cy="838200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CONTEXT REQUIRED</a:t>
              </a:r>
              <a:endParaRPr lang="en-US" b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08352" y="5187434"/>
              <a:ext cx="1276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277438" y="5187434"/>
              <a:ext cx="1276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Very High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6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6" grpId="0"/>
      <p:bldP spid="77" grpId="0"/>
      <p:bldP spid="78" grpId="0"/>
      <p:bldP spid="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25100</TotalTime>
  <Words>456</Words>
  <Application>Microsoft Office PowerPoint</Application>
  <PresentationFormat>Widescreen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Narrow</vt:lpstr>
      <vt:lpstr>Calibri</vt:lpstr>
      <vt:lpstr>Office Theme</vt:lpstr>
      <vt:lpstr>Analytical Organizations</vt:lpstr>
      <vt:lpstr>Analytical Organizations</vt:lpstr>
      <vt:lpstr>Analytical Organizations – Centralized</vt:lpstr>
      <vt:lpstr>Analytical Organizations – Allocated</vt:lpstr>
      <vt:lpstr>Analytical Organizations – Coordinated</vt:lpstr>
      <vt:lpstr>Analytical Organizations – Distributed</vt:lpstr>
      <vt:lpstr>Analytical Organizations – Degree of Centralization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200</cp:revision>
  <dcterms:created xsi:type="dcterms:W3CDTF">2014-07-12T14:03:30Z</dcterms:created>
  <dcterms:modified xsi:type="dcterms:W3CDTF">2017-02-06T21:01:57Z</dcterms:modified>
</cp:coreProperties>
</file>