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305" r:id="rId3"/>
    <p:sldId id="306" r:id="rId4"/>
    <p:sldId id="308" r:id="rId5"/>
    <p:sldId id="307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4" autoAdjust="0"/>
    <p:restoredTop sz="71204" autoAdjust="0"/>
  </p:normalViewPr>
  <p:slideViewPr>
    <p:cSldViewPr>
      <p:cViewPr varScale="1">
        <p:scale>
          <a:sx n="84" d="100"/>
          <a:sy n="84" d="100"/>
        </p:scale>
        <p:origin x="12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9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3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15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6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750A-EF8D-4A08-9045-70FE61C75CC8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C56F-93DF-4F6C-8C90-8841CD3042B7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7045-5E22-4DCC-ADBD-BF7C2EA1DC85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08B58-69DD-4730-B2FB-FD8FEB1197AA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6091-EAB8-4416-AE1C-E3FF267ADEC3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A100-D8D6-4DB7-B273-8DF9A415DD72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6C7F-20CF-4E76-82D9-6731FA17A172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CB4-7AEE-4AB1-826C-BD6535F39F02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C728-39BF-4F1C-8629-D7F052239D89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C2F-BFA2-43FE-98B5-9ABE58204447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7B4D-1615-4087-8921-27A5F8722525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804F0-796A-49A1-BE33-D7845086299E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Governance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b="1" dirty="0"/>
              <a:t>Establish &amp; Maintain Standards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b="1" dirty="0"/>
              <a:t>Establish Accountability for Data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b="1" dirty="0"/>
              <a:t>Manage &amp; Communicate Data Development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b="1" dirty="0"/>
              <a:t>Provide Information about the Data Environment</a:t>
            </a:r>
            <a:endParaRPr lang="en-US" sz="2000" i="1" dirty="0"/>
          </a:p>
          <a:p>
            <a:pPr>
              <a:spcBef>
                <a:spcPts val="18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28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Governance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b="1" dirty="0"/>
              <a:t>Establish &amp; Maintain Standards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Identify preferred </a:t>
            </a:r>
            <a:r>
              <a:rPr lang="en-US" sz="2000" dirty="0"/>
              <a:t>s</a:t>
            </a:r>
            <a:r>
              <a:rPr lang="en-US" sz="2000" dirty="0"/>
              <a:t>ources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Execute Master Data Management (MDM)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Ensure Reference Data is complete &amp; accurate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Establish common definitions &amp; calculations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Set standards for data access &amp; compliance</a:t>
            </a:r>
          </a:p>
        </p:txBody>
      </p:sp>
    </p:spTree>
    <p:extLst>
      <p:ext uri="{BB962C8B-B14F-4D97-AF65-F5344CB8AC3E}">
        <p14:creationId xmlns:p14="http://schemas.microsoft.com/office/powerpoint/2010/main" val="12623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Governance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Establish </a:t>
            </a:r>
            <a:r>
              <a:rPr lang="en-US" sz="2400" b="1" dirty="0"/>
              <a:t>Accountability for </a:t>
            </a:r>
            <a:r>
              <a:rPr lang="en-US" sz="2400" b="1" dirty="0"/>
              <a:t>Data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Ownership of data subject areas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Example:  Who is responsible for addressing data quality issues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38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Governance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Manage &amp; Communicate Data Development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Process for vetting, assessing &amp; prioritizing data projects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Letting users know about new data or changes made</a:t>
            </a:r>
          </a:p>
        </p:txBody>
      </p:sp>
    </p:spTree>
    <p:extLst>
      <p:ext uri="{BB962C8B-B14F-4D97-AF65-F5344CB8AC3E}">
        <p14:creationId xmlns:p14="http://schemas.microsoft.com/office/powerpoint/2010/main" val="11875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Governance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Provide Information about the Data Environment</a:t>
            </a:r>
            <a:endParaRPr lang="en-US" sz="2000" i="1" dirty="0"/>
          </a:p>
          <a:p>
            <a:pPr lvl="1">
              <a:spcBef>
                <a:spcPts val="1200"/>
              </a:spcBef>
            </a:pPr>
            <a:r>
              <a:rPr lang="en-US" sz="2000" dirty="0"/>
              <a:t>Metadata management:  Metadata = “data about data”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sz="2000" dirty="0"/>
              <a:t>Documenting standard definitions and calculations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Lineage of data &amp; metrics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Information about data quality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Information about key people involved in governance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70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Governance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Data Governance Structures – how they are common:</a:t>
            </a:r>
            <a:endParaRPr lang="en-US" sz="2000" i="1" dirty="0"/>
          </a:p>
          <a:p>
            <a:pPr lvl="1">
              <a:spcBef>
                <a:spcPts val="1200"/>
              </a:spcBef>
            </a:pPr>
            <a:r>
              <a:rPr lang="en-US" sz="2000" dirty="0"/>
              <a:t>Have cross-functional representation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Establish an ongoing process and schedule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Clearly define roles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50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Governance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4864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Data Governance Structures – how they may differ:</a:t>
            </a:r>
            <a:endParaRPr lang="en-US" sz="2000" i="1" dirty="0"/>
          </a:p>
          <a:p>
            <a:pPr lvl="1">
              <a:spcBef>
                <a:spcPts val="1200"/>
              </a:spcBef>
            </a:pPr>
            <a:r>
              <a:rPr lang="en-US" sz="2000" dirty="0"/>
              <a:t>Can be formally staffed or virtual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Can be driven out of IT, analytics teams, or functional groups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May or may not incorporate formal tools like MDM, Metadata Management, or Data Quality software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9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25201</TotalTime>
  <Words>218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Data Governance</vt:lpstr>
      <vt:lpstr>Data Governance</vt:lpstr>
      <vt:lpstr>Data Governance</vt:lpstr>
      <vt:lpstr>Data Governance</vt:lpstr>
      <vt:lpstr>Data Governance</vt:lpstr>
      <vt:lpstr>Data Governance</vt:lpstr>
      <vt:lpstr>Data Governance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222</cp:revision>
  <dcterms:created xsi:type="dcterms:W3CDTF">2014-07-12T14:03:30Z</dcterms:created>
  <dcterms:modified xsi:type="dcterms:W3CDTF">2017-02-06T21:04:16Z</dcterms:modified>
</cp:coreProperties>
</file>