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7" r:id="rId2"/>
    <p:sldId id="288" r:id="rId3"/>
    <p:sldId id="289" r:id="rId4"/>
    <p:sldId id="290" r:id="rId5"/>
    <p:sldId id="291" r:id="rId6"/>
    <p:sldId id="300" r:id="rId7"/>
    <p:sldId id="294" r:id="rId8"/>
    <p:sldId id="302" r:id="rId9"/>
    <p:sldId id="301" r:id="rId10"/>
    <p:sldId id="293" r:id="rId11"/>
    <p:sldId id="296" r:id="rId12"/>
    <p:sldId id="303" r:id="rId13"/>
    <p:sldId id="297" r:id="rId14"/>
    <p:sldId id="298" r:id="rId15"/>
    <p:sldId id="304"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04" autoAdjust="0"/>
    <p:restoredTop sz="71204" autoAdjust="0"/>
  </p:normalViewPr>
  <p:slideViewPr>
    <p:cSldViewPr>
      <p:cViewPr varScale="1">
        <p:scale>
          <a:sx n="84" d="100"/>
          <a:sy n="84" d="100"/>
        </p:scale>
        <p:origin x="120" y="132"/>
      </p:cViewPr>
      <p:guideLst>
        <p:guide orient="horz" pos="2160"/>
        <p:guide pos="3840"/>
      </p:guideLst>
    </p:cSldViewPr>
  </p:slideViewPr>
  <p:notesTextViewPr>
    <p:cViewPr>
      <p:scale>
        <a:sx n="1" d="1"/>
        <a:sy n="1" d="1"/>
      </p:scale>
      <p:origin x="0" y="0"/>
    </p:cViewPr>
  </p:notesTextViewPr>
  <p:sorterViewPr>
    <p:cViewPr>
      <p:scale>
        <a:sx n="100" d="100"/>
        <a:sy n="100" d="100"/>
      </p:scale>
      <p:origin x="0" y="2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4AD1CE-B267-4BBE-B1B2-E6F038C0FBB2}" type="datetimeFigureOut">
              <a:rPr lang="en-US" smtClean="0"/>
              <a:t>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94E-629D-4308-AAEB-5D86B048567E}" type="slidenum">
              <a:rPr lang="en-US" smtClean="0"/>
              <a:t>‹#›</a:t>
            </a:fld>
            <a:endParaRPr lang="en-US"/>
          </a:p>
        </p:txBody>
      </p:sp>
    </p:spTree>
    <p:extLst>
      <p:ext uri="{BB962C8B-B14F-4D97-AF65-F5344CB8AC3E}">
        <p14:creationId xmlns:p14="http://schemas.microsoft.com/office/powerpoint/2010/main" val="54790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1</a:t>
            </a:fld>
            <a:endParaRPr lang="en-US"/>
          </a:p>
        </p:txBody>
      </p:sp>
    </p:spTree>
    <p:extLst>
      <p:ext uri="{BB962C8B-B14F-4D97-AF65-F5344CB8AC3E}">
        <p14:creationId xmlns:p14="http://schemas.microsoft.com/office/powerpoint/2010/main" val="356347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10</a:t>
            </a:fld>
            <a:endParaRPr lang="en-US"/>
          </a:p>
        </p:txBody>
      </p:sp>
    </p:spTree>
    <p:extLst>
      <p:ext uri="{BB962C8B-B14F-4D97-AF65-F5344CB8AC3E}">
        <p14:creationId xmlns:p14="http://schemas.microsoft.com/office/powerpoint/2010/main" val="2116213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11</a:t>
            </a:fld>
            <a:endParaRPr lang="en-US"/>
          </a:p>
        </p:txBody>
      </p:sp>
    </p:spTree>
    <p:extLst>
      <p:ext uri="{BB962C8B-B14F-4D97-AF65-F5344CB8AC3E}">
        <p14:creationId xmlns:p14="http://schemas.microsoft.com/office/powerpoint/2010/main" val="1545733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12</a:t>
            </a:fld>
            <a:endParaRPr lang="en-US"/>
          </a:p>
        </p:txBody>
      </p:sp>
    </p:spTree>
    <p:extLst>
      <p:ext uri="{BB962C8B-B14F-4D97-AF65-F5344CB8AC3E}">
        <p14:creationId xmlns:p14="http://schemas.microsoft.com/office/powerpoint/2010/main" val="2805050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13</a:t>
            </a:fld>
            <a:endParaRPr lang="en-US"/>
          </a:p>
        </p:txBody>
      </p:sp>
    </p:spTree>
    <p:extLst>
      <p:ext uri="{BB962C8B-B14F-4D97-AF65-F5344CB8AC3E}">
        <p14:creationId xmlns:p14="http://schemas.microsoft.com/office/powerpoint/2010/main" val="2353757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14</a:t>
            </a:fld>
            <a:endParaRPr lang="en-US"/>
          </a:p>
        </p:txBody>
      </p:sp>
    </p:spTree>
    <p:extLst>
      <p:ext uri="{BB962C8B-B14F-4D97-AF65-F5344CB8AC3E}">
        <p14:creationId xmlns:p14="http://schemas.microsoft.com/office/powerpoint/2010/main" val="3974115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15</a:t>
            </a:fld>
            <a:endParaRPr lang="en-US"/>
          </a:p>
        </p:txBody>
      </p:sp>
    </p:spTree>
    <p:extLst>
      <p:ext uri="{BB962C8B-B14F-4D97-AF65-F5344CB8AC3E}">
        <p14:creationId xmlns:p14="http://schemas.microsoft.com/office/powerpoint/2010/main" val="2343026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16</a:t>
            </a:fld>
            <a:endParaRPr lang="en-US"/>
          </a:p>
        </p:txBody>
      </p:sp>
    </p:spTree>
    <p:extLst>
      <p:ext uri="{BB962C8B-B14F-4D97-AF65-F5344CB8AC3E}">
        <p14:creationId xmlns:p14="http://schemas.microsoft.com/office/powerpoint/2010/main" val="189571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2</a:t>
            </a:fld>
            <a:endParaRPr lang="en-US"/>
          </a:p>
        </p:txBody>
      </p:sp>
    </p:spTree>
    <p:extLst>
      <p:ext uri="{BB962C8B-B14F-4D97-AF65-F5344CB8AC3E}">
        <p14:creationId xmlns:p14="http://schemas.microsoft.com/office/powerpoint/2010/main" val="3518363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3</a:t>
            </a:fld>
            <a:endParaRPr lang="en-US"/>
          </a:p>
        </p:txBody>
      </p:sp>
    </p:spTree>
    <p:extLst>
      <p:ext uri="{BB962C8B-B14F-4D97-AF65-F5344CB8AC3E}">
        <p14:creationId xmlns:p14="http://schemas.microsoft.com/office/powerpoint/2010/main" val="3431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4</a:t>
            </a:fld>
            <a:endParaRPr lang="en-US"/>
          </a:p>
        </p:txBody>
      </p:sp>
    </p:spTree>
    <p:extLst>
      <p:ext uri="{BB962C8B-B14F-4D97-AF65-F5344CB8AC3E}">
        <p14:creationId xmlns:p14="http://schemas.microsoft.com/office/powerpoint/2010/main" val="1736720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5</a:t>
            </a:fld>
            <a:endParaRPr lang="en-US"/>
          </a:p>
        </p:txBody>
      </p:sp>
    </p:spTree>
    <p:extLst>
      <p:ext uri="{BB962C8B-B14F-4D97-AF65-F5344CB8AC3E}">
        <p14:creationId xmlns:p14="http://schemas.microsoft.com/office/powerpoint/2010/main" val="274364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6</a:t>
            </a:fld>
            <a:endParaRPr lang="en-US"/>
          </a:p>
        </p:txBody>
      </p:sp>
    </p:spTree>
    <p:extLst>
      <p:ext uri="{BB962C8B-B14F-4D97-AF65-F5344CB8AC3E}">
        <p14:creationId xmlns:p14="http://schemas.microsoft.com/office/powerpoint/2010/main" val="2572227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7</a:t>
            </a:fld>
            <a:endParaRPr lang="en-US"/>
          </a:p>
        </p:txBody>
      </p:sp>
    </p:spTree>
    <p:extLst>
      <p:ext uri="{BB962C8B-B14F-4D97-AF65-F5344CB8AC3E}">
        <p14:creationId xmlns:p14="http://schemas.microsoft.com/office/powerpoint/2010/main" val="174269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8</a:t>
            </a:fld>
            <a:endParaRPr lang="en-US"/>
          </a:p>
        </p:txBody>
      </p:sp>
    </p:spTree>
    <p:extLst>
      <p:ext uri="{BB962C8B-B14F-4D97-AF65-F5344CB8AC3E}">
        <p14:creationId xmlns:p14="http://schemas.microsoft.com/office/powerpoint/2010/main" val="334529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4894E-629D-4308-AAEB-5D86B048567E}" type="slidenum">
              <a:rPr lang="en-US" smtClean="0"/>
              <a:t>9</a:t>
            </a:fld>
            <a:endParaRPr lang="en-US"/>
          </a:p>
        </p:txBody>
      </p:sp>
    </p:spTree>
    <p:extLst>
      <p:ext uri="{BB962C8B-B14F-4D97-AF65-F5344CB8AC3E}">
        <p14:creationId xmlns:p14="http://schemas.microsoft.com/office/powerpoint/2010/main" val="2265772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3A9B45-9A46-4786-9F05-6E06D96053C7}" type="datetime1">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64C93-BC15-48C2-9942-3C1420333675}" type="slidenum">
              <a:rPr lang="en-US" smtClean="0"/>
              <a:t>‹#›</a:t>
            </a:fld>
            <a:endParaRPr lang="en-US" dirty="0"/>
          </a:p>
        </p:txBody>
      </p:sp>
    </p:spTree>
    <p:extLst>
      <p:ext uri="{BB962C8B-B14F-4D97-AF65-F5344CB8AC3E}">
        <p14:creationId xmlns:p14="http://schemas.microsoft.com/office/powerpoint/2010/main" val="139358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0F75E-A619-4067-8B50-483CF7D4B204}" type="datetime1">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64C93-BC15-48C2-9942-3C1420333675}" type="slidenum">
              <a:rPr lang="en-US" smtClean="0"/>
              <a:t>‹#›</a:t>
            </a:fld>
            <a:endParaRPr lang="en-US"/>
          </a:p>
        </p:txBody>
      </p:sp>
    </p:spTree>
    <p:extLst>
      <p:ext uri="{BB962C8B-B14F-4D97-AF65-F5344CB8AC3E}">
        <p14:creationId xmlns:p14="http://schemas.microsoft.com/office/powerpoint/2010/main" val="251153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C36CE-214A-4144-B85D-91E493935187}" type="datetime1">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64C93-BC15-48C2-9942-3C1420333675}" type="slidenum">
              <a:rPr lang="en-US" smtClean="0"/>
              <a:t>‹#›</a:t>
            </a:fld>
            <a:endParaRPr lang="en-US"/>
          </a:p>
        </p:txBody>
      </p:sp>
    </p:spTree>
    <p:extLst>
      <p:ext uri="{BB962C8B-B14F-4D97-AF65-F5344CB8AC3E}">
        <p14:creationId xmlns:p14="http://schemas.microsoft.com/office/powerpoint/2010/main" val="237344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FAC5C4-5C35-4EE2-AE24-B00C9460E06D}" type="datetime1">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64C93-BC15-48C2-9942-3C1420333675}" type="slidenum">
              <a:rPr lang="en-US" smtClean="0"/>
              <a:t>‹#›</a:t>
            </a:fld>
            <a:endParaRPr lang="en-US"/>
          </a:p>
        </p:txBody>
      </p:sp>
    </p:spTree>
    <p:extLst>
      <p:ext uri="{BB962C8B-B14F-4D97-AF65-F5344CB8AC3E}">
        <p14:creationId xmlns:p14="http://schemas.microsoft.com/office/powerpoint/2010/main" val="4010747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15FBC-A22D-4B92-80C6-12D4DCE4AB03}" type="datetime1">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64C93-BC15-48C2-9942-3C1420333675}" type="slidenum">
              <a:rPr lang="en-US" smtClean="0"/>
              <a:t>‹#›</a:t>
            </a:fld>
            <a:endParaRPr lang="en-US"/>
          </a:p>
        </p:txBody>
      </p:sp>
    </p:spTree>
    <p:extLst>
      <p:ext uri="{BB962C8B-B14F-4D97-AF65-F5344CB8AC3E}">
        <p14:creationId xmlns:p14="http://schemas.microsoft.com/office/powerpoint/2010/main" val="197631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F115C6-0BD9-4271-9DFE-876B64BDA259}" type="datetime1">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64C93-BC15-48C2-9942-3C1420333675}" type="slidenum">
              <a:rPr lang="en-US" smtClean="0"/>
              <a:t>‹#›</a:t>
            </a:fld>
            <a:endParaRPr lang="en-US"/>
          </a:p>
        </p:txBody>
      </p:sp>
    </p:spTree>
    <p:extLst>
      <p:ext uri="{BB962C8B-B14F-4D97-AF65-F5344CB8AC3E}">
        <p14:creationId xmlns:p14="http://schemas.microsoft.com/office/powerpoint/2010/main" val="193849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457862-76BD-4348-BC63-B70509125CBB}" type="datetime1">
              <a:rPr lang="en-US" smtClean="0"/>
              <a:t>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64C93-BC15-48C2-9942-3C1420333675}" type="slidenum">
              <a:rPr lang="en-US" smtClean="0"/>
              <a:t>‹#›</a:t>
            </a:fld>
            <a:endParaRPr lang="en-US"/>
          </a:p>
        </p:txBody>
      </p:sp>
    </p:spTree>
    <p:extLst>
      <p:ext uri="{BB962C8B-B14F-4D97-AF65-F5344CB8AC3E}">
        <p14:creationId xmlns:p14="http://schemas.microsoft.com/office/powerpoint/2010/main" val="2557221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1FFCF-CFD9-4E05-8C73-15EA0A104151}" type="datetime1">
              <a:rPr lang="en-US" smtClean="0"/>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64C93-BC15-48C2-9942-3C1420333675}" type="slidenum">
              <a:rPr lang="en-US" smtClean="0"/>
              <a:t>‹#›</a:t>
            </a:fld>
            <a:endParaRPr lang="en-US"/>
          </a:p>
        </p:txBody>
      </p:sp>
    </p:spTree>
    <p:extLst>
      <p:ext uri="{BB962C8B-B14F-4D97-AF65-F5344CB8AC3E}">
        <p14:creationId xmlns:p14="http://schemas.microsoft.com/office/powerpoint/2010/main" val="73182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BC741-FB4E-4056-A34C-826E199F1F52}" type="datetime1">
              <a:rPr lang="en-US" smtClean="0"/>
              <a:t>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64C93-BC15-48C2-9942-3C1420333675}" type="slidenum">
              <a:rPr lang="en-US" smtClean="0"/>
              <a:t>‹#›</a:t>
            </a:fld>
            <a:endParaRPr lang="en-US"/>
          </a:p>
        </p:txBody>
      </p:sp>
    </p:spTree>
    <p:extLst>
      <p:ext uri="{BB962C8B-B14F-4D97-AF65-F5344CB8AC3E}">
        <p14:creationId xmlns:p14="http://schemas.microsoft.com/office/powerpoint/2010/main" val="42807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A221B2-45BA-4117-A8A3-12804296245B}" type="datetime1">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64C93-BC15-48C2-9942-3C1420333675}" type="slidenum">
              <a:rPr lang="en-US" smtClean="0"/>
              <a:t>‹#›</a:t>
            </a:fld>
            <a:endParaRPr lang="en-US"/>
          </a:p>
        </p:txBody>
      </p:sp>
    </p:spTree>
    <p:extLst>
      <p:ext uri="{BB962C8B-B14F-4D97-AF65-F5344CB8AC3E}">
        <p14:creationId xmlns:p14="http://schemas.microsoft.com/office/powerpoint/2010/main" val="72183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FA76C7-E8DD-4ABC-A4A1-E73F7CCF4AA6}" type="datetime1">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64C93-BC15-48C2-9942-3C1420333675}" type="slidenum">
              <a:rPr lang="en-US" smtClean="0"/>
              <a:t>‹#›</a:t>
            </a:fld>
            <a:endParaRPr lang="en-US"/>
          </a:p>
        </p:txBody>
      </p:sp>
    </p:spTree>
    <p:extLst>
      <p:ext uri="{BB962C8B-B14F-4D97-AF65-F5344CB8AC3E}">
        <p14:creationId xmlns:p14="http://schemas.microsoft.com/office/powerpoint/2010/main" val="296062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2400"/>
            <a:ext cx="11684000" cy="4111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9838F-68FA-43F4-BA69-4EFE33E70AA0}" type="datetime1">
              <a:rPr lang="en-US" smtClean="0"/>
              <a:t>2/6/2017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6553201"/>
            <a:ext cx="2844800" cy="2889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64C93-BC15-48C2-9942-3C1420333675}" type="slidenum">
              <a:rPr lang="en-US" smtClean="0"/>
              <a:t>‹#›</a:t>
            </a:fld>
            <a:endParaRPr lang="en-US"/>
          </a:p>
        </p:txBody>
      </p:sp>
      <p:cxnSp>
        <p:nvCxnSpPr>
          <p:cNvPr id="8" name="Straight Connector 7"/>
          <p:cNvCxnSpPr/>
          <p:nvPr userDrawn="1"/>
        </p:nvCxnSpPr>
        <p:spPr>
          <a:xfrm>
            <a:off x="101600" y="685800"/>
            <a:ext cx="118872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129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Privacy</a:t>
            </a:r>
            <a:endParaRPr lang="en-US" b="1" dirty="0"/>
          </a:p>
        </p:txBody>
      </p:sp>
      <p:sp>
        <p:nvSpPr>
          <p:cNvPr id="3" name="Content Placeholder 2"/>
          <p:cNvSpPr>
            <a:spLocks noGrp="1"/>
          </p:cNvSpPr>
          <p:nvPr>
            <p:ph idx="1"/>
          </p:nvPr>
        </p:nvSpPr>
        <p:spPr>
          <a:xfrm>
            <a:off x="304800" y="990600"/>
            <a:ext cx="8458200" cy="5486400"/>
          </a:xfrm>
        </p:spPr>
        <p:txBody>
          <a:bodyPr>
            <a:noAutofit/>
          </a:bodyPr>
          <a:lstStyle/>
          <a:p>
            <a:pPr marL="0" indent="0">
              <a:spcBef>
                <a:spcPts val="1200"/>
              </a:spcBef>
              <a:buNone/>
            </a:pPr>
            <a:r>
              <a:rPr lang="en-US" sz="2400" b="1" dirty="0"/>
              <a:t>How </a:t>
            </a:r>
            <a:r>
              <a:rPr lang="en-US" sz="2400" b="1" i="1" u="sng" dirty="0"/>
              <a:t>can</a:t>
            </a:r>
            <a:r>
              <a:rPr lang="en-US" sz="2400" b="1" dirty="0"/>
              <a:t> we, or how </a:t>
            </a:r>
            <a:r>
              <a:rPr lang="en-US" sz="2400" b="1" i="1" u="sng" dirty="0"/>
              <a:t>should</a:t>
            </a:r>
            <a:r>
              <a:rPr lang="en-US" sz="2400" b="1" dirty="0"/>
              <a:t> we, use data</a:t>
            </a:r>
            <a:r>
              <a:rPr lang="en-US" sz="2000" b="1" dirty="0"/>
              <a:t>?</a:t>
            </a:r>
          </a:p>
          <a:p>
            <a:pPr>
              <a:spcBef>
                <a:spcPts val="2400"/>
              </a:spcBef>
            </a:pPr>
            <a:r>
              <a:rPr lang="en-US" sz="2400" b="1" dirty="0"/>
              <a:t>Legal Standards</a:t>
            </a:r>
          </a:p>
          <a:p>
            <a:pPr lvl="1">
              <a:spcBef>
                <a:spcPts val="1200"/>
              </a:spcBef>
            </a:pPr>
            <a:r>
              <a:rPr lang="en-US" sz="2000" dirty="0"/>
              <a:t>Established by law, order, or rule to compel treatment of certain classes of data</a:t>
            </a:r>
          </a:p>
          <a:p>
            <a:pPr>
              <a:spcBef>
                <a:spcPts val="1200"/>
              </a:spcBef>
            </a:pPr>
            <a:r>
              <a:rPr lang="en-US" sz="2400" b="1" dirty="0"/>
              <a:t>Ethical Standards</a:t>
            </a:r>
          </a:p>
          <a:p>
            <a:pPr lvl="1">
              <a:spcBef>
                <a:spcPts val="1200"/>
              </a:spcBef>
            </a:pPr>
            <a:r>
              <a:rPr lang="en-US" sz="2000" dirty="0"/>
              <a:t>Standards established by industry or professional organizations which seek to establish level of  non-legally binding treatment of information</a:t>
            </a:r>
          </a:p>
          <a:p>
            <a:pPr>
              <a:spcBef>
                <a:spcPts val="1200"/>
              </a:spcBef>
            </a:pPr>
            <a:r>
              <a:rPr lang="en-US" sz="2400" b="1" dirty="0"/>
              <a:t>Policy Standards</a:t>
            </a:r>
          </a:p>
          <a:p>
            <a:pPr lvl="1">
              <a:spcBef>
                <a:spcPts val="1200"/>
              </a:spcBef>
            </a:pPr>
            <a:r>
              <a:rPr lang="en-US" sz="2000" dirty="0"/>
              <a:t>Established by a company or agency’s own published Data Privacy policy</a:t>
            </a:r>
          </a:p>
          <a:p>
            <a:pPr>
              <a:spcBef>
                <a:spcPts val="1200"/>
              </a:spcBef>
            </a:pPr>
            <a:r>
              <a:rPr lang="en-US" sz="2400" b="1" dirty="0"/>
              <a:t>Good Judgment Standards</a:t>
            </a:r>
          </a:p>
          <a:p>
            <a:pPr lvl="1">
              <a:spcBef>
                <a:spcPts val="1200"/>
              </a:spcBef>
            </a:pPr>
            <a:r>
              <a:rPr lang="en-US" sz="2000" dirty="0"/>
              <a:t>Even if technically ok by more formal standards, one should always stop to ask </a:t>
            </a:r>
            <a:r>
              <a:rPr lang="en-US" sz="2000" i="1" dirty="0"/>
              <a:t>“Is this a good idea?”</a:t>
            </a:r>
            <a:r>
              <a:rPr lang="en-US" sz="2000" dirty="0"/>
              <a:t> and </a:t>
            </a:r>
            <a:r>
              <a:rPr lang="en-US" sz="2000" i="1" dirty="0"/>
              <a:t>“What might be the consequences?”</a:t>
            </a:r>
          </a:p>
          <a:p>
            <a:pPr>
              <a:spcBef>
                <a:spcPts val="1800"/>
              </a:spcBef>
            </a:pPr>
            <a:endParaRPr lang="en-US" sz="2000" dirty="0"/>
          </a:p>
        </p:txBody>
      </p:sp>
    </p:spTree>
    <p:extLst>
      <p:ext uri="{BB962C8B-B14F-4D97-AF65-F5344CB8AC3E}">
        <p14:creationId xmlns:p14="http://schemas.microsoft.com/office/powerpoint/2010/main" val="295288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Proprietary Network Information (CPNI)</a:t>
            </a:r>
            <a:endParaRPr lang="en-US" b="1" dirty="0"/>
          </a:p>
        </p:txBody>
      </p:sp>
      <p:sp>
        <p:nvSpPr>
          <p:cNvPr id="3" name="Content Placeholder 2"/>
          <p:cNvSpPr>
            <a:spLocks noGrp="1"/>
          </p:cNvSpPr>
          <p:nvPr>
            <p:ph idx="1"/>
          </p:nvPr>
        </p:nvSpPr>
        <p:spPr>
          <a:xfrm>
            <a:off x="304800" y="990600"/>
            <a:ext cx="8229600" cy="5257800"/>
          </a:xfrm>
        </p:spPr>
        <p:txBody>
          <a:bodyPr>
            <a:noAutofit/>
          </a:bodyPr>
          <a:lstStyle/>
          <a:p>
            <a:pPr marL="0" indent="0">
              <a:spcBef>
                <a:spcPts val="1200"/>
              </a:spcBef>
              <a:buNone/>
            </a:pPr>
            <a:r>
              <a:rPr lang="en-US" sz="2400" b="1" dirty="0"/>
              <a:t>Key Provisions:</a:t>
            </a:r>
            <a:endParaRPr lang="en-US" sz="2400" b="1" dirty="0"/>
          </a:p>
          <a:p>
            <a:pPr>
              <a:spcBef>
                <a:spcPts val="1200"/>
              </a:spcBef>
            </a:pPr>
            <a:r>
              <a:rPr lang="en-US" sz="2000" dirty="0"/>
              <a:t>Limits the information which carriers may provide to third-party marketing firms without first securing the affirmative consent of their customers</a:t>
            </a:r>
          </a:p>
          <a:p>
            <a:pPr>
              <a:spcBef>
                <a:spcPts val="1200"/>
              </a:spcBef>
            </a:pPr>
            <a:r>
              <a:rPr lang="en-US" sz="2000" dirty="0"/>
              <a:t>Defines when and how customer service representatives may share call details</a:t>
            </a:r>
          </a:p>
          <a:p>
            <a:pPr>
              <a:spcBef>
                <a:spcPts val="1200"/>
              </a:spcBef>
            </a:pPr>
            <a:r>
              <a:rPr lang="en-US" sz="2000" dirty="0"/>
              <a:t>Creates new notification and reporting obligations for carriers (including identity verification procedures)</a:t>
            </a:r>
          </a:p>
          <a:p>
            <a:pPr>
              <a:spcBef>
                <a:spcPts val="1200"/>
              </a:spcBef>
            </a:pPr>
            <a:r>
              <a:rPr lang="en-US" sz="2000" dirty="0"/>
              <a:t>Verification process must MATCH what is shown with the company placing the call</a:t>
            </a:r>
            <a:r>
              <a:rPr lang="en-US" sz="2000" dirty="0"/>
              <a:t>.</a:t>
            </a:r>
            <a:endParaRPr lang="en-US" sz="2000" dirty="0"/>
          </a:p>
          <a:p>
            <a:pPr marL="0" indent="0">
              <a:spcBef>
                <a:spcPts val="1200"/>
              </a:spcBef>
              <a:buNone/>
            </a:pPr>
            <a:r>
              <a:rPr lang="en-US" sz="2400" b="1" dirty="0"/>
              <a:t>The Fine Print:</a:t>
            </a:r>
          </a:p>
          <a:p>
            <a:pPr>
              <a:spcBef>
                <a:spcPts val="1200"/>
              </a:spcBef>
            </a:pPr>
            <a:r>
              <a:rPr lang="en-US" sz="2000" dirty="0"/>
              <a:t>CAN freely share information with an other ‘communications’ company</a:t>
            </a:r>
          </a:p>
          <a:p>
            <a:pPr>
              <a:spcBef>
                <a:spcPts val="1200"/>
              </a:spcBef>
            </a:pPr>
            <a:r>
              <a:rPr lang="en-US" sz="2000" dirty="0"/>
              <a:t>Opt-out based (i.e., customer has to explicitly request information NOT be shared)</a:t>
            </a:r>
            <a:endParaRPr lang="en-US" sz="2000" dirty="0"/>
          </a:p>
        </p:txBody>
      </p:sp>
    </p:spTree>
    <p:extLst>
      <p:ext uri="{BB962C8B-B14F-4D97-AF65-F5344CB8AC3E}">
        <p14:creationId xmlns:p14="http://schemas.microsoft.com/office/powerpoint/2010/main" val="123476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Protected Health Information (PHI)</a:t>
            </a:r>
            <a:endParaRPr lang="en-US" b="1" dirty="0"/>
          </a:p>
        </p:txBody>
      </p:sp>
      <p:sp>
        <p:nvSpPr>
          <p:cNvPr id="3" name="Content Placeholder 2"/>
          <p:cNvSpPr>
            <a:spLocks noGrp="1"/>
          </p:cNvSpPr>
          <p:nvPr>
            <p:ph idx="1"/>
          </p:nvPr>
        </p:nvSpPr>
        <p:spPr>
          <a:xfrm>
            <a:off x="304800" y="990600"/>
            <a:ext cx="8229600" cy="5257800"/>
          </a:xfrm>
        </p:spPr>
        <p:txBody>
          <a:bodyPr>
            <a:noAutofit/>
          </a:bodyPr>
          <a:lstStyle/>
          <a:p>
            <a:pPr marL="0" indent="0">
              <a:spcBef>
                <a:spcPts val="1200"/>
              </a:spcBef>
              <a:buNone/>
            </a:pPr>
            <a:r>
              <a:rPr lang="en-US" sz="2800" b="1" dirty="0"/>
              <a:t>Governing Law:</a:t>
            </a:r>
          </a:p>
          <a:p>
            <a:r>
              <a:rPr lang="en-US" sz="2000" dirty="0"/>
              <a:t>Health Insurance Portability and Accountability Act of 1996 (HIPAA)</a:t>
            </a:r>
          </a:p>
          <a:p>
            <a:pPr marL="0" indent="0">
              <a:spcBef>
                <a:spcPts val="2400"/>
              </a:spcBef>
              <a:buNone/>
            </a:pPr>
            <a:r>
              <a:rPr lang="en-US" sz="2400" b="1" dirty="0"/>
              <a:t>Definition:</a:t>
            </a:r>
          </a:p>
          <a:p>
            <a:pPr marL="857250" lvl="1" indent="-457200">
              <a:buFont typeface="+mj-lt"/>
              <a:buAutoNum type="arabicPeriod"/>
            </a:pPr>
            <a:r>
              <a:rPr lang="en-US" sz="1800" dirty="0"/>
              <a:t>Is created or received by a health care provider, health plan, employer, or health care clearinghouse; and</a:t>
            </a:r>
          </a:p>
          <a:p>
            <a:pPr marL="857250" lvl="1" indent="-457200">
              <a:buFont typeface="+mj-lt"/>
              <a:buAutoNum type="arabicPeriod"/>
            </a:pPr>
            <a:r>
              <a:rPr lang="en-US" sz="1800" dirty="0"/>
              <a:t>Relates to the past, present, or future physical or mental health or condition of an individual; the provision of health care to an individual; or the past, present, or future payment for the provision of health care to an individual; and</a:t>
            </a:r>
          </a:p>
          <a:p>
            <a:pPr marL="1714500" lvl="3" indent="-457200">
              <a:buFont typeface="+mj-lt"/>
              <a:buAutoNum type="romanLcPeriod"/>
            </a:pPr>
            <a:r>
              <a:rPr lang="en-US" sz="1800" dirty="0"/>
              <a:t>That identifies the individual; or</a:t>
            </a:r>
          </a:p>
          <a:p>
            <a:pPr marL="1714500" lvl="3" indent="-457200">
              <a:buFont typeface="+mj-lt"/>
              <a:buAutoNum type="romanLcPeriod"/>
            </a:pPr>
            <a:r>
              <a:rPr lang="en-US" sz="1800" dirty="0"/>
              <a:t>With respect to which there is a reasonable basis to believe the information can be used to identify the individual</a:t>
            </a:r>
          </a:p>
          <a:p>
            <a:pPr marL="800100" lvl="1" indent="-342900">
              <a:buFont typeface="+mj-lt"/>
              <a:buAutoNum type="arabicPeriod"/>
            </a:pPr>
            <a:r>
              <a:rPr lang="en-US" sz="1800" dirty="0"/>
              <a:t>Transmitted by electronic media; Maintained in electronic media; or Transmitted or maintained in any other form or medium</a:t>
            </a:r>
            <a:r>
              <a:rPr lang="en-US" sz="1800" dirty="0"/>
              <a:t>.</a:t>
            </a:r>
            <a:endParaRPr lang="en-US" sz="1800" dirty="0"/>
          </a:p>
        </p:txBody>
      </p:sp>
    </p:spTree>
    <p:extLst>
      <p:ext uri="{BB962C8B-B14F-4D97-AF65-F5344CB8AC3E}">
        <p14:creationId xmlns:p14="http://schemas.microsoft.com/office/powerpoint/2010/main" val="119796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Protected Health Information (PHI)</a:t>
            </a:r>
            <a:endParaRPr lang="en-US" b="1" dirty="0"/>
          </a:p>
        </p:txBody>
      </p:sp>
      <p:sp>
        <p:nvSpPr>
          <p:cNvPr id="3" name="Content Placeholder 2"/>
          <p:cNvSpPr>
            <a:spLocks noGrp="1"/>
          </p:cNvSpPr>
          <p:nvPr>
            <p:ph idx="1"/>
          </p:nvPr>
        </p:nvSpPr>
        <p:spPr>
          <a:xfrm>
            <a:off x="304800" y="990600"/>
            <a:ext cx="8229600" cy="5257800"/>
          </a:xfrm>
        </p:spPr>
        <p:txBody>
          <a:bodyPr>
            <a:noAutofit/>
          </a:bodyPr>
          <a:lstStyle/>
          <a:p>
            <a:pPr marL="0" indent="0">
              <a:spcBef>
                <a:spcPts val="1200"/>
              </a:spcBef>
              <a:buNone/>
            </a:pPr>
            <a:r>
              <a:rPr lang="en-US" sz="2400" b="1" dirty="0">
                <a:solidFill>
                  <a:prstClr val="black"/>
                </a:solidFill>
              </a:rPr>
              <a:t>Key Provisions:</a:t>
            </a:r>
          </a:p>
          <a:p>
            <a:pPr>
              <a:spcBef>
                <a:spcPts val="1200"/>
              </a:spcBef>
            </a:pPr>
            <a:r>
              <a:rPr lang="en-US" sz="2000" dirty="0">
                <a:solidFill>
                  <a:prstClr val="black"/>
                </a:solidFill>
              </a:rPr>
              <a:t>Has a ‘Privacy Rule’ (applies to ALL PHI) and a ‘Security Rule’ (applies to electronic PHI)</a:t>
            </a:r>
          </a:p>
          <a:p>
            <a:pPr>
              <a:spcBef>
                <a:spcPts val="1200"/>
              </a:spcBef>
            </a:pPr>
            <a:r>
              <a:rPr lang="en-US" sz="2000" dirty="0">
                <a:solidFill>
                  <a:prstClr val="black"/>
                </a:solidFill>
              </a:rPr>
              <a:t>Applies to Health Care Providers, Health Plans, Health Care Clearinghouses</a:t>
            </a:r>
          </a:p>
          <a:p>
            <a:pPr>
              <a:spcBef>
                <a:spcPts val="1200"/>
              </a:spcBef>
            </a:pPr>
            <a:r>
              <a:rPr lang="en-US" sz="2000" dirty="0">
                <a:solidFill>
                  <a:prstClr val="black"/>
                </a:solidFill>
              </a:rPr>
              <a:t>Lots of specific data treatment provisions, including stripping out of identifiable info, etc.</a:t>
            </a:r>
          </a:p>
          <a:p>
            <a:pPr>
              <a:spcBef>
                <a:spcPts val="1200"/>
              </a:spcBef>
            </a:pPr>
            <a:endParaRPr lang="en-US" sz="2000" dirty="0">
              <a:solidFill>
                <a:prstClr val="black"/>
              </a:solidFill>
            </a:endParaRPr>
          </a:p>
          <a:p>
            <a:pPr marL="0" indent="0">
              <a:spcBef>
                <a:spcPts val="1200"/>
              </a:spcBef>
              <a:buNone/>
            </a:pPr>
            <a:r>
              <a:rPr lang="en-US" sz="2400" b="1" dirty="0">
                <a:solidFill>
                  <a:prstClr val="black"/>
                </a:solidFill>
              </a:rPr>
              <a:t>Exclusions:</a:t>
            </a:r>
            <a:endParaRPr lang="en-US" sz="2400" b="1" dirty="0">
              <a:solidFill>
                <a:prstClr val="black"/>
              </a:solidFill>
            </a:endParaRPr>
          </a:p>
          <a:p>
            <a:pPr lvl="0"/>
            <a:r>
              <a:rPr lang="en-US" sz="2000" dirty="0">
                <a:solidFill>
                  <a:prstClr val="black"/>
                </a:solidFill>
              </a:rPr>
              <a:t>Education </a:t>
            </a:r>
            <a:r>
              <a:rPr lang="en-US" sz="2000" dirty="0">
                <a:solidFill>
                  <a:prstClr val="black"/>
                </a:solidFill>
              </a:rPr>
              <a:t>records covered by </a:t>
            </a:r>
            <a:r>
              <a:rPr lang="en-US" sz="2000" dirty="0">
                <a:solidFill>
                  <a:prstClr val="black"/>
                </a:solidFill>
              </a:rPr>
              <a:t>Family Educational </a:t>
            </a:r>
            <a:r>
              <a:rPr lang="en-US" sz="2000" dirty="0">
                <a:solidFill>
                  <a:prstClr val="black"/>
                </a:solidFill>
              </a:rPr>
              <a:t>Rights and Privacy </a:t>
            </a:r>
            <a:r>
              <a:rPr lang="en-US" sz="2000" dirty="0">
                <a:solidFill>
                  <a:prstClr val="black"/>
                </a:solidFill>
              </a:rPr>
              <a:t>Act</a:t>
            </a:r>
          </a:p>
          <a:p>
            <a:pPr lvl="0"/>
            <a:r>
              <a:rPr lang="en-US" sz="2000" dirty="0">
                <a:solidFill>
                  <a:prstClr val="black"/>
                </a:solidFill>
              </a:rPr>
              <a:t>Employment </a:t>
            </a:r>
            <a:r>
              <a:rPr lang="en-US" sz="2000" dirty="0">
                <a:solidFill>
                  <a:prstClr val="black"/>
                </a:solidFill>
              </a:rPr>
              <a:t>records held by a </a:t>
            </a:r>
            <a:r>
              <a:rPr lang="en-US" sz="2000" dirty="0">
                <a:solidFill>
                  <a:prstClr val="black"/>
                </a:solidFill>
              </a:rPr>
              <a:t>covered </a:t>
            </a:r>
            <a:r>
              <a:rPr lang="en-US" sz="2000" dirty="0">
                <a:solidFill>
                  <a:prstClr val="black"/>
                </a:solidFill>
              </a:rPr>
              <a:t>entity in its role as </a:t>
            </a:r>
            <a:r>
              <a:rPr lang="en-US" sz="2000" dirty="0">
                <a:solidFill>
                  <a:prstClr val="black"/>
                </a:solidFill>
              </a:rPr>
              <a:t>employer</a:t>
            </a:r>
            <a:endParaRPr lang="en-US" sz="2000" dirty="0">
              <a:solidFill>
                <a:prstClr val="black"/>
              </a:solidFill>
            </a:endParaRPr>
          </a:p>
        </p:txBody>
      </p:sp>
    </p:spTree>
    <p:extLst>
      <p:ext uri="{BB962C8B-B14F-4D97-AF65-F5344CB8AC3E}">
        <p14:creationId xmlns:p14="http://schemas.microsoft.com/office/powerpoint/2010/main" val="355293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Recap</a:t>
            </a:r>
            <a:endParaRPr lang="en-US" b="1" dirty="0"/>
          </a:p>
        </p:txBody>
      </p:sp>
      <p:sp>
        <p:nvSpPr>
          <p:cNvPr id="3" name="Content Placeholder 2"/>
          <p:cNvSpPr>
            <a:spLocks noGrp="1"/>
          </p:cNvSpPr>
          <p:nvPr>
            <p:ph idx="1"/>
          </p:nvPr>
        </p:nvSpPr>
        <p:spPr>
          <a:xfrm>
            <a:off x="304800" y="990600"/>
            <a:ext cx="8229600" cy="5257800"/>
          </a:xfrm>
        </p:spPr>
        <p:txBody>
          <a:bodyPr>
            <a:noAutofit/>
          </a:bodyPr>
          <a:lstStyle/>
          <a:p>
            <a:pPr marL="0" indent="0">
              <a:spcBef>
                <a:spcPts val="1200"/>
              </a:spcBef>
              <a:buNone/>
            </a:pPr>
            <a:r>
              <a:rPr lang="en-US" sz="2400" b="1" dirty="0">
                <a:solidFill>
                  <a:prstClr val="black"/>
                </a:solidFill>
              </a:rPr>
              <a:t>Personally Identifiable Information (PII)</a:t>
            </a:r>
          </a:p>
          <a:p>
            <a:pPr marL="0" indent="0">
              <a:spcBef>
                <a:spcPts val="1200"/>
              </a:spcBef>
              <a:buNone/>
            </a:pPr>
            <a:r>
              <a:rPr lang="en-US" sz="2400" b="1" dirty="0">
                <a:solidFill>
                  <a:prstClr val="black"/>
                </a:solidFill>
              </a:rPr>
              <a:t>Consumer Financial Information (CFI)</a:t>
            </a:r>
          </a:p>
          <a:p>
            <a:pPr marL="0" indent="0">
              <a:spcBef>
                <a:spcPts val="1200"/>
              </a:spcBef>
              <a:buNone/>
            </a:pPr>
            <a:r>
              <a:rPr lang="en-US" sz="2400" b="1" dirty="0">
                <a:solidFill>
                  <a:prstClr val="black"/>
                </a:solidFill>
              </a:rPr>
              <a:t>Customer Proprietary Network Information (CPNI)</a:t>
            </a:r>
          </a:p>
          <a:p>
            <a:pPr marL="0" indent="0">
              <a:spcBef>
                <a:spcPts val="1200"/>
              </a:spcBef>
              <a:buNone/>
            </a:pPr>
            <a:r>
              <a:rPr lang="en-US" sz="2400" b="1" dirty="0">
                <a:solidFill>
                  <a:prstClr val="black"/>
                </a:solidFill>
              </a:rPr>
              <a:t>Protected Health Information (PHI)</a:t>
            </a:r>
            <a:endParaRPr lang="en-US" sz="2000" dirty="0">
              <a:solidFill>
                <a:prstClr val="black"/>
              </a:solidFill>
            </a:endParaRPr>
          </a:p>
        </p:txBody>
      </p:sp>
    </p:spTree>
    <p:extLst>
      <p:ext uri="{BB962C8B-B14F-4D97-AF65-F5344CB8AC3E}">
        <p14:creationId xmlns:p14="http://schemas.microsoft.com/office/powerpoint/2010/main" val="322951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Ethical Standards</a:t>
            </a:r>
            <a:endParaRPr lang="en-US" b="1" dirty="0"/>
          </a:p>
        </p:txBody>
      </p:sp>
      <p:sp>
        <p:nvSpPr>
          <p:cNvPr id="3" name="Content Placeholder 2"/>
          <p:cNvSpPr>
            <a:spLocks noGrp="1"/>
          </p:cNvSpPr>
          <p:nvPr>
            <p:ph idx="1"/>
          </p:nvPr>
        </p:nvSpPr>
        <p:spPr>
          <a:xfrm>
            <a:off x="304800" y="990600"/>
            <a:ext cx="8610600" cy="5638800"/>
          </a:xfrm>
        </p:spPr>
        <p:txBody>
          <a:bodyPr>
            <a:noAutofit/>
          </a:bodyPr>
          <a:lstStyle/>
          <a:p>
            <a:pPr marL="0" indent="0">
              <a:spcBef>
                <a:spcPts val="1200"/>
              </a:spcBef>
              <a:buNone/>
            </a:pPr>
            <a:r>
              <a:rPr lang="en-US" sz="2400" b="1" dirty="0">
                <a:solidFill>
                  <a:prstClr val="black"/>
                </a:solidFill>
              </a:rPr>
              <a:t>Ethical Standards:</a:t>
            </a:r>
            <a:endParaRPr lang="en-US" sz="2400" b="1" dirty="0">
              <a:solidFill>
                <a:prstClr val="black"/>
              </a:solidFill>
            </a:endParaRPr>
          </a:p>
          <a:p>
            <a:pPr>
              <a:spcBef>
                <a:spcPts val="1200"/>
              </a:spcBef>
            </a:pPr>
            <a:r>
              <a:rPr lang="en-US" sz="2000" dirty="0">
                <a:solidFill>
                  <a:prstClr val="black"/>
                </a:solidFill>
              </a:rPr>
              <a:t>Most Academic / Science / Medical  / Legal fields have broad ethical standards-making bodies, some of which address use of data</a:t>
            </a:r>
          </a:p>
          <a:p>
            <a:pPr lvl="1">
              <a:spcBef>
                <a:spcPts val="1200"/>
              </a:spcBef>
            </a:pPr>
            <a:r>
              <a:rPr lang="en-US" sz="1800" dirty="0">
                <a:solidFill>
                  <a:prstClr val="black"/>
                </a:solidFill>
              </a:rPr>
              <a:t>Consequences include sanctions, revoking membership, etc.</a:t>
            </a:r>
          </a:p>
          <a:p>
            <a:pPr>
              <a:spcBef>
                <a:spcPts val="1200"/>
              </a:spcBef>
            </a:pPr>
            <a:r>
              <a:rPr lang="en-US" sz="2000" dirty="0">
                <a:solidFill>
                  <a:prstClr val="black"/>
                </a:solidFill>
              </a:rPr>
              <a:t>Marketing/Advertising as business practices are particularly rich:</a:t>
            </a:r>
          </a:p>
          <a:p>
            <a:pPr lvl="1">
              <a:spcBef>
                <a:spcPts val="1200"/>
              </a:spcBef>
            </a:pPr>
            <a:r>
              <a:rPr lang="en-US" sz="1800" dirty="0">
                <a:solidFill>
                  <a:prstClr val="black"/>
                </a:solidFill>
              </a:rPr>
              <a:t>Direct Marketing Association (DMA) – broad guidelines</a:t>
            </a:r>
          </a:p>
          <a:p>
            <a:pPr lvl="1">
              <a:spcBef>
                <a:spcPts val="1200"/>
              </a:spcBef>
            </a:pPr>
            <a:r>
              <a:rPr lang="en-US" sz="1800" dirty="0">
                <a:solidFill>
                  <a:prstClr val="black"/>
                </a:solidFill>
              </a:rPr>
              <a:t>Digital Advertising Alliance (DAA) – first party data collection</a:t>
            </a:r>
          </a:p>
          <a:p>
            <a:pPr lvl="1">
              <a:spcBef>
                <a:spcPts val="1200"/>
              </a:spcBef>
            </a:pPr>
            <a:r>
              <a:rPr lang="en-US" sz="1800" dirty="0">
                <a:solidFill>
                  <a:prstClr val="black"/>
                </a:solidFill>
              </a:rPr>
              <a:t>Network Advertising Initiative (NAI) – third party &amp; network exchanges</a:t>
            </a:r>
          </a:p>
          <a:p>
            <a:pPr lvl="1">
              <a:spcBef>
                <a:spcPts val="1200"/>
              </a:spcBef>
            </a:pPr>
            <a:r>
              <a:rPr lang="en-US" sz="1800" dirty="0">
                <a:solidFill>
                  <a:prstClr val="black"/>
                </a:solidFill>
              </a:rPr>
              <a:t>Enforcement weaker, but compliance still a good idea!</a:t>
            </a:r>
          </a:p>
        </p:txBody>
      </p:sp>
    </p:spTree>
    <p:extLst>
      <p:ext uri="{BB962C8B-B14F-4D97-AF65-F5344CB8AC3E}">
        <p14:creationId xmlns:p14="http://schemas.microsoft.com/office/powerpoint/2010/main" val="27244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Corporate Policy</a:t>
            </a:r>
            <a:endParaRPr lang="en-US" b="1" dirty="0"/>
          </a:p>
        </p:txBody>
      </p:sp>
      <p:sp>
        <p:nvSpPr>
          <p:cNvPr id="3" name="Content Placeholder 2"/>
          <p:cNvSpPr>
            <a:spLocks noGrp="1"/>
          </p:cNvSpPr>
          <p:nvPr>
            <p:ph idx="1"/>
          </p:nvPr>
        </p:nvSpPr>
        <p:spPr>
          <a:xfrm>
            <a:off x="304800" y="1066800"/>
            <a:ext cx="8610600" cy="5638800"/>
          </a:xfrm>
        </p:spPr>
        <p:txBody>
          <a:bodyPr>
            <a:noAutofit/>
          </a:bodyPr>
          <a:lstStyle/>
          <a:p>
            <a:pPr marL="0" indent="0">
              <a:spcBef>
                <a:spcPts val="1200"/>
              </a:spcBef>
              <a:buNone/>
            </a:pPr>
            <a:r>
              <a:rPr lang="en-US" sz="2400" b="1" dirty="0">
                <a:solidFill>
                  <a:prstClr val="black"/>
                </a:solidFill>
              </a:rPr>
              <a:t>Corporate Policy:</a:t>
            </a:r>
            <a:endParaRPr lang="en-US" sz="2400" b="1" dirty="0">
              <a:solidFill>
                <a:prstClr val="black"/>
              </a:solidFill>
            </a:endParaRPr>
          </a:p>
          <a:p>
            <a:pPr lvl="0"/>
            <a:r>
              <a:rPr lang="en-US" sz="2000" dirty="0">
                <a:solidFill>
                  <a:prstClr val="black"/>
                </a:solidFill>
              </a:rPr>
              <a:t>Most companies have formal privacy policies that are actively disclosed to consumers</a:t>
            </a:r>
          </a:p>
          <a:p>
            <a:pPr lvl="0"/>
            <a:r>
              <a:rPr lang="en-US" sz="2000" dirty="0">
                <a:solidFill>
                  <a:prstClr val="black"/>
                </a:solidFill>
              </a:rPr>
              <a:t>Generally, these policies outline what is captured &amp; shared, and outline opt-out or opt-in procedures</a:t>
            </a:r>
          </a:p>
          <a:p>
            <a:pPr marL="0" indent="0">
              <a:spcBef>
                <a:spcPts val="1800"/>
              </a:spcBef>
              <a:buNone/>
            </a:pPr>
            <a:r>
              <a:rPr lang="en-US" sz="2400" b="1" i="1" dirty="0">
                <a:solidFill>
                  <a:prstClr val="black"/>
                </a:solidFill>
              </a:rPr>
              <a:t>Know what legal, ethical and corporate standards apply in your situation!</a:t>
            </a:r>
            <a:endParaRPr lang="en-US" sz="2400" b="1" i="1" dirty="0">
              <a:solidFill>
                <a:prstClr val="black"/>
              </a:solidFill>
            </a:endParaRPr>
          </a:p>
        </p:txBody>
      </p:sp>
    </p:spTree>
    <p:extLst>
      <p:ext uri="{BB962C8B-B14F-4D97-AF65-F5344CB8AC3E}">
        <p14:creationId xmlns:p14="http://schemas.microsoft.com/office/powerpoint/2010/main" val="270115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Good Judgment</a:t>
            </a:r>
            <a:endParaRPr lang="en-US" b="1" dirty="0"/>
          </a:p>
        </p:txBody>
      </p:sp>
      <p:sp>
        <p:nvSpPr>
          <p:cNvPr id="3" name="Content Placeholder 2"/>
          <p:cNvSpPr>
            <a:spLocks noGrp="1"/>
          </p:cNvSpPr>
          <p:nvPr>
            <p:ph idx="1"/>
          </p:nvPr>
        </p:nvSpPr>
        <p:spPr>
          <a:xfrm>
            <a:off x="300990" y="990600"/>
            <a:ext cx="8610600" cy="5638800"/>
          </a:xfrm>
        </p:spPr>
        <p:txBody>
          <a:bodyPr>
            <a:noAutofit/>
          </a:bodyPr>
          <a:lstStyle/>
          <a:p>
            <a:pPr marL="0" indent="0">
              <a:spcBef>
                <a:spcPts val="1200"/>
              </a:spcBef>
              <a:buNone/>
            </a:pPr>
            <a:r>
              <a:rPr lang="en-US" sz="2400" b="1" dirty="0">
                <a:solidFill>
                  <a:prstClr val="black"/>
                </a:solidFill>
              </a:rPr>
              <a:t>Even if it’s legal, ethical, and within corporate policy, it still might not be a good idea:</a:t>
            </a:r>
          </a:p>
          <a:p>
            <a:pPr>
              <a:spcBef>
                <a:spcPts val="1200"/>
              </a:spcBef>
            </a:pPr>
            <a:r>
              <a:rPr lang="en-US" sz="2400" i="1" dirty="0">
                <a:solidFill>
                  <a:prstClr val="black"/>
                </a:solidFill>
              </a:rPr>
              <a:t>The “Creepiness” Factor</a:t>
            </a:r>
          </a:p>
          <a:p>
            <a:pPr>
              <a:spcBef>
                <a:spcPts val="1200"/>
              </a:spcBef>
            </a:pPr>
            <a:r>
              <a:rPr lang="en-US" sz="2400" i="1" dirty="0">
                <a:solidFill>
                  <a:prstClr val="black"/>
                </a:solidFill>
              </a:rPr>
              <a:t>Backlash from bad PR – “stay out of the news”</a:t>
            </a:r>
          </a:p>
          <a:p>
            <a:pPr>
              <a:spcBef>
                <a:spcPts val="1200"/>
              </a:spcBef>
            </a:pPr>
            <a:r>
              <a:rPr lang="en-US" sz="2400" i="1" dirty="0">
                <a:solidFill>
                  <a:prstClr val="black"/>
                </a:solidFill>
              </a:rPr>
              <a:t>Unintended behaviors by customers</a:t>
            </a:r>
          </a:p>
          <a:p>
            <a:pPr>
              <a:spcBef>
                <a:spcPts val="1200"/>
              </a:spcBef>
            </a:pPr>
            <a:r>
              <a:rPr lang="en-US" sz="2400" i="1" dirty="0">
                <a:solidFill>
                  <a:prstClr val="black"/>
                </a:solidFill>
              </a:rPr>
              <a:t>Often, a purely economic risk assessment, if properly inclusive, will align with a good ‘gut feeling’ on whether it’s the right thing to </a:t>
            </a:r>
            <a:r>
              <a:rPr lang="en-US" sz="2400" i="1" dirty="0">
                <a:solidFill>
                  <a:prstClr val="black"/>
                </a:solidFill>
              </a:rPr>
              <a:t>d</a:t>
            </a:r>
            <a:r>
              <a:rPr lang="en-US" sz="2400" i="1" dirty="0">
                <a:solidFill>
                  <a:prstClr val="black"/>
                </a:solidFill>
              </a:rPr>
              <a:t>o!</a:t>
            </a:r>
            <a:endParaRPr lang="en-US" sz="2400" i="1" dirty="0">
              <a:solidFill>
                <a:prstClr val="black"/>
              </a:solidFill>
            </a:endParaRPr>
          </a:p>
        </p:txBody>
      </p:sp>
    </p:spTree>
    <p:extLst>
      <p:ext uri="{BB962C8B-B14F-4D97-AF65-F5344CB8AC3E}">
        <p14:creationId xmlns:p14="http://schemas.microsoft.com/office/powerpoint/2010/main" val="76007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Personally Identifiable Information (PII)</a:t>
            </a:r>
            <a:endParaRPr lang="en-US" b="1" dirty="0"/>
          </a:p>
        </p:txBody>
      </p:sp>
      <p:sp>
        <p:nvSpPr>
          <p:cNvPr id="3" name="Content Placeholder 2"/>
          <p:cNvSpPr>
            <a:spLocks noGrp="1"/>
          </p:cNvSpPr>
          <p:nvPr>
            <p:ph idx="1"/>
          </p:nvPr>
        </p:nvSpPr>
        <p:spPr>
          <a:xfrm>
            <a:off x="304800" y="990600"/>
            <a:ext cx="8229600" cy="4525963"/>
          </a:xfrm>
        </p:spPr>
        <p:txBody>
          <a:bodyPr>
            <a:normAutofit/>
          </a:bodyPr>
          <a:lstStyle/>
          <a:p>
            <a:pPr>
              <a:spcBef>
                <a:spcPts val="1800"/>
              </a:spcBef>
            </a:pPr>
            <a:r>
              <a:rPr lang="en-US" sz="2400" b="1" dirty="0"/>
              <a:t>Definition</a:t>
            </a:r>
            <a:r>
              <a:rPr lang="en-US" sz="2400" dirty="0"/>
              <a:t>:  </a:t>
            </a:r>
            <a:r>
              <a:rPr lang="en-US" sz="2400" dirty="0" err="1"/>
              <a:t>Ainformation</a:t>
            </a:r>
            <a:r>
              <a:rPr lang="en-US" sz="2400" dirty="0"/>
              <a:t> about an individual maintained by an agency, including</a:t>
            </a:r>
          </a:p>
          <a:p>
            <a:pPr marL="800100" lvl="1" indent="-342900">
              <a:spcBef>
                <a:spcPts val="1800"/>
              </a:spcBef>
              <a:buFont typeface="+mj-lt"/>
              <a:buAutoNum type="arabicParenR"/>
            </a:pPr>
            <a:r>
              <a:rPr lang="en-US" sz="2000" dirty="0"/>
              <a:t>any information that can be used to distinguish or trace an individual‘s identity, such as name, social security number, date and place of birth, mother‘s maiden name, or biometric records; and</a:t>
            </a:r>
          </a:p>
          <a:p>
            <a:pPr marL="800100" lvl="1" indent="-342900">
              <a:spcBef>
                <a:spcPts val="1800"/>
              </a:spcBef>
              <a:buFont typeface="+mj-lt"/>
              <a:buAutoNum type="arabicParenR"/>
            </a:pPr>
            <a:r>
              <a:rPr lang="en-US" sz="2000" dirty="0"/>
              <a:t>any other information that is linked or linkable to an individual, such as </a:t>
            </a:r>
            <a:r>
              <a:rPr lang="en-US" sz="2200" dirty="0"/>
              <a:t>medical, educational, financial, and employment information</a:t>
            </a:r>
          </a:p>
        </p:txBody>
      </p:sp>
    </p:spTree>
    <p:extLst>
      <p:ext uri="{BB962C8B-B14F-4D97-AF65-F5344CB8AC3E}">
        <p14:creationId xmlns:p14="http://schemas.microsoft.com/office/powerpoint/2010/main" val="26944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Personally Identifiable Information (PII) - Examples</a:t>
            </a:r>
            <a:endParaRPr lang="en-US" b="1" dirty="0"/>
          </a:p>
        </p:txBody>
      </p:sp>
      <p:sp>
        <p:nvSpPr>
          <p:cNvPr id="3" name="Content Placeholder 2"/>
          <p:cNvSpPr>
            <a:spLocks noGrp="1"/>
          </p:cNvSpPr>
          <p:nvPr>
            <p:ph idx="1"/>
          </p:nvPr>
        </p:nvSpPr>
        <p:spPr>
          <a:xfrm>
            <a:off x="304800" y="990600"/>
            <a:ext cx="8229600" cy="4525963"/>
          </a:xfrm>
        </p:spPr>
        <p:txBody>
          <a:bodyPr>
            <a:noAutofit/>
          </a:bodyPr>
          <a:lstStyle/>
          <a:p>
            <a:pPr>
              <a:spcBef>
                <a:spcPts val="1800"/>
              </a:spcBef>
            </a:pPr>
            <a:r>
              <a:rPr lang="en-US" sz="2000" dirty="0"/>
              <a:t>Name, such as full name, maiden name, mother‘s maiden name, or alias </a:t>
            </a:r>
          </a:p>
          <a:p>
            <a:pPr>
              <a:spcBef>
                <a:spcPts val="1800"/>
              </a:spcBef>
            </a:pPr>
            <a:r>
              <a:rPr lang="en-US" sz="2000" dirty="0"/>
              <a:t>Personal identification number, such as social security number (SSN), passport number, driver‘s license number, taxpayer identification number, or financial account or credit card number </a:t>
            </a:r>
          </a:p>
          <a:p>
            <a:pPr>
              <a:spcBef>
                <a:spcPts val="1800"/>
              </a:spcBef>
            </a:pPr>
            <a:r>
              <a:rPr lang="en-US" sz="2000" dirty="0"/>
              <a:t>Address information, such as street address or email address </a:t>
            </a:r>
          </a:p>
          <a:p>
            <a:pPr>
              <a:spcBef>
                <a:spcPts val="1800"/>
              </a:spcBef>
            </a:pPr>
            <a:r>
              <a:rPr lang="en-US" sz="2000" dirty="0"/>
              <a:t>Personal characteristics, including photographic image (especially of face or other identifying characteristic), fingerprints, handwriting, or other biometric data (e.g., retina scan, voice signature, facial geometry) </a:t>
            </a:r>
          </a:p>
          <a:p>
            <a:pPr>
              <a:spcBef>
                <a:spcPts val="1800"/>
              </a:spcBef>
            </a:pPr>
            <a:r>
              <a:rPr lang="en-US" sz="2000" dirty="0"/>
              <a:t>Information about an individual that is linked or linkable to one of the above (e.g., date of birth, place of birth, race, religion, weight, activities, geographical indicators, employment information, medical information, education information, financial information). </a:t>
            </a:r>
          </a:p>
        </p:txBody>
      </p:sp>
    </p:spTree>
    <p:extLst>
      <p:ext uri="{BB962C8B-B14F-4D97-AF65-F5344CB8AC3E}">
        <p14:creationId xmlns:p14="http://schemas.microsoft.com/office/powerpoint/2010/main" val="84893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Personally Identifiable Information (PII)</a:t>
            </a:r>
            <a:endParaRPr lang="en-US" b="1" dirty="0"/>
          </a:p>
        </p:txBody>
      </p:sp>
      <p:sp>
        <p:nvSpPr>
          <p:cNvPr id="3" name="Content Placeholder 2"/>
          <p:cNvSpPr>
            <a:spLocks noGrp="1"/>
          </p:cNvSpPr>
          <p:nvPr>
            <p:ph idx="1"/>
          </p:nvPr>
        </p:nvSpPr>
        <p:spPr>
          <a:xfrm>
            <a:off x="1828800" y="990601"/>
            <a:ext cx="8229600" cy="4525963"/>
          </a:xfrm>
        </p:spPr>
        <p:txBody>
          <a:bodyPr>
            <a:noAutofit/>
          </a:bodyPr>
          <a:lstStyle/>
          <a:p>
            <a:pPr marL="0" indent="0">
              <a:spcBef>
                <a:spcPts val="1800"/>
              </a:spcBef>
              <a:buNone/>
            </a:pPr>
            <a:r>
              <a:rPr lang="en-US" sz="2000" i="1" dirty="0"/>
              <a:t>“ A common misconception is that PII only includes data that can be used to directly identify or contact an individual (e.g., name, e-mail address), or personal data that is especially sensitive (e.g., Social Security number, bank account number). The OMB and NIST definition of PII is broader . The definition is also dynamic, and can depend on context. Data elements that may not identify an individual directly (e.g., age, height, birth date) may nonetheless constitute PII if those data elements can be combined, with or without additional data, to identify an individual. In other words, if the data are linked or can be linked ("linkable") to the specific individual, it is potentially PII.</a:t>
            </a:r>
          </a:p>
          <a:p>
            <a:pPr marL="0" indent="0">
              <a:spcBef>
                <a:spcPts val="1800"/>
              </a:spcBef>
              <a:buNone/>
            </a:pPr>
            <a:r>
              <a:rPr lang="en-US" sz="2000" i="1" dirty="0"/>
              <a:t>Moreover, what can be personally linked to an individual may depend upon what technology is available to do so. As technology advances, computer programs may scan the Internet with wider scope to create a mosaic of information that may be used to link information to an individual in ways that were not previously possible (this is often referred to as the "mosaic effect").”</a:t>
            </a:r>
          </a:p>
          <a:p>
            <a:pPr marL="0" indent="0">
              <a:spcBef>
                <a:spcPts val="1800"/>
              </a:spcBef>
              <a:buNone/>
            </a:pPr>
            <a:r>
              <a:rPr lang="en-US" sz="1200" i="1" dirty="0"/>
              <a:t>https://cio.gov/wp-content/uploads/downloads/2012/12/Standardized_Digital_Privacy_Controls.pdf</a:t>
            </a:r>
          </a:p>
        </p:txBody>
      </p:sp>
    </p:spTree>
    <p:extLst>
      <p:ext uri="{BB962C8B-B14F-4D97-AF65-F5344CB8AC3E}">
        <p14:creationId xmlns:p14="http://schemas.microsoft.com/office/powerpoint/2010/main" val="2990220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Personally Identifiable Information (PII)</a:t>
            </a:r>
            <a:endParaRPr lang="en-US" b="1" dirty="0" smtClean="0"/>
          </a:p>
        </p:txBody>
      </p:sp>
      <p:sp>
        <p:nvSpPr>
          <p:cNvPr id="3" name="Content Placeholder 2"/>
          <p:cNvSpPr>
            <a:spLocks noGrp="1"/>
          </p:cNvSpPr>
          <p:nvPr>
            <p:ph idx="1"/>
          </p:nvPr>
        </p:nvSpPr>
        <p:spPr>
          <a:xfrm>
            <a:off x="304800" y="990600"/>
            <a:ext cx="8153400" cy="4525963"/>
          </a:xfrm>
        </p:spPr>
        <p:txBody>
          <a:bodyPr>
            <a:noAutofit/>
          </a:bodyPr>
          <a:lstStyle/>
          <a:p>
            <a:pPr marL="0" indent="0">
              <a:spcBef>
                <a:spcPts val="1200"/>
              </a:spcBef>
              <a:buNone/>
            </a:pPr>
            <a:r>
              <a:rPr lang="en-US" sz="2400" b="1" i="1" dirty="0"/>
              <a:t>N characteristics with two possible values each (e.g., M or F)</a:t>
            </a:r>
          </a:p>
          <a:p>
            <a:pPr marL="0" indent="0">
              <a:spcBef>
                <a:spcPts val="1200"/>
              </a:spcBef>
              <a:buNone/>
            </a:pPr>
            <a:r>
              <a:rPr lang="en-US" sz="2400" b="1" i="1" dirty="0"/>
              <a:t>Number of different type of people = 2</a:t>
            </a:r>
            <a:r>
              <a:rPr lang="en-US" sz="2400" b="1" i="1" baseline="30000" dirty="0"/>
              <a:t>N  </a:t>
            </a:r>
          </a:p>
          <a:p>
            <a:pPr marL="0" indent="0">
              <a:spcBef>
                <a:spcPts val="3000"/>
              </a:spcBef>
              <a:buNone/>
            </a:pPr>
            <a:r>
              <a:rPr lang="en-US" sz="2400" b="1" i="1" dirty="0"/>
              <a:t>29 attributes =   536,870,912  kinds of people</a:t>
            </a:r>
          </a:p>
          <a:p>
            <a:pPr>
              <a:spcBef>
                <a:spcPts val="1200"/>
              </a:spcBef>
            </a:pPr>
            <a:r>
              <a:rPr lang="en-US" sz="2400" i="1" dirty="0"/>
              <a:t>More than the US population of ~320M</a:t>
            </a:r>
          </a:p>
          <a:p>
            <a:pPr marL="0" indent="0">
              <a:spcBef>
                <a:spcPts val="3000"/>
              </a:spcBef>
              <a:buNone/>
            </a:pPr>
            <a:r>
              <a:rPr lang="en-US" sz="2400" b="1" i="1" dirty="0"/>
              <a:t>33 </a:t>
            </a:r>
            <a:r>
              <a:rPr lang="en-US" sz="2400" b="1" i="1" dirty="0"/>
              <a:t>attributes </a:t>
            </a:r>
            <a:r>
              <a:rPr lang="en-US" sz="2400" b="1" i="1" dirty="0"/>
              <a:t>=  8,589,934,592 kinds of people</a:t>
            </a:r>
          </a:p>
          <a:p>
            <a:pPr>
              <a:spcBef>
                <a:spcPts val="1200"/>
              </a:spcBef>
            </a:pPr>
            <a:r>
              <a:rPr lang="en-US" sz="2400" i="1" dirty="0"/>
              <a:t>More than the worldwide population of ~7.4B</a:t>
            </a:r>
          </a:p>
          <a:p>
            <a:pPr marL="0" indent="0">
              <a:spcBef>
                <a:spcPts val="3000"/>
              </a:spcBef>
              <a:buNone/>
            </a:pPr>
            <a:r>
              <a:rPr lang="en-US" sz="2400" b="1" i="1" dirty="0"/>
              <a:t>37 </a:t>
            </a:r>
            <a:r>
              <a:rPr lang="en-US" sz="2400" b="1" i="1" dirty="0"/>
              <a:t>attributes </a:t>
            </a:r>
            <a:r>
              <a:rPr lang="en-US" sz="2400" b="1" i="1" dirty="0"/>
              <a:t>=  137,438,953,472 kinds of people</a:t>
            </a:r>
          </a:p>
          <a:p>
            <a:pPr>
              <a:spcBef>
                <a:spcPts val="1200"/>
              </a:spcBef>
            </a:pPr>
            <a:r>
              <a:rPr lang="en-US" sz="2400" i="1" dirty="0"/>
              <a:t>More than all people who have every lived! ~108B</a:t>
            </a:r>
          </a:p>
          <a:p>
            <a:pPr marL="0" indent="0">
              <a:spcBef>
                <a:spcPts val="1800"/>
              </a:spcBef>
              <a:buNone/>
            </a:pPr>
            <a:endParaRPr lang="en-US" sz="2400" b="1" i="1" dirty="0"/>
          </a:p>
          <a:p>
            <a:pPr marL="0" indent="0">
              <a:spcBef>
                <a:spcPts val="1800"/>
              </a:spcBef>
              <a:buNone/>
            </a:pPr>
            <a:endParaRPr lang="en-US" sz="2400" b="1" i="1" dirty="0"/>
          </a:p>
          <a:p>
            <a:pPr marL="0" indent="0">
              <a:spcBef>
                <a:spcPts val="1800"/>
              </a:spcBef>
              <a:buNone/>
            </a:pPr>
            <a:endParaRPr lang="en-US" sz="2400" b="1" i="1" dirty="0"/>
          </a:p>
        </p:txBody>
      </p:sp>
    </p:spTree>
    <p:extLst>
      <p:ext uri="{BB962C8B-B14F-4D97-AF65-F5344CB8AC3E}">
        <p14:creationId xmlns:p14="http://schemas.microsoft.com/office/powerpoint/2010/main" val="281746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PII-Related Regulations</a:t>
            </a:r>
          </a:p>
        </p:txBody>
      </p:sp>
      <p:sp>
        <p:nvSpPr>
          <p:cNvPr id="3" name="Content Placeholder 2"/>
          <p:cNvSpPr>
            <a:spLocks noGrp="1"/>
          </p:cNvSpPr>
          <p:nvPr>
            <p:ph idx="1"/>
          </p:nvPr>
        </p:nvSpPr>
        <p:spPr>
          <a:xfrm>
            <a:off x="304800" y="914400"/>
            <a:ext cx="8229600" cy="5257800"/>
          </a:xfrm>
        </p:spPr>
        <p:txBody>
          <a:bodyPr>
            <a:noAutofit/>
          </a:bodyPr>
          <a:lstStyle/>
          <a:p>
            <a:pPr marL="0" indent="0">
              <a:lnSpc>
                <a:spcPct val="80000"/>
              </a:lnSpc>
              <a:spcBef>
                <a:spcPts val="0"/>
              </a:spcBef>
              <a:buNone/>
            </a:pPr>
            <a:r>
              <a:rPr lang="en-US" sz="1800" b="1" dirty="0"/>
              <a:t>U.S. </a:t>
            </a:r>
            <a:r>
              <a:rPr lang="en-US" sz="1800" b="1" dirty="0"/>
              <a:t>Federal</a:t>
            </a:r>
          </a:p>
          <a:p>
            <a:pPr marL="225425" indent="-225425">
              <a:lnSpc>
                <a:spcPct val="80000"/>
              </a:lnSpc>
              <a:spcBef>
                <a:spcPts val="0"/>
              </a:spcBef>
            </a:pPr>
            <a:r>
              <a:rPr lang="en-US" sz="1500" dirty="0"/>
              <a:t>Title </a:t>
            </a:r>
            <a:r>
              <a:rPr lang="en-US" sz="1500" dirty="0"/>
              <a:t>18 of the United States Code, section 1028d(7)</a:t>
            </a:r>
          </a:p>
          <a:p>
            <a:pPr marL="225425" indent="-225425">
              <a:lnSpc>
                <a:spcPct val="80000"/>
              </a:lnSpc>
              <a:spcBef>
                <a:spcPts val="0"/>
              </a:spcBef>
            </a:pPr>
            <a:r>
              <a:rPr lang="en-US" sz="1500" dirty="0"/>
              <a:t>The </a:t>
            </a:r>
            <a:r>
              <a:rPr lang="en-US" sz="1500" dirty="0"/>
              <a:t>Privacy Act of 1974, codified at 5 U.S.C. § 552a et seq.</a:t>
            </a:r>
          </a:p>
          <a:p>
            <a:pPr marL="225425" indent="-225425">
              <a:lnSpc>
                <a:spcPct val="80000"/>
              </a:lnSpc>
              <a:spcBef>
                <a:spcPts val="0"/>
              </a:spcBef>
            </a:pPr>
            <a:r>
              <a:rPr lang="en-US" sz="1500" dirty="0"/>
              <a:t>US </a:t>
            </a:r>
            <a:r>
              <a:rPr lang="en-US" sz="1500" dirty="0"/>
              <a:t>"Safe Harbor" Rules (EU </a:t>
            </a:r>
            <a:r>
              <a:rPr lang="en-US" sz="1500" dirty="0" err="1"/>
              <a:t>Harmonisation</a:t>
            </a:r>
            <a:r>
              <a:rPr lang="en-US" sz="1500" b="1" dirty="0"/>
              <a:t>)</a:t>
            </a:r>
          </a:p>
          <a:p>
            <a:pPr marL="0" indent="0">
              <a:lnSpc>
                <a:spcPct val="80000"/>
              </a:lnSpc>
              <a:spcBef>
                <a:spcPts val="0"/>
              </a:spcBef>
              <a:buNone/>
            </a:pPr>
            <a:endParaRPr lang="en-US" sz="1500" b="1" dirty="0"/>
          </a:p>
          <a:p>
            <a:pPr marL="0" indent="0">
              <a:lnSpc>
                <a:spcPct val="80000"/>
              </a:lnSpc>
              <a:spcBef>
                <a:spcPts val="0"/>
              </a:spcBef>
              <a:buNone/>
            </a:pPr>
            <a:r>
              <a:rPr lang="en-US" sz="1800" b="1" dirty="0"/>
              <a:t>U.S </a:t>
            </a:r>
            <a:r>
              <a:rPr lang="en-US" sz="1800" b="1" dirty="0"/>
              <a:t>State</a:t>
            </a:r>
          </a:p>
          <a:p>
            <a:pPr marL="225425" indent="-225425">
              <a:lnSpc>
                <a:spcPct val="80000"/>
              </a:lnSpc>
              <a:spcBef>
                <a:spcPts val="0"/>
              </a:spcBef>
            </a:pPr>
            <a:r>
              <a:rPr lang="en-US" sz="1500" u="sng" dirty="0"/>
              <a:t>California</a:t>
            </a:r>
            <a:r>
              <a:rPr lang="en-US" sz="1500" dirty="0"/>
              <a:t>:  The California state constitution declares privacy an inalienable right in Article 1, Section 1; California Online Privacy Protection Act(OPPA) of 2003; SB 1386 requires organizations to notify individuals when PII is known or believed to be acquired by an unauthorized person. In 2011, the California State Supreme Court ruled that a person's ZIP code is PII.</a:t>
            </a:r>
          </a:p>
          <a:p>
            <a:pPr marL="225425" indent="-225425">
              <a:lnSpc>
                <a:spcPct val="80000"/>
              </a:lnSpc>
              <a:spcBef>
                <a:spcPts val="0"/>
              </a:spcBef>
            </a:pPr>
            <a:r>
              <a:rPr lang="en-US" sz="1500" u="sng" dirty="0"/>
              <a:t>Nevada</a:t>
            </a:r>
            <a:r>
              <a:rPr lang="en-US" sz="1500" dirty="0"/>
              <a:t>:  Revised Statutes 603A-Security of Personal Information</a:t>
            </a:r>
          </a:p>
          <a:p>
            <a:pPr marL="225425" indent="-225425">
              <a:lnSpc>
                <a:spcPct val="80000"/>
              </a:lnSpc>
              <a:spcBef>
                <a:spcPts val="0"/>
              </a:spcBef>
            </a:pPr>
            <a:r>
              <a:rPr lang="en-US" sz="1500" u="sng" dirty="0"/>
              <a:t>Massachusetts</a:t>
            </a:r>
            <a:r>
              <a:rPr lang="en-US" sz="1500" dirty="0"/>
              <a:t>:  </a:t>
            </a:r>
            <a:r>
              <a:rPr lang="en-US" sz="1500" dirty="0"/>
              <a:t>201 CMR 17.00: Standards for The Protection of Personal Information of Residents of the Commonwealth; In 2013, the Massachusetts Supreme Court ruled that ZIP codes are PII</a:t>
            </a:r>
            <a:r>
              <a:rPr lang="en-US" sz="1500" dirty="0"/>
              <a:t>.</a:t>
            </a:r>
            <a:endParaRPr lang="en-US" sz="1500" dirty="0"/>
          </a:p>
          <a:p>
            <a:pPr marL="0" indent="0">
              <a:lnSpc>
                <a:spcPct val="80000"/>
              </a:lnSpc>
              <a:spcBef>
                <a:spcPts val="0"/>
              </a:spcBef>
              <a:buNone/>
            </a:pPr>
            <a:endParaRPr lang="en-US" sz="1800" b="1" dirty="0"/>
          </a:p>
          <a:p>
            <a:pPr marL="0" indent="0">
              <a:lnSpc>
                <a:spcPct val="80000"/>
              </a:lnSpc>
              <a:spcBef>
                <a:spcPts val="0"/>
              </a:spcBef>
              <a:buNone/>
            </a:pPr>
            <a:r>
              <a:rPr lang="en-US" sz="1800" b="1" dirty="0"/>
              <a:t>European Union</a:t>
            </a:r>
          </a:p>
          <a:p>
            <a:pPr marL="225425" indent="-225425">
              <a:lnSpc>
                <a:spcPct val="80000"/>
              </a:lnSpc>
              <a:spcBef>
                <a:spcPts val="0"/>
              </a:spcBef>
            </a:pPr>
            <a:r>
              <a:rPr lang="en-US" sz="1500" dirty="0"/>
              <a:t>Article </a:t>
            </a:r>
            <a:r>
              <a:rPr lang="en-US" sz="1500" dirty="0"/>
              <a:t>8 of the European Convention on Human Rights</a:t>
            </a:r>
          </a:p>
          <a:p>
            <a:pPr marL="225425" indent="-225425">
              <a:lnSpc>
                <a:spcPct val="80000"/>
              </a:lnSpc>
              <a:spcBef>
                <a:spcPts val="0"/>
              </a:spcBef>
            </a:pPr>
            <a:r>
              <a:rPr lang="en-US" sz="1500" dirty="0"/>
              <a:t>Directive </a:t>
            </a:r>
            <a:r>
              <a:rPr lang="en-US" sz="1500" dirty="0"/>
              <a:t>95/46/EC (Data Protection Directive</a:t>
            </a:r>
            <a:r>
              <a:rPr lang="en-US" sz="1500" dirty="0"/>
              <a:t>); he </a:t>
            </a:r>
            <a:r>
              <a:rPr lang="en-US" sz="1500" dirty="0"/>
              <a:t>General Data Protection Regulation adopted in April 2016 </a:t>
            </a:r>
            <a:r>
              <a:rPr lang="en-US" sz="1500" dirty="0"/>
              <a:t>will supersede </a:t>
            </a:r>
            <a:r>
              <a:rPr lang="en-US" sz="1500" dirty="0"/>
              <a:t>the Data Protection Directive.</a:t>
            </a:r>
          </a:p>
          <a:p>
            <a:pPr marL="225425" indent="-225425">
              <a:lnSpc>
                <a:spcPct val="80000"/>
              </a:lnSpc>
              <a:spcBef>
                <a:spcPts val="0"/>
              </a:spcBef>
            </a:pPr>
            <a:r>
              <a:rPr lang="en-US" sz="1500" dirty="0"/>
              <a:t>Directive </a:t>
            </a:r>
            <a:r>
              <a:rPr lang="en-US" sz="1500" dirty="0"/>
              <a:t>2002/58/EC (the E-Privacy Directive)</a:t>
            </a:r>
          </a:p>
          <a:p>
            <a:pPr marL="225425" indent="-225425">
              <a:lnSpc>
                <a:spcPct val="80000"/>
              </a:lnSpc>
              <a:spcBef>
                <a:spcPts val="0"/>
              </a:spcBef>
            </a:pPr>
            <a:r>
              <a:rPr lang="en-US" sz="1500" dirty="0"/>
              <a:t>Directive </a:t>
            </a:r>
            <a:r>
              <a:rPr lang="en-US" sz="1500" dirty="0"/>
              <a:t>2006/24/EC Article 5 (The Data Retention Directive</a:t>
            </a:r>
            <a:r>
              <a:rPr lang="en-US" sz="1500" b="1" dirty="0"/>
              <a:t>)</a:t>
            </a:r>
          </a:p>
          <a:p>
            <a:pPr marL="0" indent="0">
              <a:lnSpc>
                <a:spcPct val="80000"/>
              </a:lnSpc>
              <a:spcBef>
                <a:spcPts val="0"/>
              </a:spcBef>
              <a:buNone/>
            </a:pPr>
            <a:endParaRPr lang="en-US" sz="1500" b="1" dirty="0"/>
          </a:p>
          <a:p>
            <a:pPr marL="0" indent="0">
              <a:lnSpc>
                <a:spcPct val="80000"/>
              </a:lnSpc>
              <a:spcBef>
                <a:spcPts val="0"/>
              </a:spcBef>
              <a:buNone/>
            </a:pPr>
            <a:r>
              <a:rPr lang="en-US" sz="1800" b="1" dirty="0"/>
              <a:t>United Kingdom</a:t>
            </a:r>
          </a:p>
          <a:p>
            <a:pPr marL="225425" indent="-225425">
              <a:lnSpc>
                <a:spcPct val="80000"/>
              </a:lnSpc>
              <a:spcBef>
                <a:spcPts val="0"/>
              </a:spcBef>
            </a:pPr>
            <a:r>
              <a:rPr lang="en-US" sz="1500" dirty="0"/>
              <a:t>The </a:t>
            </a:r>
            <a:r>
              <a:rPr lang="en-US" sz="1500" dirty="0"/>
              <a:t>UK Data Protection Act 1998</a:t>
            </a:r>
          </a:p>
          <a:p>
            <a:pPr marL="225425" indent="-225425">
              <a:lnSpc>
                <a:spcPct val="80000"/>
              </a:lnSpc>
              <a:spcBef>
                <a:spcPts val="0"/>
              </a:spcBef>
            </a:pPr>
            <a:r>
              <a:rPr lang="en-US" sz="1500" dirty="0"/>
              <a:t>General </a:t>
            </a:r>
            <a:r>
              <a:rPr lang="en-US" sz="1500" dirty="0"/>
              <a:t>Data Protection Regulation (Europe, 2016)</a:t>
            </a:r>
          </a:p>
          <a:p>
            <a:pPr marL="225425" indent="-225425">
              <a:lnSpc>
                <a:spcPct val="80000"/>
              </a:lnSpc>
              <a:spcBef>
                <a:spcPts val="0"/>
              </a:spcBef>
            </a:pPr>
            <a:r>
              <a:rPr lang="en-US" sz="1500" dirty="0"/>
              <a:t>Article </a:t>
            </a:r>
            <a:r>
              <a:rPr lang="en-US" sz="1500" dirty="0"/>
              <a:t>8 of the European Convention on Human Rights</a:t>
            </a:r>
          </a:p>
          <a:p>
            <a:pPr marL="225425" indent="-225425">
              <a:lnSpc>
                <a:spcPct val="80000"/>
              </a:lnSpc>
              <a:spcBef>
                <a:spcPts val="0"/>
              </a:spcBef>
            </a:pPr>
            <a:r>
              <a:rPr lang="en-US" sz="1500" dirty="0"/>
              <a:t>The </a:t>
            </a:r>
            <a:r>
              <a:rPr lang="en-US" sz="1500" dirty="0"/>
              <a:t>UK Regulation of Investigatory Powers Act 2000</a:t>
            </a:r>
          </a:p>
          <a:p>
            <a:pPr marL="225425" indent="-225425">
              <a:lnSpc>
                <a:spcPct val="80000"/>
              </a:lnSpc>
              <a:spcBef>
                <a:spcPts val="0"/>
              </a:spcBef>
            </a:pPr>
            <a:r>
              <a:rPr lang="en-US" sz="1500" dirty="0"/>
              <a:t>Employers</a:t>
            </a:r>
            <a:r>
              <a:rPr lang="en-US" sz="1500" dirty="0"/>
              <a:t>' Data Protection Code of </a:t>
            </a:r>
            <a:r>
              <a:rPr lang="en-US" sz="1500" dirty="0"/>
              <a:t>Practice Model </a:t>
            </a:r>
            <a:r>
              <a:rPr lang="en-US" sz="1500" dirty="0"/>
              <a:t>Contracts for Data Exports</a:t>
            </a:r>
          </a:p>
          <a:p>
            <a:pPr marL="225425" indent="-225425">
              <a:lnSpc>
                <a:spcPct val="80000"/>
              </a:lnSpc>
              <a:spcBef>
                <a:spcPts val="0"/>
              </a:spcBef>
            </a:pPr>
            <a:r>
              <a:rPr lang="en-US" sz="1500" dirty="0"/>
              <a:t>The </a:t>
            </a:r>
            <a:r>
              <a:rPr lang="en-US" sz="1500" dirty="0"/>
              <a:t>Privacy and Electronic Communications (EC Directive) Regulations 2003</a:t>
            </a:r>
          </a:p>
          <a:p>
            <a:pPr marL="225425" indent="-225425">
              <a:lnSpc>
                <a:spcPct val="80000"/>
              </a:lnSpc>
              <a:spcBef>
                <a:spcPts val="0"/>
              </a:spcBef>
            </a:pPr>
            <a:r>
              <a:rPr lang="en-US" sz="1500" dirty="0"/>
              <a:t>The </a:t>
            </a:r>
            <a:r>
              <a:rPr lang="en-US" sz="1500" dirty="0"/>
              <a:t>UK Interception of Communications (Lawful Business Practice) Regulations 2000</a:t>
            </a:r>
          </a:p>
          <a:p>
            <a:pPr marL="225425" indent="-225425">
              <a:lnSpc>
                <a:spcPct val="80000"/>
              </a:lnSpc>
              <a:spcBef>
                <a:spcPts val="0"/>
              </a:spcBef>
            </a:pPr>
            <a:r>
              <a:rPr lang="en-US" sz="1500" dirty="0"/>
              <a:t>The </a:t>
            </a:r>
            <a:r>
              <a:rPr lang="en-US" sz="1500" dirty="0"/>
              <a:t>UK Anti-Terrorism, Crime and Security Act 2001</a:t>
            </a:r>
          </a:p>
        </p:txBody>
      </p:sp>
    </p:spTree>
    <p:extLst>
      <p:ext uri="{BB962C8B-B14F-4D97-AF65-F5344CB8AC3E}">
        <p14:creationId xmlns:p14="http://schemas.microsoft.com/office/powerpoint/2010/main" val="933108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Consumer Financial Information (CFI)</a:t>
            </a:r>
            <a:endParaRPr lang="en-US" b="1" dirty="0"/>
          </a:p>
        </p:txBody>
      </p:sp>
      <p:sp>
        <p:nvSpPr>
          <p:cNvPr id="3" name="Content Placeholder 2"/>
          <p:cNvSpPr>
            <a:spLocks noGrp="1"/>
          </p:cNvSpPr>
          <p:nvPr>
            <p:ph idx="1"/>
          </p:nvPr>
        </p:nvSpPr>
        <p:spPr>
          <a:xfrm>
            <a:off x="304800" y="914400"/>
            <a:ext cx="8229600" cy="5257800"/>
          </a:xfrm>
        </p:spPr>
        <p:txBody>
          <a:bodyPr>
            <a:noAutofit/>
          </a:bodyPr>
          <a:lstStyle/>
          <a:p>
            <a:pPr marL="0" indent="0">
              <a:buNone/>
            </a:pPr>
            <a:r>
              <a:rPr lang="en-US" sz="2400" b="1" dirty="0"/>
              <a:t>Definition:  </a:t>
            </a:r>
            <a:r>
              <a:rPr lang="en-US" sz="2000" dirty="0"/>
              <a:t>Any information that is not publicly available, and that:</a:t>
            </a:r>
          </a:p>
          <a:p>
            <a:pPr marL="914400" lvl="1" indent="-457200">
              <a:buFont typeface="+mj-lt"/>
              <a:buAutoNum type="alphaLcParenR"/>
            </a:pPr>
            <a:r>
              <a:rPr lang="en-US" sz="2000" dirty="0"/>
              <a:t>A</a:t>
            </a:r>
            <a:r>
              <a:rPr lang="en-US" sz="2000" dirty="0"/>
              <a:t> consumer provides to a financial institution to obtain a financial product or service from the institution</a:t>
            </a:r>
          </a:p>
          <a:p>
            <a:pPr marL="914400" lvl="1" indent="-457200">
              <a:buFont typeface="+mj-lt"/>
              <a:buAutoNum type="alphaLcParenR"/>
            </a:pPr>
            <a:r>
              <a:rPr lang="en-US" sz="2000" dirty="0"/>
              <a:t>R</a:t>
            </a:r>
            <a:r>
              <a:rPr lang="en-US" sz="2000" dirty="0"/>
              <a:t>esults from a transaction between the consumer and the institution involving a financial product or service</a:t>
            </a:r>
          </a:p>
          <a:p>
            <a:pPr marL="914400" lvl="1" indent="-457200">
              <a:buFont typeface="+mj-lt"/>
              <a:buAutoNum type="alphaLcParenR"/>
            </a:pPr>
            <a:r>
              <a:rPr lang="en-US" sz="2000" dirty="0"/>
              <a:t>A</a:t>
            </a:r>
            <a:r>
              <a:rPr lang="en-US" sz="2000" dirty="0"/>
              <a:t> financial institution otherwise obtains about a consumer in connection with providing a financial product or service</a:t>
            </a:r>
          </a:p>
          <a:p>
            <a:pPr marL="0" indent="0">
              <a:spcBef>
                <a:spcPts val="1200"/>
              </a:spcBef>
              <a:buNone/>
            </a:pPr>
            <a:r>
              <a:rPr lang="en-US" sz="2400" b="1" dirty="0"/>
              <a:t>Governing Law:</a:t>
            </a:r>
          </a:p>
          <a:p>
            <a:r>
              <a:rPr lang="en-US" sz="2000" dirty="0"/>
              <a:t>Gramm-Leach-Bliley Act driven into FTC, SEC rules</a:t>
            </a:r>
          </a:p>
          <a:p>
            <a:r>
              <a:rPr lang="en-US" sz="2000" dirty="0"/>
              <a:t>Fair Credit Reporting Act</a:t>
            </a:r>
          </a:p>
        </p:txBody>
      </p:sp>
    </p:spTree>
    <p:extLst>
      <p:ext uri="{BB962C8B-B14F-4D97-AF65-F5344CB8AC3E}">
        <p14:creationId xmlns:p14="http://schemas.microsoft.com/office/powerpoint/2010/main" val="283516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Consumer Financial Information (CFI)</a:t>
            </a:r>
            <a:endParaRPr lang="en-US" b="1" dirty="0"/>
          </a:p>
        </p:txBody>
      </p:sp>
      <p:sp>
        <p:nvSpPr>
          <p:cNvPr id="3" name="Content Placeholder 2"/>
          <p:cNvSpPr>
            <a:spLocks noGrp="1"/>
          </p:cNvSpPr>
          <p:nvPr>
            <p:ph idx="1"/>
          </p:nvPr>
        </p:nvSpPr>
        <p:spPr>
          <a:xfrm>
            <a:off x="304800" y="990600"/>
            <a:ext cx="8229600" cy="5257800"/>
          </a:xfrm>
        </p:spPr>
        <p:txBody>
          <a:bodyPr>
            <a:noAutofit/>
          </a:bodyPr>
          <a:lstStyle/>
          <a:p>
            <a:pPr marL="0" indent="0">
              <a:spcBef>
                <a:spcPts val="1200"/>
              </a:spcBef>
              <a:buNone/>
            </a:pPr>
            <a:r>
              <a:rPr lang="en-US" sz="2400" b="1" dirty="0">
                <a:solidFill>
                  <a:prstClr val="black"/>
                </a:solidFill>
              </a:rPr>
              <a:t>Key Provisions:</a:t>
            </a:r>
          </a:p>
          <a:p>
            <a:pPr>
              <a:spcBef>
                <a:spcPts val="1200"/>
              </a:spcBef>
            </a:pPr>
            <a:r>
              <a:rPr lang="en-US" sz="2000" dirty="0">
                <a:solidFill>
                  <a:prstClr val="black"/>
                </a:solidFill>
              </a:rPr>
              <a:t>Applies to  </a:t>
            </a:r>
            <a:r>
              <a:rPr lang="en-US" sz="2000" dirty="0">
                <a:solidFill>
                  <a:prstClr val="black"/>
                </a:solidFill>
              </a:rPr>
              <a:t>financial institutions  and those who collect </a:t>
            </a:r>
            <a:r>
              <a:rPr lang="en-US" sz="2000" dirty="0">
                <a:solidFill>
                  <a:prstClr val="black"/>
                </a:solidFill>
              </a:rPr>
              <a:t>"nonpublic personal information" from </a:t>
            </a:r>
            <a:r>
              <a:rPr lang="en-US" sz="2000" dirty="0">
                <a:solidFill>
                  <a:prstClr val="black"/>
                </a:solidFill>
              </a:rPr>
              <a:t>"customers</a:t>
            </a:r>
            <a:r>
              <a:rPr lang="en-US" sz="2000" dirty="0">
                <a:solidFill>
                  <a:prstClr val="black"/>
                </a:solidFill>
              </a:rPr>
              <a:t>" </a:t>
            </a:r>
            <a:r>
              <a:rPr lang="en-US" sz="2000" dirty="0">
                <a:solidFill>
                  <a:prstClr val="black"/>
                </a:solidFill>
              </a:rPr>
              <a:t>, "consumers</a:t>
            </a:r>
            <a:r>
              <a:rPr lang="en-US" sz="2000" dirty="0">
                <a:solidFill>
                  <a:prstClr val="black"/>
                </a:solidFill>
              </a:rPr>
              <a:t>" </a:t>
            </a:r>
            <a:r>
              <a:rPr lang="en-US" sz="2000" dirty="0">
                <a:solidFill>
                  <a:prstClr val="black"/>
                </a:solidFill>
              </a:rPr>
              <a:t>or financial institutions. </a:t>
            </a:r>
          </a:p>
          <a:p>
            <a:pPr>
              <a:spcBef>
                <a:spcPts val="1200"/>
              </a:spcBef>
            </a:pPr>
            <a:r>
              <a:rPr lang="en-US" sz="2000" dirty="0">
                <a:solidFill>
                  <a:prstClr val="black"/>
                </a:solidFill>
              </a:rPr>
              <a:t>Specific provision on account numbers and other information</a:t>
            </a:r>
          </a:p>
          <a:p>
            <a:pPr>
              <a:spcBef>
                <a:spcPts val="1200"/>
              </a:spcBef>
            </a:pPr>
            <a:r>
              <a:rPr lang="en-US" sz="2000" dirty="0">
                <a:solidFill>
                  <a:prstClr val="black"/>
                </a:solidFill>
              </a:rPr>
              <a:t>Mostly around disclosure vs. prescription of what’s allowed or not allowed</a:t>
            </a:r>
          </a:p>
          <a:p>
            <a:pPr>
              <a:spcBef>
                <a:spcPts val="1200"/>
              </a:spcBef>
            </a:pPr>
            <a:r>
              <a:rPr lang="en-US" sz="2000" dirty="0">
                <a:solidFill>
                  <a:prstClr val="black"/>
                </a:solidFill>
              </a:rPr>
              <a:t>Defines notice and opt-out duties to customers</a:t>
            </a:r>
          </a:p>
        </p:txBody>
      </p:sp>
    </p:spTree>
    <p:extLst>
      <p:ext uri="{BB962C8B-B14F-4D97-AF65-F5344CB8AC3E}">
        <p14:creationId xmlns:p14="http://schemas.microsoft.com/office/powerpoint/2010/main" val="111206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Proprietary Network Information (CPNI)</a:t>
            </a:r>
            <a:endParaRPr lang="en-US" b="1" dirty="0"/>
          </a:p>
        </p:txBody>
      </p:sp>
      <p:sp>
        <p:nvSpPr>
          <p:cNvPr id="3" name="Content Placeholder 2"/>
          <p:cNvSpPr>
            <a:spLocks noGrp="1"/>
          </p:cNvSpPr>
          <p:nvPr>
            <p:ph idx="1"/>
          </p:nvPr>
        </p:nvSpPr>
        <p:spPr>
          <a:xfrm>
            <a:off x="304800" y="990600"/>
            <a:ext cx="8229600" cy="5257800"/>
          </a:xfrm>
        </p:spPr>
        <p:txBody>
          <a:bodyPr>
            <a:noAutofit/>
          </a:bodyPr>
          <a:lstStyle/>
          <a:p>
            <a:pPr marL="0" indent="0">
              <a:buNone/>
            </a:pPr>
            <a:r>
              <a:rPr lang="en-US" sz="2400" b="1" dirty="0"/>
              <a:t>Definition:  </a:t>
            </a:r>
            <a:r>
              <a:rPr lang="en-US" sz="2000" dirty="0"/>
              <a:t>Data collected by telecommunications companies about a consumer's telephone calls.  </a:t>
            </a:r>
          </a:p>
          <a:p>
            <a:r>
              <a:rPr lang="en-US" sz="2000" dirty="0"/>
              <a:t>It includes the time, date, duration and destination number of each call, the type of network a consumer subscribes to, and any other information that appears on the consumer's telephone bill.</a:t>
            </a:r>
          </a:p>
          <a:p>
            <a:r>
              <a:rPr lang="en-US" sz="2000" dirty="0"/>
              <a:t>Does NOT explicitly include non-telephone activity (e.g., web browsing)</a:t>
            </a:r>
          </a:p>
          <a:p>
            <a:pPr marL="0" indent="0">
              <a:spcBef>
                <a:spcPts val="1200"/>
              </a:spcBef>
              <a:buNone/>
            </a:pPr>
            <a:r>
              <a:rPr lang="en-US" sz="2400" b="1" dirty="0"/>
              <a:t>Governing Law:</a:t>
            </a:r>
          </a:p>
          <a:p>
            <a:r>
              <a:rPr lang="en-US" sz="2000" dirty="0"/>
              <a:t>U.S</a:t>
            </a:r>
            <a:r>
              <a:rPr lang="en-US" sz="2000" dirty="0"/>
              <a:t>. Telecommunications Act of </a:t>
            </a:r>
            <a:r>
              <a:rPr lang="en-US" sz="2000" dirty="0"/>
              <a:t>1996</a:t>
            </a:r>
          </a:p>
          <a:p>
            <a:r>
              <a:rPr lang="en-US" sz="2000" dirty="0"/>
              <a:t>2007</a:t>
            </a:r>
            <a:r>
              <a:rPr lang="en-US" sz="2000" dirty="0"/>
              <a:t> FCC CPNI Order </a:t>
            </a:r>
          </a:p>
          <a:p>
            <a:r>
              <a:rPr lang="en-US" sz="2000" dirty="0"/>
              <a:t>Electronic Privacy act of 1996</a:t>
            </a:r>
          </a:p>
          <a:p>
            <a:r>
              <a:rPr lang="en-US" sz="2000" dirty="0"/>
              <a:t>Communications Assistance for Law Enforcement Act of 1994 (CALEA)</a:t>
            </a:r>
          </a:p>
        </p:txBody>
      </p:sp>
    </p:spTree>
    <p:extLst>
      <p:ext uri="{BB962C8B-B14F-4D97-AF65-F5344CB8AC3E}">
        <p14:creationId xmlns:p14="http://schemas.microsoft.com/office/powerpoint/2010/main" val="366847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25162</TotalTime>
  <Words>1634</Words>
  <Application>Microsoft Office PowerPoint</Application>
  <PresentationFormat>Widescreen</PresentationFormat>
  <Paragraphs>151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Data Privacy</vt:lpstr>
      <vt:lpstr>Personally Identifiable Information (PII)</vt:lpstr>
      <vt:lpstr>Personally Identifiable Information (PII) - Examples</vt:lpstr>
      <vt:lpstr>Personally Identifiable Information (PII)</vt:lpstr>
      <vt:lpstr>Personally Identifiable Information (PII)</vt:lpstr>
      <vt:lpstr>PII-Related Regulations</vt:lpstr>
      <vt:lpstr>Consumer Financial Information (CFI)</vt:lpstr>
      <vt:lpstr>Consumer Financial Information (CFI)</vt:lpstr>
      <vt:lpstr>Customer Proprietary Network Information (CPNI)</vt:lpstr>
      <vt:lpstr>Customer Proprietary Network Information (CPNI)</vt:lpstr>
      <vt:lpstr>Protected Health Information (PHI)</vt:lpstr>
      <vt:lpstr>Protected Health Information (PHI)</vt:lpstr>
      <vt:lpstr>Recap</vt:lpstr>
      <vt:lpstr>Ethical Standards</vt:lpstr>
      <vt:lpstr>Corporate Policy</vt:lpstr>
      <vt:lpstr>Good Judgment</vt:lpstr>
    </vt:vector>
  </TitlesOfParts>
  <Company>Aircell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A.Torgerson</dc:creator>
  <cp:lastModifiedBy>Marisa Edwinson</cp:lastModifiedBy>
  <cp:revision>216</cp:revision>
  <dcterms:created xsi:type="dcterms:W3CDTF">2014-07-12T14:03:30Z</dcterms:created>
  <dcterms:modified xsi:type="dcterms:W3CDTF">2017-02-06T21:08:29Z</dcterms:modified>
</cp:coreProperties>
</file>