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87" r:id="rId2"/>
    <p:sldId id="301" r:id="rId3"/>
    <p:sldId id="305" r:id="rId4"/>
    <p:sldId id="306" r:id="rId5"/>
    <p:sldId id="288" r:id="rId6"/>
    <p:sldId id="29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404" autoAdjust="0"/>
    <p:restoredTop sz="71204" autoAdjust="0"/>
  </p:normalViewPr>
  <p:slideViewPr>
    <p:cSldViewPr>
      <p:cViewPr varScale="1">
        <p:scale>
          <a:sx n="84" d="100"/>
          <a:sy n="84" d="100"/>
        </p:scale>
        <p:origin x="120" y="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8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4AD1CE-B267-4BBE-B1B2-E6F038C0FBB2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F4894E-629D-4308-AAEB-5D86B0485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90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4894E-629D-4308-AAEB-5D86B048567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474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4894E-629D-4308-AAEB-5D86B048567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7725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4894E-629D-4308-AAEB-5D86B048567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7675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B4BFEE-8E0A-4902-9D5F-2CDB10A4549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8724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4894E-629D-4308-AAEB-5D86B048567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3632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4894E-629D-4308-AAEB-5D86B048567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757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84C11-04ED-44D4-BB10-9B9F4A0CE0CE}" type="datetime1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64C93-BC15-48C2-9942-3C14203336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588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50FE-89A4-407C-A94F-61411FB87BE6}" type="datetime1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64C93-BC15-48C2-9942-3C1420333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538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7D2E4-BEB1-45B2-A756-4BDEE789F39A}" type="datetime1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64C93-BC15-48C2-9942-3C1420333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442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CA68C-15B9-4152-B3EF-8A4BA4A88442}" type="datetime1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64C93-BC15-48C2-9942-3C1420333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747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B84D6-8000-4738-9541-5450E9248ACF}" type="datetime1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64C93-BC15-48C2-9942-3C1420333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311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20881-AD11-45D4-A486-FC3CDC7ACFB2}" type="datetime1">
              <a:rPr lang="en-US" smtClean="0"/>
              <a:t>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64C93-BC15-48C2-9942-3C1420333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495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6BB8C-0DEB-42BF-9591-27457BFD931A}" type="datetime1">
              <a:rPr lang="en-US" smtClean="0"/>
              <a:t>2/6/2017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64C93-BC15-48C2-9942-3C1420333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221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E8889-A3B8-4C74-BC13-3CEDC64E57DA}" type="datetime1">
              <a:rPr lang="en-US" smtClean="0"/>
              <a:t>2/6/2017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64C93-BC15-48C2-9942-3C1420333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828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89AEB-E134-4B26-A6EB-21D3BC07F1E2}" type="datetime1">
              <a:rPr lang="en-US" smtClean="0"/>
              <a:t>2/6/2017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64C93-BC15-48C2-9942-3C1420333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73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69D60-4181-4CDC-BF10-FD3BF537FD6E}" type="datetime1">
              <a:rPr lang="en-US" smtClean="0"/>
              <a:t>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64C93-BC15-48C2-9942-3C1420333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835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6EFA6-7D49-4A9E-BA08-CFBD240A48C7}" type="datetime1">
              <a:rPr lang="en-US" smtClean="0"/>
              <a:t>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64C93-BC15-48C2-9942-3C1420333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627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11684000" cy="4111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43C35D-B304-4FDC-9CDA-9169ECEE3D0A}" type="datetime1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7200" y="6553201"/>
            <a:ext cx="2844800" cy="2889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F64C93-BC15-48C2-9942-3C142033367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01600" y="685800"/>
            <a:ext cx="11887200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1129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Data Quality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458200" cy="5486400"/>
          </a:xfrm>
        </p:spPr>
        <p:txBody>
          <a:bodyPr>
            <a:no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en-US" sz="2400" b="1" dirty="0" err="1"/>
              <a:t>Defintion</a:t>
            </a:r>
            <a:r>
              <a:rPr lang="en-US" sz="2400" b="1" dirty="0"/>
              <a:t> #1: “Fitness for Use”</a:t>
            </a:r>
          </a:p>
          <a:p>
            <a:pPr marL="517525" indent="-292100">
              <a:spcBef>
                <a:spcPts val="1200"/>
              </a:spcBef>
            </a:pPr>
            <a:r>
              <a:rPr lang="en-US" sz="2400" i="1" dirty="0"/>
              <a:t>Degree to which data can be used for its intended purpose</a:t>
            </a:r>
          </a:p>
          <a:p>
            <a:pPr marL="0" indent="0">
              <a:spcBef>
                <a:spcPts val="1200"/>
              </a:spcBef>
              <a:buNone/>
            </a:pPr>
            <a:endParaRPr lang="en-US" sz="2400" b="1" dirty="0"/>
          </a:p>
          <a:p>
            <a:pPr marL="0" indent="0">
              <a:spcBef>
                <a:spcPts val="1200"/>
              </a:spcBef>
              <a:buNone/>
            </a:pPr>
            <a:r>
              <a:rPr lang="en-US" sz="2400" b="1" dirty="0"/>
              <a:t>Definition #2:  “Real-World Representation”</a:t>
            </a:r>
            <a:endParaRPr lang="en-US" sz="2400" b="1" dirty="0"/>
          </a:p>
          <a:p>
            <a:pPr marL="517525" indent="-292100">
              <a:spcBef>
                <a:spcPts val="1200"/>
              </a:spcBef>
            </a:pPr>
            <a:r>
              <a:rPr lang="en-US" sz="2400" i="1" dirty="0"/>
              <a:t>Degree to which data </a:t>
            </a:r>
            <a:r>
              <a:rPr lang="en-US" sz="2400" i="1" dirty="0"/>
              <a:t>accurately represents the real world</a:t>
            </a:r>
          </a:p>
          <a:p>
            <a:pPr marL="517525" indent="-292100">
              <a:spcBef>
                <a:spcPts val="1200"/>
              </a:spcBef>
            </a:pPr>
            <a:endParaRPr lang="en-US" sz="2400" i="1" dirty="0"/>
          </a:p>
          <a:p>
            <a:pPr marL="225425" indent="0">
              <a:spcBef>
                <a:spcPts val="1200"/>
              </a:spcBef>
              <a:buNone/>
            </a:pPr>
            <a:r>
              <a:rPr lang="en-US" sz="2400" b="1" dirty="0"/>
              <a:t>We can try to satisfy BOTH definitions!</a:t>
            </a:r>
            <a:endParaRPr lang="en-US" sz="2400" b="1" dirty="0"/>
          </a:p>
          <a:p>
            <a:pPr marL="225425" indent="0">
              <a:spcBef>
                <a:spcPts val="1200"/>
              </a:spcBef>
              <a:buNone/>
            </a:pP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2952889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Data Quality:  Measures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8229600" cy="5257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/>
              <a:t>Completeness:  Do we have all the data we expect to have?</a:t>
            </a:r>
            <a:endParaRPr lang="en-US" sz="2000" dirty="0"/>
          </a:p>
          <a:p>
            <a:r>
              <a:rPr lang="en-US" sz="2000" dirty="0"/>
              <a:t>Are all events captured?</a:t>
            </a:r>
          </a:p>
          <a:p>
            <a:r>
              <a:rPr lang="en-US" sz="2000" dirty="0"/>
              <a:t>Are all attributes of an event captured?</a:t>
            </a:r>
          </a:p>
          <a:p>
            <a:r>
              <a:rPr lang="en-US" sz="2000" dirty="0"/>
              <a:t>Are all values of reference data accounted for?</a:t>
            </a:r>
          </a:p>
          <a:p>
            <a:r>
              <a:rPr lang="en-US" sz="2000" dirty="0"/>
              <a:t>Uniqueness:  Are single events captured only once?</a:t>
            </a:r>
          </a:p>
          <a:p>
            <a:endParaRPr lang="en-US" sz="2000" dirty="0"/>
          </a:p>
          <a:p>
            <a:pPr marL="0" indent="0">
              <a:spcBef>
                <a:spcPts val="1200"/>
              </a:spcBef>
              <a:buNone/>
            </a:pPr>
            <a:r>
              <a:rPr lang="en-US" sz="2400" b="1" dirty="0"/>
              <a:t>Accuracy:  Is the data a true representation of the idea it’s trying to capture?</a:t>
            </a:r>
          </a:p>
          <a:p>
            <a:r>
              <a:rPr lang="en-US" sz="2000" dirty="0"/>
              <a:t>Are numbers and string values correct?</a:t>
            </a:r>
          </a:p>
          <a:p>
            <a:r>
              <a:rPr lang="en-US" sz="2000" dirty="0"/>
              <a:t>Are timestamps and other attributes correctly captured?</a:t>
            </a:r>
          </a:p>
          <a:p>
            <a:r>
              <a:rPr lang="en-US" sz="2000" dirty="0"/>
              <a:t>Consistency:  Do I capture the same data the same way every time?  Do I capture it the same in each place?</a:t>
            </a:r>
          </a:p>
        </p:txBody>
      </p:sp>
    </p:spTree>
    <p:extLst>
      <p:ext uri="{BB962C8B-B14F-4D97-AF65-F5344CB8AC3E}">
        <p14:creationId xmlns:p14="http://schemas.microsoft.com/office/powerpoint/2010/main" val="3668479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Data Quality:  Measures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229600" cy="5257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/>
              <a:t>Conformance / Validity:  Does stored data conform to syntax, encoding, or other model specifications?</a:t>
            </a:r>
            <a:endParaRPr lang="en-US" sz="2000" dirty="0"/>
          </a:p>
          <a:p>
            <a:r>
              <a:rPr lang="en-US" sz="2000" dirty="0"/>
              <a:t>Are data formats correct?</a:t>
            </a:r>
          </a:p>
          <a:p>
            <a:r>
              <a:rPr lang="en-US" sz="2000" dirty="0"/>
              <a:t>Are codes as expected?</a:t>
            </a:r>
          </a:p>
          <a:p>
            <a:r>
              <a:rPr lang="en-US" sz="2000" dirty="0"/>
              <a:t>Are naming conventions adhered to?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spcBef>
                <a:spcPts val="1200"/>
              </a:spcBef>
              <a:buNone/>
            </a:pPr>
            <a:r>
              <a:rPr lang="en-US" sz="2400" b="1" dirty="0"/>
              <a:t>Timeliness:  Is data available by the time it is needed?</a:t>
            </a:r>
          </a:p>
          <a:p>
            <a:r>
              <a:rPr lang="en-US" sz="2000" dirty="0"/>
              <a:t>Also referred to as “Data Latency”</a:t>
            </a:r>
          </a:p>
          <a:p>
            <a:endParaRPr lang="en-US" sz="2000" dirty="0"/>
          </a:p>
          <a:p>
            <a:pPr marL="0" indent="0">
              <a:spcBef>
                <a:spcPts val="1200"/>
              </a:spcBef>
              <a:buNone/>
            </a:pPr>
            <a:r>
              <a:rPr lang="en-US" sz="2400" b="1" dirty="0">
                <a:solidFill>
                  <a:prstClr val="black"/>
                </a:solidFill>
              </a:rPr>
              <a:t>Provenance:  Do we have visibility into the origins of the data?</a:t>
            </a:r>
            <a:endParaRPr lang="en-US" sz="2400" b="1" dirty="0">
              <a:solidFill>
                <a:prstClr val="black"/>
              </a:solidFill>
            </a:endParaRPr>
          </a:p>
          <a:p>
            <a:pPr lvl="0"/>
            <a:r>
              <a:rPr lang="en-US" sz="2000" dirty="0">
                <a:solidFill>
                  <a:prstClr val="black"/>
                </a:solidFill>
              </a:rPr>
              <a:t>How much confidence do we have that the data is real and accurate?</a:t>
            </a:r>
            <a:endParaRPr lang="en-US" sz="2000" dirty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35259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560464" y="1877447"/>
            <a:ext cx="4891110" cy="68805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 dirty="0"/>
              <a:t>Real-World Events &amp; Characteristics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731323" y="1036359"/>
            <a:ext cx="654939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latin typeface="+mj-lt"/>
              </a:rPr>
              <a:t>The Information-Action Value Chain</a:t>
            </a:r>
          </a:p>
        </p:txBody>
      </p:sp>
      <p:sp>
        <p:nvSpPr>
          <p:cNvPr id="12" name="Isosceles Triangle 11"/>
          <p:cNvSpPr/>
          <p:nvPr/>
        </p:nvSpPr>
        <p:spPr>
          <a:xfrm rot="10800000">
            <a:off x="5410798" y="2667669"/>
            <a:ext cx="1190443" cy="229350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 b="1"/>
          </a:p>
        </p:txBody>
      </p:sp>
      <p:sp>
        <p:nvSpPr>
          <p:cNvPr id="13" name="Rounded Rectangle 12"/>
          <p:cNvSpPr/>
          <p:nvPr/>
        </p:nvSpPr>
        <p:spPr>
          <a:xfrm>
            <a:off x="3560464" y="2985667"/>
            <a:ext cx="4891110" cy="68805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 dirty="0"/>
              <a:t>System Data Capture</a:t>
            </a:r>
          </a:p>
        </p:txBody>
      </p:sp>
      <p:sp>
        <p:nvSpPr>
          <p:cNvPr id="6" name="Isosceles Triangle 5"/>
          <p:cNvSpPr/>
          <p:nvPr/>
        </p:nvSpPr>
        <p:spPr>
          <a:xfrm rot="10800000">
            <a:off x="5410798" y="3766654"/>
            <a:ext cx="1190443" cy="229350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 b="1"/>
          </a:p>
        </p:txBody>
      </p:sp>
      <p:sp>
        <p:nvSpPr>
          <p:cNvPr id="7" name="Rounded Rectangle 6"/>
          <p:cNvSpPr/>
          <p:nvPr/>
        </p:nvSpPr>
        <p:spPr>
          <a:xfrm>
            <a:off x="3560464" y="4084653"/>
            <a:ext cx="4891110" cy="68805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 dirty="0"/>
              <a:t>Accessible Location / Storage</a:t>
            </a:r>
          </a:p>
        </p:txBody>
      </p:sp>
      <p:sp>
        <p:nvSpPr>
          <p:cNvPr id="8" name="Isosceles Triangle 7"/>
          <p:cNvSpPr/>
          <p:nvPr/>
        </p:nvSpPr>
        <p:spPr>
          <a:xfrm rot="10800000">
            <a:off x="5410798" y="4861351"/>
            <a:ext cx="1190443" cy="229350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 b="1"/>
          </a:p>
        </p:txBody>
      </p:sp>
      <p:sp>
        <p:nvSpPr>
          <p:cNvPr id="9" name="Rounded Rectangle 8"/>
          <p:cNvSpPr/>
          <p:nvPr/>
        </p:nvSpPr>
        <p:spPr>
          <a:xfrm>
            <a:off x="3560464" y="5179350"/>
            <a:ext cx="4891110" cy="68805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 dirty="0"/>
              <a:t>Data Extraction for Analysis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54647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16000"/>
    </mc:Choice>
    <mc:Fallback xmlns="">
      <p:transition spd="slow" advClick="0" advTm="116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animBg="1"/>
      <p:bldP spid="13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Data Quality:  Process</a:t>
            </a:r>
            <a:endParaRPr lang="en-US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7954" y="2852884"/>
            <a:ext cx="1447800" cy="1447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8200" y="2866895"/>
            <a:ext cx="1625397" cy="133653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616175" y="2922526"/>
            <a:ext cx="1112330" cy="122527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245038" y="2922526"/>
            <a:ext cx="9599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Sources</a:t>
            </a:r>
            <a:endParaRPr lang="en-US" sz="1600" b="1" dirty="0">
              <a:solidFill>
                <a:schemeClr val="bg1"/>
              </a:solidFill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1752601" y="2960624"/>
            <a:ext cx="1241965" cy="1458977"/>
            <a:chOff x="228600" y="2960623"/>
            <a:chExt cx="1241965" cy="1458977"/>
          </a:xfrm>
        </p:grpSpPr>
        <p:sp>
          <p:nvSpPr>
            <p:cNvPr id="12" name="Arc 11"/>
            <p:cNvSpPr/>
            <p:nvPr/>
          </p:nvSpPr>
          <p:spPr>
            <a:xfrm>
              <a:off x="228600" y="3482131"/>
              <a:ext cx="1241965" cy="937469"/>
            </a:xfrm>
            <a:prstGeom prst="arc">
              <a:avLst>
                <a:gd name="adj1" fmla="val 13013089"/>
                <a:gd name="adj2" fmla="val 19633981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34588" y="2960623"/>
              <a:ext cx="11123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i="1" dirty="0"/>
                <a:t>Capture</a:t>
              </a:r>
              <a:endParaRPr lang="en-US" sz="1600" b="1" i="1" dirty="0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4299454" y="2960624"/>
            <a:ext cx="1241965" cy="1458977"/>
            <a:chOff x="2775453" y="2960623"/>
            <a:chExt cx="1241965" cy="1458977"/>
          </a:xfrm>
        </p:grpSpPr>
        <p:sp>
          <p:nvSpPr>
            <p:cNvPr id="13" name="Arc 12"/>
            <p:cNvSpPr/>
            <p:nvPr/>
          </p:nvSpPr>
          <p:spPr>
            <a:xfrm>
              <a:off x="2775453" y="3482131"/>
              <a:ext cx="1241965" cy="937469"/>
            </a:xfrm>
            <a:prstGeom prst="arc">
              <a:avLst>
                <a:gd name="adj1" fmla="val 13013089"/>
                <a:gd name="adj2" fmla="val 19633981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884670" y="2960623"/>
              <a:ext cx="11123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i="1" dirty="0"/>
                <a:t>ETL</a:t>
              </a:r>
              <a:endParaRPr lang="en-US" sz="1600" b="1" i="1" dirty="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6728506" y="2837514"/>
            <a:ext cx="1241965" cy="1582087"/>
            <a:chOff x="5204505" y="2837513"/>
            <a:chExt cx="1241965" cy="1582087"/>
          </a:xfrm>
        </p:grpSpPr>
        <p:sp>
          <p:nvSpPr>
            <p:cNvPr id="14" name="Arc 13"/>
            <p:cNvSpPr/>
            <p:nvPr/>
          </p:nvSpPr>
          <p:spPr>
            <a:xfrm>
              <a:off x="5204505" y="3482131"/>
              <a:ext cx="1241965" cy="937469"/>
            </a:xfrm>
            <a:prstGeom prst="arc">
              <a:avLst>
                <a:gd name="adj1" fmla="val 13013089"/>
                <a:gd name="adj2" fmla="val 19633981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279262" y="2837513"/>
              <a:ext cx="1112330" cy="4862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1600" b="1" i="1" dirty="0"/>
                <a:t>Reporting &amp; Analysis</a:t>
              </a:r>
              <a:endParaRPr lang="en-US" sz="1600" b="1" i="1" dirty="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1769166" y="838201"/>
            <a:ext cx="2969203" cy="575749"/>
            <a:chOff x="245165" y="943851"/>
            <a:chExt cx="2969203" cy="575749"/>
          </a:xfrm>
        </p:grpSpPr>
        <p:sp>
          <p:nvSpPr>
            <p:cNvPr id="19" name="Rounded Rectangular Callout 18"/>
            <p:cNvSpPr/>
            <p:nvPr/>
          </p:nvSpPr>
          <p:spPr>
            <a:xfrm>
              <a:off x="245165" y="943851"/>
              <a:ext cx="2969203" cy="575749"/>
            </a:xfrm>
            <a:prstGeom prst="wedgeRoundRectCallout">
              <a:avLst>
                <a:gd name="adj1" fmla="val -27254"/>
                <a:gd name="adj2" fmla="val 282350"/>
                <a:gd name="adj3" fmla="val 16667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4488" indent="-344488">
                <a:lnSpc>
                  <a:spcPct val="80000"/>
                </a:lnSpc>
              </a:pPr>
              <a:r>
                <a:rPr lang="en-US" dirty="0">
                  <a:solidFill>
                    <a:schemeClr val="tx1"/>
                  </a:solidFill>
                </a:rPr>
                <a:t>(1) 	Fix quality issues before / as they are captured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Oval 22"/>
            <p:cNvSpPr>
              <a:spLocks noChangeAspect="1"/>
            </p:cNvSpPr>
            <p:nvPr/>
          </p:nvSpPr>
          <p:spPr>
            <a:xfrm>
              <a:off x="301752" y="975071"/>
              <a:ext cx="365760" cy="36576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1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4130264" y="1762523"/>
            <a:ext cx="2590539" cy="575749"/>
            <a:chOff x="2358737" y="1747358"/>
            <a:chExt cx="2590539" cy="575749"/>
          </a:xfrm>
        </p:grpSpPr>
        <p:sp>
          <p:nvSpPr>
            <p:cNvPr id="20" name="Rounded Rectangular Callout 19"/>
            <p:cNvSpPr/>
            <p:nvPr/>
          </p:nvSpPr>
          <p:spPr>
            <a:xfrm>
              <a:off x="2358737" y="1747358"/>
              <a:ext cx="2590539" cy="575749"/>
            </a:xfrm>
            <a:prstGeom prst="wedgeRoundRectCallout">
              <a:avLst>
                <a:gd name="adj1" fmla="val -47437"/>
                <a:gd name="adj2" fmla="val 148849"/>
                <a:gd name="adj3" fmla="val 16667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4488" indent="-344488">
                <a:lnSpc>
                  <a:spcPct val="80000"/>
                </a:lnSpc>
              </a:pPr>
              <a:r>
                <a:rPr lang="en-US" dirty="0">
                  <a:solidFill>
                    <a:schemeClr val="tx1"/>
                  </a:solidFill>
                </a:rPr>
                <a:t>(2) 	</a:t>
              </a:r>
              <a:r>
                <a:rPr lang="en-US" dirty="0">
                  <a:solidFill>
                    <a:schemeClr val="tx1"/>
                  </a:solidFill>
                </a:rPr>
                <a:t>Detect / fix issues </a:t>
              </a:r>
              <a:r>
                <a:rPr lang="en-US" dirty="0">
                  <a:solidFill>
                    <a:schemeClr val="tx1"/>
                  </a:solidFill>
                </a:rPr>
                <a:t>inside source </a:t>
              </a:r>
              <a:r>
                <a:rPr lang="en-US" dirty="0">
                  <a:solidFill>
                    <a:schemeClr val="tx1"/>
                  </a:solidFill>
                </a:rPr>
                <a:t>system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Oval 23"/>
            <p:cNvSpPr>
              <a:spLocks noChangeAspect="1"/>
            </p:cNvSpPr>
            <p:nvPr/>
          </p:nvSpPr>
          <p:spPr>
            <a:xfrm>
              <a:off x="2409693" y="1764587"/>
              <a:ext cx="365760" cy="36576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2124934" y="4397537"/>
            <a:ext cx="3200139" cy="1211813"/>
            <a:chOff x="600933" y="4503187"/>
            <a:chExt cx="3200139" cy="1211813"/>
          </a:xfrm>
        </p:grpSpPr>
        <p:sp>
          <p:nvSpPr>
            <p:cNvPr id="21" name="Rounded Rectangular Callout 20"/>
            <p:cNvSpPr/>
            <p:nvPr/>
          </p:nvSpPr>
          <p:spPr>
            <a:xfrm>
              <a:off x="600933" y="4503187"/>
              <a:ext cx="3200139" cy="1211813"/>
            </a:xfrm>
            <a:prstGeom prst="wedgeRoundRectCallout">
              <a:avLst>
                <a:gd name="adj1" fmla="val 38119"/>
                <a:gd name="adj2" fmla="val -99935"/>
                <a:gd name="adj3" fmla="val 16667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lnSpc>
                  <a:spcPct val="80000"/>
                </a:lnSpc>
                <a:buFont typeface="Wingdings" panose="05000000000000000000" pitchFamily="2" charset="2"/>
                <a:buAutoNum type="arabicParenBoth" startAt="3"/>
              </a:pPr>
              <a:r>
                <a:rPr lang="en-US" dirty="0">
                  <a:solidFill>
                    <a:schemeClr val="tx1"/>
                  </a:solidFill>
                </a:rPr>
                <a:t>  Detect / fix issues in ETL:</a:t>
              </a:r>
            </a:p>
            <a:p>
              <a:pPr marL="517525" indent="-225425">
                <a:lnSpc>
                  <a:spcPct val="80000"/>
                </a:lnSpc>
              </a:pPr>
              <a:r>
                <a:rPr lang="en-US" sz="1600" dirty="0">
                  <a:solidFill>
                    <a:schemeClr val="tx1"/>
                  </a:solidFill>
                </a:rPr>
                <a:t> -   Audit, Balance &amp; Control</a:t>
              </a:r>
            </a:p>
            <a:p>
              <a:pPr marL="517525" indent="-173038">
                <a:lnSpc>
                  <a:spcPct val="80000"/>
                </a:lnSpc>
                <a:buFontTx/>
                <a:buChar char="-"/>
              </a:pPr>
              <a:r>
                <a:rPr lang="en-US" sz="1600" dirty="0">
                  <a:solidFill>
                    <a:schemeClr val="tx1"/>
                  </a:solidFill>
                </a:rPr>
                <a:t>Standardize during load</a:t>
              </a:r>
              <a:endParaRPr lang="en-US" dirty="0">
                <a:solidFill>
                  <a:schemeClr val="tx1"/>
                </a:solidFill>
              </a:endParaRPr>
            </a:p>
            <a:p>
              <a:pPr marL="517525" indent="-173038">
                <a:lnSpc>
                  <a:spcPct val="80000"/>
                </a:lnSpc>
                <a:buFontTx/>
                <a:buChar char="-"/>
              </a:pPr>
              <a:r>
                <a:rPr lang="en-US" sz="1600" dirty="0">
                  <a:solidFill>
                    <a:schemeClr val="tx1"/>
                  </a:solidFill>
                </a:rPr>
                <a:t>“Referential Integrity”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5" name="Oval 24"/>
            <p:cNvSpPr>
              <a:spLocks noChangeAspect="1"/>
            </p:cNvSpPr>
            <p:nvPr/>
          </p:nvSpPr>
          <p:spPr>
            <a:xfrm>
              <a:off x="667512" y="4643154"/>
              <a:ext cx="365760" cy="36576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3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5616176" y="4945818"/>
            <a:ext cx="2590539" cy="575749"/>
            <a:chOff x="4092175" y="5051468"/>
            <a:chExt cx="2590539" cy="575749"/>
          </a:xfrm>
        </p:grpSpPr>
        <p:sp>
          <p:nvSpPr>
            <p:cNvPr id="22" name="Rounded Rectangular Callout 21"/>
            <p:cNvSpPr/>
            <p:nvPr/>
          </p:nvSpPr>
          <p:spPr>
            <a:xfrm>
              <a:off x="4092175" y="5051468"/>
              <a:ext cx="2590539" cy="575749"/>
            </a:xfrm>
            <a:prstGeom prst="wedgeRoundRectCallout">
              <a:avLst>
                <a:gd name="adj1" fmla="val -31578"/>
                <a:gd name="adj2" fmla="val -168789"/>
                <a:gd name="adj3" fmla="val 16667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4488" indent="-344488">
                <a:lnSpc>
                  <a:spcPct val="80000"/>
                </a:lnSpc>
              </a:pPr>
              <a:r>
                <a:rPr lang="en-US" dirty="0">
                  <a:solidFill>
                    <a:schemeClr val="tx1"/>
                  </a:solidFill>
                </a:rPr>
                <a:t>(4) </a:t>
              </a:r>
              <a:r>
                <a:rPr lang="en-US" dirty="0">
                  <a:solidFill>
                    <a:schemeClr val="tx1"/>
                  </a:solidFill>
                </a:rPr>
                <a:t>	Detect </a:t>
              </a:r>
              <a:r>
                <a:rPr lang="en-US" dirty="0">
                  <a:solidFill>
                    <a:schemeClr val="tx1"/>
                  </a:solidFill>
                </a:rPr>
                <a:t>/ fix issues </a:t>
              </a:r>
              <a:r>
                <a:rPr lang="en-US" dirty="0">
                  <a:solidFill>
                    <a:schemeClr val="tx1"/>
                  </a:solidFill>
                </a:rPr>
                <a:t>inside </a:t>
              </a:r>
              <a:r>
                <a:rPr lang="en-US" dirty="0">
                  <a:solidFill>
                    <a:schemeClr val="tx1"/>
                  </a:solidFill>
                </a:rPr>
                <a:t>database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Oval 25"/>
            <p:cNvSpPr>
              <a:spLocks noChangeAspect="1"/>
            </p:cNvSpPr>
            <p:nvPr/>
          </p:nvSpPr>
          <p:spPr>
            <a:xfrm>
              <a:off x="4145183" y="5091224"/>
              <a:ext cx="365760" cy="36576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4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7318257" y="1630494"/>
            <a:ext cx="2590539" cy="575749"/>
            <a:chOff x="5794256" y="1736144"/>
            <a:chExt cx="2590539" cy="575749"/>
          </a:xfrm>
        </p:grpSpPr>
        <p:sp>
          <p:nvSpPr>
            <p:cNvPr id="27" name="Rounded Rectangular Callout 26"/>
            <p:cNvSpPr/>
            <p:nvPr/>
          </p:nvSpPr>
          <p:spPr>
            <a:xfrm>
              <a:off x="5794256" y="1736144"/>
              <a:ext cx="2590539" cy="575749"/>
            </a:xfrm>
            <a:prstGeom prst="wedgeRoundRectCallout">
              <a:avLst>
                <a:gd name="adj1" fmla="val -50101"/>
                <a:gd name="adj2" fmla="val 143490"/>
                <a:gd name="adj3" fmla="val 16667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4488" indent="-344488">
                <a:lnSpc>
                  <a:spcPct val="80000"/>
                </a:lnSpc>
              </a:pPr>
              <a:r>
                <a:rPr lang="en-US" dirty="0">
                  <a:solidFill>
                    <a:schemeClr val="tx1"/>
                  </a:solidFill>
                </a:rPr>
                <a:t>(4) </a:t>
              </a:r>
              <a:r>
                <a:rPr lang="en-US" dirty="0">
                  <a:solidFill>
                    <a:schemeClr val="tx1"/>
                  </a:solidFill>
                </a:rPr>
                <a:t>	Detect </a:t>
              </a:r>
              <a:r>
                <a:rPr lang="en-US" dirty="0">
                  <a:solidFill>
                    <a:schemeClr val="tx1"/>
                  </a:solidFill>
                </a:rPr>
                <a:t>/ fix issues in report or analysis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Oval 27"/>
            <p:cNvSpPr>
              <a:spLocks noChangeAspect="1"/>
            </p:cNvSpPr>
            <p:nvPr/>
          </p:nvSpPr>
          <p:spPr>
            <a:xfrm>
              <a:off x="5838739" y="1764587"/>
              <a:ext cx="365760" cy="36576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5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8989158" y="4818264"/>
            <a:ext cx="1462644" cy="703302"/>
            <a:chOff x="7465158" y="4923915"/>
            <a:chExt cx="1462644" cy="703302"/>
          </a:xfrm>
        </p:grpSpPr>
        <p:sp>
          <p:nvSpPr>
            <p:cNvPr id="29" name="Rounded Rectangular Callout 28"/>
            <p:cNvSpPr/>
            <p:nvPr/>
          </p:nvSpPr>
          <p:spPr>
            <a:xfrm>
              <a:off x="7465158" y="4923915"/>
              <a:ext cx="1462644" cy="703302"/>
            </a:xfrm>
            <a:prstGeom prst="wedgeRoundRectCallout">
              <a:avLst>
                <a:gd name="adj1" fmla="val -38606"/>
                <a:gd name="adj2" fmla="val -107826"/>
                <a:gd name="adj3" fmla="val 16667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63550" indent="-463550">
                <a:lnSpc>
                  <a:spcPct val="80000"/>
                </a:lnSpc>
              </a:pPr>
              <a:r>
                <a:rPr lang="en-US" dirty="0">
                  <a:solidFill>
                    <a:schemeClr val="tx1"/>
                  </a:solidFill>
                </a:rPr>
                <a:t>(4) </a:t>
              </a:r>
              <a:r>
                <a:rPr lang="en-US" dirty="0">
                  <a:solidFill>
                    <a:schemeClr val="tx1"/>
                  </a:solidFill>
                </a:rPr>
                <a:t>	</a:t>
              </a:r>
              <a:r>
                <a:rPr lang="en-US" dirty="0">
                  <a:solidFill>
                    <a:schemeClr val="tx1"/>
                  </a:solidFill>
                </a:rPr>
                <a:t>Eyeball    Check!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35" name="Group 34"/>
            <p:cNvGrpSpPr/>
            <p:nvPr/>
          </p:nvGrpSpPr>
          <p:grpSpPr>
            <a:xfrm>
              <a:off x="7498080" y="5008914"/>
              <a:ext cx="502920" cy="502920"/>
              <a:chOff x="7896984" y="1041436"/>
              <a:chExt cx="457200" cy="457200"/>
            </a:xfrm>
          </p:grpSpPr>
          <p:sp>
            <p:nvSpPr>
              <p:cNvPr id="32" name="Oval 31"/>
              <p:cNvSpPr>
                <a:spLocks noChangeAspect="1"/>
              </p:cNvSpPr>
              <p:nvPr/>
            </p:nvSpPr>
            <p:spPr>
              <a:xfrm>
                <a:off x="7896984" y="1041436"/>
                <a:ext cx="457200" cy="45720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Oval 32"/>
              <p:cNvSpPr>
                <a:spLocks noChangeAspect="1"/>
              </p:cNvSpPr>
              <p:nvPr/>
            </p:nvSpPr>
            <p:spPr>
              <a:xfrm>
                <a:off x="7988424" y="1132876"/>
                <a:ext cx="274320" cy="274320"/>
              </a:xfrm>
              <a:prstGeom prst="ellipse">
                <a:avLst/>
              </a:prstGeom>
              <a:solidFill>
                <a:schemeClr val="accent1"/>
              </a:solidFill>
              <a:ln w="9525"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Oval 33"/>
              <p:cNvSpPr>
                <a:spLocks noChangeAspect="1"/>
              </p:cNvSpPr>
              <p:nvPr/>
            </p:nvSpPr>
            <p:spPr>
              <a:xfrm>
                <a:off x="8057004" y="1192780"/>
                <a:ext cx="137160" cy="137160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42" name="Right Arrow 41"/>
          <p:cNvSpPr/>
          <p:nvPr/>
        </p:nvSpPr>
        <p:spPr>
          <a:xfrm flipH="1">
            <a:off x="2124933" y="5795492"/>
            <a:ext cx="8326869" cy="857673"/>
          </a:xfrm>
          <a:prstGeom prst="rightArrow">
            <a:avLst>
              <a:gd name="adj1" fmla="val 71632"/>
              <a:gd name="adj2" fmla="val 63906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dirty="0">
                <a:solidFill>
                  <a:schemeClr val="tx1"/>
                </a:solidFill>
              </a:rPr>
              <a:t>Feedback &amp; Process to Remediate and Improve – Using ALL touchpoints!</a:t>
            </a:r>
            <a:endParaRPr lang="en-US" sz="2000" b="1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4449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Recap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229600" cy="5257800"/>
          </a:xfrm>
        </p:spPr>
        <p:txBody>
          <a:bodyPr>
            <a:no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en-US" sz="2400" b="1" dirty="0">
                <a:solidFill>
                  <a:prstClr val="black"/>
                </a:solidFill>
              </a:rPr>
              <a:t>“Fitness for Use” and “Real-World Representation” Definitions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400" b="1" dirty="0">
                <a:solidFill>
                  <a:prstClr val="black"/>
                </a:solidFill>
              </a:rPr>
              <a:t>Measures:</a:t>
            </a:r>
          </a:p>
          <a:p>
            <a:pPr lvl="1">
              <a:spcBef>
                <a:spcPts val="600"/>
              </a:spcBef>
            </a:pPr>
            <a:r>
              <a:rPr lang="en-US" sz="2000" dirty="0">
                <a:solidFill>
                  <a:prstClr val="black"/>
                </a:solidFill>
              </a:rPr>
              <a:t>Completeness / Uniqueness</a:t>
            </a:r>
          </a:p>
          <a:p>
            <a:pPr lvl="1">
              <a:spcBef>
                <a:spcPts val="600"/>
              </a:spcBef>
            </a:pPr>
            <a:r>
              <a:rPr lang="en-US" sz="2000" dirty="0">
                <a:solidFill>
                  <a:prstClr val="black"/>
                </a:solidFill>
              </a:rPr>
              <a:t>Accuracy / Consistency</a:t>
            </a:r>
          </a:p>
          <a:p>
            <a:pPr lvl="1">
              <a:spcBef>
                <a:spcPts val="600"/>
              </a:spcBef>
            </a:pPr>
            <a:r>
              <a:rPr lang="en-US" sz="2000" dirty="0">
                <a:solidFill>
                  <a:prstClr val="black"/>
                </a:solidFill>
              </a:rPr>
              <a:t>Conformance / Validity</a:t>
            </a:r>
          </a:p>
          <a:p>
            <a:pPr lvl="1">
              <a:spcBef>
                <a:spcPts val="600"/>
              </a:spcBef>
            </a:pPr>
            <a:r>
              <a:rPr lang="en-US" sz="2000" dirty="0">
                <a:solidFill>
                  <a:prstClr val="black"/>
                </a:solidFill>
              </a:rPr>
              <a:t>Timeliness</a:t>
            </a:r>
          </a:p>
          <a:p>
            <a:pPr lvl="1">
              <a:spcBef>
                <a:spcPts val="600"/>
              </a:spcBef>
            </a:pPr>
            <a:r>
              <a:rPr lang="en-US" sz="2000" dirty="0">
                <a:solidFill>
                  <a:prstClr val="black"/>
                </a:solidFill>
              </a:rPr>
              <a:t>Provenance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400" b="1" dirty="0">
                <a:solidFill>
                  <a:prstClr val="black"/>
                </a:solidFill>
              </a:rPr>
              <a:t>Data Quality Process</a:t>
            </a:r>
            <a:endParaRPr lang="en-US" sz="2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9519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NDENT_LEVEL" val="0"/>
  <p:tag name="ISPRING_SLIDE_ID_2" val="{5FB33385-DAC1-4102-9BC2-6296C5CF3DA9}"/>
  <p:tag name="GENSWF_ADVANCE_TIME" val="116"/>
  <p:tag name="ISPRING_CUSTOM_TIMING_US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25228</TotalTime>
  <Words>352</Words>
  <Application>Microsoft Office PowerPoint</Application>
  <PresentationFormat>Widescreen</PresentationFormat>
  <Paragraphs>70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Wingdings</vt:lpstr>
      <vt:lpstr>Office Theme</vt:lpstr>
      <vt:lpstr>Data Quality</vt:lpstr>
      <vt:lpstr>Data Quality:  Measures</vt:lpstr>
      <vt:lpstr>Data Quality:  Measures</vt:lpstr>
      <vt:lpstr>PowerPoint Presentation</vt:lpstr>
      <vt:lpstr>Data Quality:  Process</vt:lpstr>
      <vt:lpstr>Recap</vt:lpstr>
    </vt:vector>
  </TitlesOfParts>
  <Company>Aircell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A.Torgerson</dc:creator>
  <cp:lastModifiedBy>Marisa Edwinson</cp:lastModifiedBy>
  <cp:revision>230</cp:revision>
  <dcterms:created xsi:type="dcterms:W3CDTF">2014-07-12T14:03:30Z</dcterms:created>
  <dcterms:modified xsi:type="dcterms:W3CDTF">2017-02-06T21:10:29Z</dcterms:modified>
</cp:coreProperties>
</file>