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66" r:id="rId3"/>
    <p:sldId id="267" r:id="rId4"/>
    <p:sldId id="274" r:id="rId5"/>
    <p:sldId id="275" r:id="rId6"/>
    <p:sldId id="276" r:id="rId7"/>
    <p:sldId id="277" r:id="rId8"/>
    <p:sldId id="264" r:id="rId9"/>
    <p:sldId id="273" r:id="rId10"/>
    <p:sldId id="278" r:id="rId11"/>
    <p:sldId id="279" r:id="rId12"/>
    <p:sldId id="280" r:id="rId13"/>
    <p:sldId id="282" r:id="rId14"/>
    <p:sldId id="281" r:id="rId15"/>
    <p:sldId id="283" r:id="rId16"/>
    <p:sldId id="284" r:id="rId17"/>
    <p:sldId id="285" r:id="rId18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CEBF6-B0E2-4132-B670-B5691DD3B2C7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4BFEE-8E0A-4902-9D5F-2CDB10A45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71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4BFEE-8E0A-4902-9D5F-2CDB10A454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22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4BFEE-8E0A-4902-9D5F-2CDB10A454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24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4BFEE-8E0A-4902-9D5F-2CDB10A454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91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4BFEE-8E0A-4902-9D5F-2CDB10A454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67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4BFEE-8E0A-4902-9D5F-2CDB10A454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11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4BFEE-8E0A-4902-9D5F-2CDB10A454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24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4BFEE-8E0A-4902-9D5F-2CDB10A454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42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4BFEE-8E0A-4902-9D5F-2CDB10A454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19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4BFEE-8E0A-4902-9D5F-2CDB10A454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46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4BFEE-8E0A-4902-9D5F-2CDB10A454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93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4BFEE-8E0A-4902-9D5F-2CDB10A454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65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4BFEE-8E0A-4902-9D5F-2CDB10A454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22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4BFEE-8E0A-4902-9D5F-2CDB10A454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34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4BFEE-8E0A-4902-9D5F-2CDB10A454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32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4BFEE-8E0A-4902-9D5F-2CDB10A454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6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4BFEE-8E0A-4902-9D5F-2CDB10A454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92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4BFEE-8E0A-4902-9D5F-2CDB10A454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7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49F-CEF0-4225-BEE0-794E629FE7D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8A47-951E-4777-90C2-37957CB7F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00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49F-CEF0-4225-BEE0-794E629FE7D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8A47-951E-4777-90C2-37957CB7F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49F-CEF0-4225-BEE0-794E629FE7D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8A47-951E-4777-90C2-37957CB7F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49F-CEF0-4225-BEE0-794E629FE7D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8A47-951E-4777-90C2-37957CB7F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14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49F-CEF0-4225-BEE0-794E629FE7D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8A47-951E-4777-90C2-37957CB7F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49F-CEF0-4225-BEE0-794E629FE7D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8A47-951E-4777-90C2-37957CB7F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5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49F-CEF0-4225-BEE0-794E629FE7D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8A47-951E-4777-90C2-37957CB7F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8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49F-CEF0-4225-BEE0-794E629FE7D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8A47-951E-4777-90C2-37957CB7F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8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49F-CEF0-4225-BEE0-794E629FE7D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8A47-951E-4777-90C2-37957CB7F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5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49F-CEF0-4225-BEE0-794E629FE7D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8A47-951E-4777-90C2-37957CB7F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8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49F-CEF0-4225-BEE0-794E629FE7D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8A47-951E-4777-90C2-37957CB7F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2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F649F-CEF0-4225-BEE0-794E629FE7D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18A47-951E-4777-90C2-37957CB7F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1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715285" y="978672"/>
            <a:ext cx="6521480" cy="4998057"/>
            <a:chOff x="4358555" y="899160"/>
            <a:chExt cx="3657600" cy="2989028"/>
          </a:xfrm>
        </p:grpSpPr>
        <p:sp>
          <p:nvSpPr>
            <p:cNvPr id="4" name="Rounded Rectangle 3"/>
            <p:cNvSpPr/>
            <p:nvPr/>
          </p:nvSpPr>
          <p:spPr>
            <a:xfrm>
              <a:off x="4358555" y="899160"/>
              <a:ext cx="365760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Real-World Events &amp; Characteristics</a:t>
              </a:r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5742245" y="1679846"/>
              <a:ext cx="890220" cy="18288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358555" y="3339548"/>
              <a:ext cx="365760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Take Action</a:t>
              </a:r>
            </a:p>
          </p:txBody>
        </p:sp>
        <p:sp>
          <p:nvSpPr>
            <p:cNvPr id="7" name="Isosceles Triangle 6"/>
            <p:cNvSpPr/>
            <p:nvPr/>
          </p:nvSpPr>
          <p:spPr>
            <a:xfrm rot="10800000">
              <a:off x="5742245" y="2094772"/>
              <a:ext cx="890220" cy="18288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  <p:sp>
          <p:nvSpPr>
            <p:cNvPr id="8" name="Isosceles Triangle 7"/>
            <p:cNvSpPr/>
            <p:nvPr/>
          </p:nvSpPr>
          <p:spPr>
            <a:xfrm rot="10800000">
              <a:off x="5742245" y="2509698"/>
              <a:ext cx="890220" cy="18288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  <p:sp>
          <p:nvSpPr>
            <p:cNvPr id="9" name="Isosceles Triangle 8"/>
            <p:cNvSpPr/>
            <p:nvPr/>
          </p:nvSpPr>
          <p:spPr>
            <a:xfrm rot="10800000">
              <a:off x="5742245" y="2924624"/>
              <a:ext cx="890220" cy="18288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09764" y="238812"/>
            <a:ext cx="873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The Information-Action Value </a:t>
            </a:r>
            <a:r>
              <a:rPr lang="en-US" sz="4000" b="1" dirty="0" smtClean="0">
                <a:latin typeface="+mj-lt"/>
              </a:rPr>
              <a:t>Chain</a:t>
            </a:r>
            <a:endParaRPr lang="en-US" sz="4000" b="1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462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3000"/>
    </mc:Choice>
    <mc:Fallback xmlns="">
      <p:transition spd="slow" advClick="0" advTm="23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15285" y="978672"/>
            <a:ext cx="6521480" cy="9174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Summarize &amp; Interpret Results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9764" y="238812"/>
            <a:ext cx="873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The Information-Action Value </a:t>
            </a:r>
            <a:r>
              <a:rPr lang="en-US" sz="4000" b="1" dirty="0" smtClean="0">
                <a:latin typeface="+mj-lt"/>
              </a:rPr>
              <a:t>Chain</a:t>
            </a:r>
            <a:endParaRPr lang="en-US" sz="4000" b="1" dirty="0">
              <a:latin typeface="+mj-lt"/>
            </a:endParaRP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5182396" y="2032301"/>
            <a:ext cx="1587257" cy="30580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13" name="Rounded Rectangle 12"/>
          <p:cNvSpPr/>
          <p:nvPr/>
        </p:nvSpPr>
        <p:spPr>
          <a:xfrm>
            <a:off x="2715285" y="2456299"/>
            <a:ext cx="6521480" cy="9174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Develop Strategy &amp; Plan</a:t>
            </a:r>
          </a:p>
        </p:txBody>
      </p:sp>
      <p:sp>
        <p:nvSpPr>
          <p:cNvPr id="6" name="Isosceles Triangle 5"/>
          <p:cNvSpPr/>
          <p:nvPr/>
        </p:nvSpPr>
        <p:spPr>
          <a:xfrm rot="10800000">
            <a:off x="5182396" y="3536964"/>
            <a:ext cx="1587257" cy="30580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7" name="Rounded Rectangle 6"/>
          <p:cNvSpPr/>
          <p:nvPr/>
        </p:nvSpPr>
        <p:spPr>
          <a:xfrm>
            <a:off x="2715285" y="3960962"/>
            <a:ext cx="6521480" cy="917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Deliver The Pitch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99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5000"/>
    </mc:Choice>
    <mc:Fallback xmlns="">
      <p:transition spd="slow" advClick="0" advTm="15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15285" y="978672"/>
            <a:ext cx="6521480" cy="9174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Summarize &amp; Interpret Results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9764" y="238812"/>
            <a:ext cx="873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The Information-Action Value </a:t>
            </a:r>
            <a:r>
              <a:rPr lang="en-US" sz="4000" b="1" dirty="0" smtClean="0">
                <a:latin typeface="+mj-lt"/>
              </a:rPr>
              <a:t>Chain</a:t>
            </a:r>
            <a:endParaRPr lang="en-US" sz="4000" b="1" dirty="0">
              <a:latin typeface="+mj-lt"/>
            </a:endParaRP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5182396" y="2032301"/>
            <a:ext cx="1587257" cy="30580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13" name="Rounded Rectangle 12"/>
          <p:cNvSpPr/>
          <p:nvPr/>
        </p:nvSpPr>
        <p:spPr>
          <a:xfrm>
            <a:off x="2715285" y="2456299"/>
            <a:ext cx="6521480" cy="9174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Develop Strategy &amp; Plan</a:t>
            </a:r>
          </a:p>
        </p:txBody>
      </p:sp>
      <p:sp>
        <p:nvSpPr>
          <p:cNvPr id="6" name="Isosceles Triangle 5"/>
          <p:cNvSpPr/>
          <p:nvPr/>
        </p:nvSpPr>
        <p:spPr>
          <a:xfrm rot="10800000">
            <a:off x="5182396" y="3536964"/>
            <a:ext cx="1587257" cy="30580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7" name="Rounded Rectangle 6"/>
          <p:cNvSpPr/>
          <p:nvPr/>
        </p:nvSpPr>
        <p:spPr>
          <a:xfrm>
            <a:off x="2715285" y="3960962"/>
            <a:ext cx="6521480" cy="9174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Deliver The Pitch</a:t>
            </a:r>
          </a:p>
        </p:txBody>
      </p:sp>
      <p:sp>
        <p:nvSpPr>
          <p:cNvPr id="8" name="Isosceles Triangle 7"/>
          <p:cNvSpPr/>
          <p:nvPr/>
        </p:nvSpPr>
        <p:spPr>
          <a:xfrm rot="10800000">
            <a:off x="5182396" y="4996560"/>
            <a:ext cx="1587257" cy="30580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9" name="Rounded Rectangle 8"/>
          <p:cNvSpPr/>
          <p:nvPr/>
        </p:nvSpPr>
        <p:spPr>
          <a:xfrm>
            <a:off x="2715285" y="5420558"/>
            <a:ext cx="6521480" cy="917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Take Action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825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5000"/>
    </mc:Choice>
    <mc:Fallback xmlns="">
      <p:transition spd="slow" advClick="0" advTm="15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09764" y="238812"/>
            <a:ext cx="873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The Information-Action Value </a:t>
            </a:r>
            <a:r>
              <a:rPr lang="en-US" sz="4000" b="1" dirty="0" smtClean="0">
                <a:latin typeface="+mj-lt"/>
              </a:rPr>
              <a:t>Chain</a:t>
            </a:r>
            <a:endParaRPr lang="en-US" sz="4000" b="1" dirty="0">
              <a:latin typeface="+mj-lt"/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4139892" y="946698"/>
            <a:ext cx="3672263" cy="3252336"/>
            <a:chOff x="2715285" y="978672"/>
            <a:chExt cx="6521480" cy="5775742"/>
          </a:xfrm>
        </p:grpSpPr>
        <p:sp>
          <p:nvSpPr>
            <p:cNvPr id="4" name="Rounded Rectangle 3"/>
            <p:cNvSpPr/>
            <p:nvPr/>
          </p:nvSpPr>
          <p:spPr>
            <a:xfrm>
              <a:off x="2715285" y="978672"/>
              <a:ext cx="6521480" cy="9174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Real-World Events &amp; Characteristics</a:t>
              </a:r>
            </a:p>
          </p:txBody>
        </p:sp>
        <p:sp>
          <p:nvSpPr>
            <p:cNvPr id="12" name="Isosceles Triangle 11"/>
            <p:cNvSpPr/>
            <p:nvPr/>
          </p:nvSpPr>
          <p:spPr>
            <a:xfrm rot="10800000">
              <a:off x="5182396" y="2032301"/>
              <a:ext cx="1587257" cy="30580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715285" y="2456299"/>
              <a:ext cx="6521480" cy="9174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System Data Capture</a:t>
              </a: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5182396" y="3497615"/>
              <a:ext cx="1587257" cy="30580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15285" y="3921613"/>
              <a:ext cx="6521480" cy="9174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Accessible Location / Storage</a:t>
              </a:r>
            </a:p>
          </p:txBody>
        </p:sp>
        <p:sp>
          <p:nvSpPr>
            <p:cNvPr id="8" name="Isosceles Triangle 7"/>
            <p:cNvSpPr/>
            <p:nvPr/>
          </p:nvSpPr>
          <p:spPr>
            <a:xfrm rot="10800000">
              <a:off x="5182396" y="4957211"/>
              <a:ext cx="1587257" cy="30580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715285" y="5381209"/>
              <a:ext cx="6521480" cy="9174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Data Extraction for Analysis</a:t>
              </a:r>
            </a:p>
          </p:txBody>
        </p:sp>
        <p:sp>
          <p:nvSpPr>
            <p:cNvPr id="17" name="Isosceles Triangle 16"/>
            <p:cNvSpPr/>
            <p:nvPr/>
          </p:nvSpPr>
          <p:spPr>
            <a:xfrm rot="10800000">
              <a:off x="5182394" y="6448614"/>
              <a:ext cx="1587258" cy="30580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308118" y="4384410"/>
            <a:ext cx="7839492" cy="1548039"/>
            <a:chOff x="2308118" y="4384410"/>
            <a:chExt cx="8229600" cy="1784476"/>
          </a:xfrm>
        </p:grpSpPr>
        <p:sp>
          <p:nvSpPr>
            <p:cNvPr id="14" name="Pentagon 13"/>
            <p:cNvSpPr/>
            <p:nvPr/>
          </p:nvSpPr>
          <p:spPr>
            <a:xfrm>
              <a:off x="2308118" y="4384410"/>
              <a:ext cx="2743200" cy="1780357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Descriptive Analytics</a:t>
              </a:r>
            </a:p>
          </p:txBody>
        </p:sp>
        <p:sp>
          <p:nvSpPr>
            <p:cNvPr id="15" name="Pentagon 14"/>
            <p:cNvSpPr/>
            <p:nvPr/>
          </p:nvSpPr>
          <p:spPr>
            <a:xfrm>
              <a:off x="5051318" y="4386469"/>
              <a:ext cx="2743200" cy="1780357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Predictive Analytics</a:t>
              </a:r>
            </a:p>
          </p:txBody>
        </p:sp>
        <p:sp>
          <p:nvSpPr>
            <p:cNvPr id="16" name="Pentagon 15"/>
            <p:cNvSpPr/>
            <p:nvPr/>
          </p:nvSpPr>
          <p:spPr>
            <a:xfrm>
              <a:off x="7794518" y="4388529"/>
              <a:ext cx="2743200" cy="1780357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Prescriptive Analytics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3634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3000"/>
    </mc:Choice>
    <mc:Fallback xmlns="">
      <p:transition spd="slow" advClick="0" advTm="23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09764" y="238812"/>
            <a:ext cx="873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The Information-Action Value </a:t>
            </a:r>
            <a:r>
              <a:rPr lang="en-US" sz="4000" b="1" dirty="0" smtClean="0">
                <a:latin typeface="+mj-lt"/>
              </a:rPr>
              <a:t>Chain</a:t>
            </a:r>
            <a:endParaRPr lang="en-US" sz="4000" b="1" dirty="0">
              <a:latin typeface="+mj-lt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2308118" y="1259064"/>
            <a:ext cx="2743200" cy="1780357"/>
          </a:xfrm>
          <a:prstGeom prst="homePlat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77"/>
            <a:r>
              <a:rPr lang="en-US" sz="2800" dirty="0"/>
              <a:t>Descriptive Analytics</a:t>
            </a:r>
          </a:p>
        </p:txBody>
      </p:sp>
      <p:sp>
        <p:nvSpPr>
          <p:cNvPr id="15" name="Pentagon 14"/>
          <p:cNvSpPr/>
          <p:nvPr/>
        </p:nvSpPr>
        <p:spPr>
          <a:xfrm>
            <a:off x="5051318" y="1261123"/>
            <a:ext cx="2743200" cy="1780357"/>
          </a:xfrm>
          <a:prstGeom prst="homePlat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77"/>
            <a:r>
              <a:rPr lang="en-US" sz="2800" dirty="0"/>
              <a:t>Predictive Analytics</a:t>
            </a:r>
          </a:p>
        </p:txBody>
      </p:sp>
      <p:sp>
        <p:nvSpPr>
          <p:cNvPr id="16" name="Pentagon 15"/>
          <p:cNvSpPr/>
          <p:nvPr/>
        </p:nvSpPr>
        <p:spPr>
          <a:xfrm>
            <a:off x="7794518" y="1263183"/>
            <a:ext cx="2743200" cy="1780357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77"/>
            <a:r>
              <a:rPr lang="en-US" sz="2800" dirty="0"/>
              <a:t>Prescriptive Analytics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514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3000"/>
    </mc:Choice>
    <mc:Fallback xmlns="">
      <p:transition spd="slow" advClick="0" advTm="23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09764" y="238812"/>
            <a:ext cx="873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The Information-Action Value </a:t>
            </a:r>
            <a:r>
              <a:rPr lang="en-US" sz="4000" b="1" dirty="0" smtClean="0">
                <a:latin typeface="+mj-lt"/>
              </a:rPr>
              <a:t>Chain</a:t>
            </a:r>
            <a:endParaRPr lang="en-US" sz="4000" b="1" dirty="0">
              <a:latin typeface="+mj-lt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2308118" y="1259064"/>
            <a:ext cx="2743200" cy="1780357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Descriptive Analytics</a:t>
            </a:r>
          </a:p>
        </p:txBody>
      </p:sp>
      <p:sp>
        <p:nvSpPr>
          <p:cNvPr id="15" name="Pentagon 14"/>
          <p:cNvSpPr/>
          <p:nvPr/>
        </p:nvSpPr>
        <p:spPr>
          <a:xfrm>
            <a:off x="5051318" y="1261123"/>
            <a:ext cx="2743200" cy="1780357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Predictive Analytics</a:t>
            </a:r>
          </a:p>
        </p:txBody>
      </p:sp>
      <p:sp>
        <p:nvSpPr>
          <p:cNvPr id="16" name="Pentagon 15"/>
          <p:cNvSpPr/>
          <p:nvPr/>
        </p:nvSpPr>
        <p:spPr>
          <a:xfrm>
            <a:off x="7794518" y="1263183"/>
            <a:ext cx="2743200" cy="1780357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Prescriptive Analytics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294636" y="3234248"/>
            <a:ext cx="3672263" cy="3268611"/>
            <a:chOff x="2715285" y="493966"/>
            <a:chExt cx="6521480" cy="5804643"/>
          </a:xfrm>
        </p:grpSpPr>
        <p:sp>
          <p:nvSpPr>
            <p:cNvPr id="7" name="Rounded Rectangle 6"/>
            <p:cNvSpPr/>
            <p:nvPr/>
          </p:nvSpPr>
          <p:spPr>
            <a:xfrm>
              <a:off x="2715285" y="978671"/>
              <a:ext cx="6521480" cy="9173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Summarize &amp; Interpret Results</a:t>
              </a:r>
              <a:endParaRPr lang="en-US" b="1" dirty="0"/>
            </a:p>
          </p:txBody>
        </p:sp>
        <p:sp>
          <p:nvSpPr>
            <p:cNvPr id="8" name="Isosceles Triangle 7"/>
            <p:cNvSpPr/>
            <p:nvPr/>
          </p:nvSpPr>
          <p:spPr>
            <a:xfrm rot="10800000">
              <a:off x="5182396" y="2032301"/>
              <a:ext cx="1587257" cy="30580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715285" y="2456299"/>
              <a:ext cx="6521480" cy="917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Develop Strategy &amp; Plan</a:t>
              </a: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5182396" y="3497615"/>
              <a:ext cx="1587257" cy="30580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715285" y="3921613"/>
              <a:ext cx="6521480" cy="917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Deliver The Pitch</a:t>
              </a:r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5182396" y="4957211"/>
              <a:ext cx="1587257" cy="30580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715285" y="5381209"/>
              <a:ext cx="6521480" cy="917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Take Action</a:t>
              </a:r>
            </a:p>
          </p:txBody>
        </p:sp>
        <p:sp>
          <p:nvSpPr>
            <p:cNvPr id="18" name="Isosceles Triangle 17"/>
            <p:cNvSpPr/>
            <p:nvPr/>
          </p:nvSpPr>
          <p:spPr>
            <a:xfrm rot="10800000">
              <a:off x="5182394" y="493966"/>
              <a:ext cx="1587258" cy="30580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8040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3000"/>
    </mc:Choice>
    <mc:Fallback xmlns="">
      <p:transition spd="slow" advClick="0" advTm="23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09764" y="238812"/>
            <a:ext cx="873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The Information-Action Value </a:t>
            </a:r>
            <a:r>
              <a:rPr lang="en-US" sz="4000" b="1" dirty="0" smtClean="0">
                <a:latin typeface="+mj-lt"/>
              </a:rPr>
              <a:t>Chain</a:t>
            </a:r>
            <a:endParaRPr lang="en-US" sz="4000" b="1" dirty="0">
              <a:latin typeface="+mj-lt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2308118" y="1259064"/>
            <a:ext cx="2743200" cy="1780357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Descriptive Analytics</a:t>
            </a:r>
          </a:p>
        </p:txBody>
      </p:sp>
      <p:sp>
        <p:nvSpPr>
          <p:cNvPr id="15" name="Pentagon 14"/>
          <p:cNvSpPr/>
          <p:nvPr/>
        </p:nvSpPr>
        <p:spPr>
          <a:xfrm>
            <a:off x="5051318" y="1261123"/>
            <a:ext cx="2743200" cy="1780357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Predictive Analytics</a:t>
            </a:r>
          </a:p>
        </p:txBody>
      </p:sp>
      <p:sp>
        <p:nvSpPr>
          <p:cNvPr id="16" name="Pentagon 15"/>
          <p:cNvSpPr/>
          <p:nvPr/>
        </p:nvSpPr>
        <p:spPr>
          <a:xfrm>
            <a:off x="7794518" y="1263183"/>
            <a:ext cx="2743200" cy="1780357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Prescriptive Analytics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294636" y="3234248"/>
            <a:ext cx="3672263" cy="3268611"/>
            <a:chOff x="2715285" y="493966"/>
            <a:chExt cx="6521480" cy="5804643"/>
          </a:xfrm>
        </p:grpSpPr>
        <p:sp>
          <p:nvSpPr>
            <p:cNvPr id="7" name="Rounded Rectangle 6"/>
            <p:cNvSpPr/>
            <p:nvPr/>
          </p:nvSpPr>
          <p:spPr>
            <a:xfrm>
              <a:off x="2715285" y="978671"/>
              <a:ext cx="6521480" cy="91739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Summarize &amp; Interpret Results</a:t>
              </a:r>
            </a:p>
          </p:txBody>
        </p:sp>
        <p:sp>
          <p:nvSpPr>
            <p:cNvPr id="8" name="Isosceles Triangle 7"/>
            <p:cNvSpPr/>
            <p:nvPr/>
          </p:nvSpPr>
          <p:spPr>
            <a:xfrm rot="10800000">
              <a:off x="5182396" y="2032301"/>
              <a:ext cx="1587257" cy="30580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715285" y="2456299"/>
              <a:ext cx="6521480" cy="9174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Develop Strategy &amp; Plan</a:t>
              </a: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5182396" y="3497615"/>
              <a:ext cx="1587257" cy="30580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715285" y="3921613"/>
              <a:ext cx="6521480" cy="917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Deliver The Pitch</a:t>
              </a:r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5182396" y="4957211"/>
              <a:ext cx="1587257" cy="30580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715285" y="5381209"/>
              <a:ext cx="6521480" cy="917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Take Action</a:t>
              </a:r>
            </a:p>
          </p:txBody>
        </p:sp>
        <p:sp>
          <p:nvSpPr>
            <p:cNvPr id="18" name="Isosceles Triangle 17"/>
            <p:cNvSpPr/>
            <p:nvPr/>
          </p:nvSpPr>
          <p:spPr>
            <a:xfrm rot="10800000">
              <a:off x="5182394" y="493966"/>
              <a:ext cx="1587258" cy="30580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5289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3000"/>
    </mc:Choice>
    <mc:Fallback xmlns="">
      <p:transition spd="slow" advClick="0" advTm="23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09764" y="238812"/>
            <a:ext cx="873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The Information-Action Value </a:t>
            </a:r>
            <a:r>
              <a:rPr lang="en-US" sz="4000" b="1" dirty="0" smtClean="0">
                <a:latin typeface="+mj-lt"/>
              </a:rPr>
              <a:t>Chain</a:t>
            </a:r>
            <a:endParaRPr lang="en-US" sz="4000" b="1" dirty="0">
              <a:latin typeface="+mj-lt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2308118" y="1259064"/>
            <a:ext cx="2743200" cy="1780357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Descriptive Analytics</a:t>
            </a:r>
          </a:p>
        </p:txBody>
      </p:sp>
      <p:sp>
        <p:nvSpPr>
          <p:cNvPr id="15" name="Pentagon 14"/>
          <p:cNvSpPr/>
          <p:nvPr/>
        </p:nvSpPr>
        <p:spPr>
          <a:xfrm>
            <a:off x="5051318" y="1261123"/>
            <a:ext cx="2743200" cy="1780357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Predictive Analytics</a:t>
            </a:r>
          </a:p>
        </p:txBody>
      </p:sp>
      <p:sp>
        <p:nvSpPr>
          <p:cNvPr id="16" name="Pentagon 15"/>
          <p:cNvSpPr/>
          <p:nvPr/>
        </p:nvSpPr>
        <p:spPr>
          <a:xfrm>
            <a:off x="7794518" y="1263183"/>
            <a:ext cx="2743200" cy="1780357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Prescriptive Analytics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294636" y="3234248"/>
            <a:ext cx="3672263" cy="3268611"/>
            <a:chOff x="2715285" y="493966"/>
            <a:chExt cx="6521480" cy="5804643"/>
          </a:xfrm>
        </p:grpSpPr>
        <p:sp>
          <p:nvSpPr>
            <p:cNvPr id="7" name="Rounded Rectangle 6"/>
            <p:cNvSpPr/>
            <p:nvPr/>
          </p:nvSpPr>
          <p:spPr>
            <a:xfrm>
              <a:off x="2715285" y="978671"/>
              <a:ext cx="6521480" cy="91739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Summarize &amp; Interpret Results</a:t>
              </a:r>
            </a:p>
          </p:txBody>
        </p:sp>
        <p:sp>
          <p:nvSpPr>
            <p:cNvPr id="8" name="Isosceles Triangle 7"/>
            <p:cNvSpPr/>
            <p:nvPr/>
          </p:nvSpPr>
          <p:spPr>
            <a:xfrm rot="10800000">
              <a:off x="5182396" y="2032301"/>
              <a:ext cx="1587257" cy="30580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715285" y="2456299"/>
              <a:ext cx="6521480" cy="917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Develop Strategy &amp; Plan</a:t>
              </a: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5182396" y="3497615"/>
              <a:ext cx="1587257" cy="30580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715285" y="3921613"/>
              <a:ext cx="6521480" cy="9174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Deliver The Pitch</a:t>
              </a:r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5182396" y="4957211"/>
              <a:ext cx="1587257" cy="30580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715285" y="5381209"/>
              <a:ext cx="6521480" cy="917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Take Action</a:t>
              </a:r>
            </a:p>
          </p:txBody>
        </p:sp>
        <p:sp>
          <p:nvSpPr>
            <p:cNvPr id="18" name="Isosceles Triangle 17"/>
            <p:cNvSpPr/>
            <p:nvPr/>
          </p:nvSpPr>
          <p:spPr>
            <a:xfrm rot="10800000">
              <a:off x="5182394" y="493966"/>
              <a:ext cx="1587258" cy="30580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75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3000"/>
    </mc:Choice>
    <mc:Fallback xmlns="">
      <p:transition spd="slow" advClick="0" advTm="23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09764" y="238812"/>
            <a:ext cx="873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The Information-Action Value </a:t>
            </a:r>
            <a:r>
              <a:rPr lang="en-US" sz="4000" b="1" dirty="0" smtClean="0">
                <a:latin typeface="+mj-lt"/>
              </a:rPr>
              <a:t>Chain</a:t>
            </a:r>
            <a:endParaRPr lang="en-US" sz="4000" b="1" dirty="0">
              <a:latin typeface="+mj-lt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2308118" y="1259064"/>
            <a:ext cx="2743200" cy="1780357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Descriptive Analytics</a:t>
            </a:r>
          </a:p>
        </p:txBody>
      </p:sp>
      <p:sp>
        <p:nvSpPr>
          <p:cNvPr id="15" name="Pentagon 14"/>
          <p:cNvSpPr/>
          <p:nvPr/>
        </p:nvSpPr>
        <p:spPr>
          <a:xfrm>
            <a:off x="5051318" y="1261123"/>
            <a:ext cx="2743200" cy="1780357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Predictive Analytics</a:t>
            </a:r>
          </a:p>
        </p:txBody>
      </p:sp>
      <p:sp>
        <p:nvSpPr>
          <p:cNvPr id="16" name="Pentagon 15"/>
          <p:cNvSpPr/>
          <p:nvPr/>
        </p:nvSpPr>
        <p:spPr>
          <a:xfrm>
            <a:off x="7794518" y="1263183"/>
            <a:ext cx="2743200" cy="1780357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Prescriptive Analytics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294636" y="3234248"/>
            <a:ext cx="3672263" cy="3268611"/>
            <a:chOff x="2715285" y="493966"/>
            <a:chExt cx="6521480" cy="5804643"/>
          </a:xfrm>
        </p:grpSpPr>
        <p:sp>
          <p:nvSpPr>
            <p:cNvPr id="7" name="Rounded Rectangle 6"/>
            <p:cNvSpPr/>
            <p:nvPr/>
          </p:nvSpPr>
          <p:spPr>
            <a:xfrm>
              <a:off x="2715285" y="978671"/>
              <a:ext cx="6521480" cy="91739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Summarize &amp; Interpret Results</a:t>
              </a:r>
            </a:p>
          </p:txBody>
        </p:sp>
        <p:sp>
          <p:nvSpPr>
            <p:cNvPr id="8" name="Isosceles Triangle 7"/>
            <p:cNvSpPr/>
            <p:nvPr/>
          </p:nvSpPr>
          <p:spPr>
            <a:xfrm rot="10800000">
              <a:off x="5182396" y="2032301"/>
              <a:ext cx="1587257" cy="30580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715285" y="2456299"/>
              <a:ext cx="6521480" cy="917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Develop Strategy &amp; Plan</a:t>
              </a: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5182396" y="3497615"/>
              <a:ext cx="1587257" cy="30580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715285" y="3921613"/>
              <a:ext cx="6521480" cy="917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Deliver The Pitch</a:t>
              </a:r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5182396" y="4957211"/>
              <a:ext cx="1587257" cy="30580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715285" y="5381209"/>
              <a:ext cx="6521480" cy="9174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Take Action</a:t>
              </a:r>
            </a:p>
          </p:txBody>
        </p:sp>
        <p:sp>
          <p:nvSpPr>
            <p:cNvPr id="18" name="Isosceles Triangle 17"/>
            <p:cNvSpPr/>
            <p:nvPr/>
          </p:nvSpPr>
          <p:spPr>
            <a:xfrm rot="10800000">
              <a:off x="5182394" y="493966"/>
              <a:ext cx="1587258" cy="30580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9318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3000"/>
    </mc:Choice>
    <mc:Fallback xmlns="">
      <p:transition spd="slow" advClick="0" advTm="23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15285" y="978672"/>
            <a:ext cx="6521480" cy="9174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Real-World Events &amp; Characteristics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9764" y="238812"/>
            <a:ext cx="873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The Information-Action Value </a:t>
            </a:r>
            <a:r>
              <a:rPr lang="en-US" sz="4000" b="1" dirty="0" smtClean="0">
                <a:latin typeface="+mj-lt"/>
              </a:rPr>
              <a:t>Chain</a:t>
            </a:r>
            <a:endParaRPr lang="en-US" sz="4000" b="1" dirty="0">
              <a:latin typeface="+mj-lt"/>
            </a:endParaRP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5182396" y="2032301"/>
            <a:ext cx="1587257" cy="30580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13" name="Rounded Rectangle 12"/>
          <p:cNvSpPr/>
          <p:nvPr/>
        </p:nvSpPr>
        <p:spPr>
          <a:xfrm>
            <a:off x="2715285" y="2456299"/>
            <a:ext cx="6521480" cy="917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System Data Capture</a:t>
            </a:r>
          </a:p>
        </p:txBody>
      </p:sp>
      <p:sp>
        <p:nvSpPr>
          <p:cNvPr id="6" name="Isosceles Triangle 5"/>
          <p:cNvSpPr/>
          <p:nvPr/>
        </p:nvSpPr>
        <p:spPr>
          <a:xfrm rot="10800000">
            <a:off x="5182396" y="3497615"/>
            <a:ext cx="1587257" cy="30580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7" name="Rounded Rectangle 6"/>
          <p:cNvSpPr/>
          <p:nvPr/>
        </p:nvSpPr>
        <p:spPr>
          <a:xfrm>
            <a:off x="2715285" y="3921613"/>
            <a:ext cx="6521480" cy="917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Accessible Location / Storage</a:t>
            </a:r>
          </a:p>
        </p:txBody>
      </p:sp>
      <p:sp>
        <p:nvSpPr>
          <p:cNvPr id="8" name="Isosceles Triangle 7"/>
          <p:cNvSpPr/>
          <p:nvPr/>
        </p:nvSpPr>
        <p:spPr>
          <a:xfrm rot="10800000">
            <a:off x="5182396" y="4957211"/>
            <a:ext cx="1587257" cy="30580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9" name="Rounded Rectangle 8"/>
          <p:cNvSpPr/>
          <p:nvPr/>
        </p:nvSpPr>
        <p:spPr>
          <a:xfrm>
            <a:off x="2715285" y="5381209"/>
            <a:ext cx="6521480" cy="917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Data Extraction for Analysis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254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16000"/>
    </mc:Choice>
    <mc:Fallback xmlns="">
      <p:transition spd="slow" advClick="0" advTm="116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09764" y="238812"/>
            <a:ext cx="873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The Information-Action Value </a:t>
            </a:r>
            <a:r>
              <a:rPr lang="en-US" sz="4000" b="1" dirty="0" smtClean="0">
                <a:latin typeface="+mj-lt"/>
              </a:rPr>
              <a:t>Chain</a:t>
            </a:r>
            <a:endParaRPr lang="en-US" sz="4000" b="1" dirty="0">
              <a:latin typeface="+mj-lt"/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4139892" y="946698"/>
            <a:ext cx="3672263" cy="3252336"/>
            <a:chOff x="2715285" y="978672"/>
            <a:chExt cx="6521480" cy="5775742"/>
          </a:xfrm>
        </p:grpSpPr>
        <p:sp>
          <p:nvSpPr>
            <p:cNvPr id="4" name="Rounded Rectangle 3"/>
            <p:cNvSpPr/>
            <p:nvPr/>
          </p:nvSpPr>
          <p:spPr>
            <a:xfrm>
              <a:off x="2715285" y="978672"/>
              <a:ext cx="6521480" cy="917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Real-World Events &amp; Characteristics</a:t>
              </a:r>
            </a:p>
          </p:txBody>
        </p:sp>
        <p:sp>
          <p:nvSpPr>
            <p:cNvPr id="12" name="Isosceles Triangle 11"/>
            <p:cNvSpPr/>
            <p:nvPr/>
          </p:nvSpPr>
          <p:spPr>
            <a:xfrm rot="10800000">
              <a:off x="5182396" y="2032301"/>
              <a:ext cx="1587257" cy="30580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715285" y="2456299"/>
              <a:ext cx="6521480" cy="917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System Data Capture</a:t>
              </a: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5182396" y="3497615"/>
              <a:ext cx="1587257" cy="30580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15285" y="3921613"/>
              <a:ext cx="6521480" cy="917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Accessible Location / Storage</a:t>
              </a:r>
            </a:p>
          </p:txBody>
        </p:sp>
        <p:sp>
          <p:nvSpPr>
            <p:cNvPr id="8" name="Isosceles Triangle 7"/>
            <p:cNvSpPr/>
            <p:nvPr/>
          </p:nvSpPr>
          <p:spPr>
            <a:xfrm rot="10800000">
              <a:off x="5182396" y="4957211"/>
              <a:ext cx="1587257" cy="30580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715285" y="5381209"/>
              <a:ext cx="6521480" cy="917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Data Extraction for Analysis</a:t>
              </a:r>
            </a:p>
          </p:txBody>
        </p:sp>
        <p:sp>
          <p:nvSpPr>
            <p:cNvPr id="17" name="Isosceles Triangle 16"/>
            <p:cNvSpPr/>
            <p:nvPr/>
          </p:nvSpPr>
          <p:spPr>
            <a:xfrm rot="10800000">
              <a:off x="5182394" y="6448614"/>
              <a:ext cx="1587258" cy="30580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308118" y="4384410"/>
            <a:ext cx="7772584" cy="1581492"/>
            <a:chOff x="2308118" y="4384410"/>
            <a:chExt cx="8229600" cy="1784476"/>
          </a:xfrm>
        </p:grpSpPr>
        <p:sp>
          <p:nvSpPr>
            <p:cNvPr id="14" name="Pentagon 13"/>
            <p:cNvSpPr/>
            <p:nvPr/>
          </p:nvSpPr>
          <p:spPr>
            <a:xfrm>
              <a:off x="2308118" y="4384410"/>
              <a:ext cx="2743200" cy="1780357"/>
            </a:xfrm>
            <a:prstGeom prst="homePlat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/>
                <a:t>Descriptive Analytics</a:t>
              </a:r>
            </a:p>
          </p:txBody>
        </p:sp>
        <p:sp>
          <p:nvSpPr>
            <p:cNvPr id="15" name="Pentagon 14"/>
            <p:cNvSpPr/>
            <p:nvPr/>
          </p:nvSpPr>
          <p:spPr>
            <a:xfrm>
              <a:off x="5051318" y="4386469"/>
              <a:ext cx="2743200" cy="1780357"/>
            </a:xfrm>
            <a:prstGeom prst="homePlat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/>
                <a:t>Predictive Analytics</a:t>
              </a:r>
            </a:p>
          </p:txBody>
        </p:sp>
        <p:sp>
          <p:nvSpPr>
            <p:cNvPr id="16" name="Pentagon 15"/>
            <p:cNvSpPr/>
            <p:nvPr/>
          </p:nvSpPr>
          <p:spPr>
            <a:xfrm>
              <a:off x="7794518" y="4388529"/>
              <a:ext cx="2743200" cy="1780357"/>
            </a:xfrm>
            <a:prstGeom prst="homePlat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/>
                <a:t>Prescriptive Analytics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469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3000"/>
    </mc:Choice>
    <mc:Fallback xmlns="">
      <p:transition spd="slow" advClick="0" advTm="23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09764" y="238812"/>
            <a:ext cx="873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The Information-Action Value </a:t>
            </a:r>
            <a:r>
              <a:rPr lang="en-US" sz="4000" b="1" dirty="0" smtClean="0">
                <a:latin typeface="+mj-lt"/>
              </a:rPr>
              <a:t>Chain</a:t>
            </a:r>
            <a:endParaRPr lang="en-US" sz="4000" b="1" dirty="0">
              <a:latin typeface="+mj-lt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2308118" y="1259064"/>
            <a:ext cx="2743200" cy="1780357"/>
          </a:xfrm>
          <a:prstGeom prst="homePlat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>
            <a:defPPr>
              <a:defRPr lang="en-US"/>
            </a:defPPr>
            <a:lvl1pPr marL="0" algn="l" defTabSz="914377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Descriptive Analytics</a:t>
            </a:r>
          </a:p>
        </p:txBody>
      </p:sp>
      <p:sp>
        <p:nvSpPr>
          <p:cNvPr id="15" name="Pentagon 14"/>
          <p:cNvSpPr/>
          <p:nvPr/>
        </p:nvSpPr>
        <p:spPr>
          <a:xfrm>
            <a:off x="5051318" y="1261123"/>
            <a:ext cx="2743200" cy="1780357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>
            <a:defPPr>
              <a:defRPr lang="en-US"/>
            </a:defPPr>
            <a:lvl1pPr marL="0" algn="l" defTabSz="914377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Predictive Analytics</a:t>
            </a:r>
          </a:p>
        </p:txBody>
      </p:sp>
      <p:sp>
        <p:nvSpPr>
          <p:cNvPr id="16" name="Pentagon 15"/>
          <p:cNvSpPr/>
          <p:nvPr/>
        </p:nvSpPr>
        <p:spPr>
          <a:xfrm>
            <a:off x="7794518" y="1263183"/>
            <a:ext cx="2743200" cy="1780357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77"/>
            <a:r>
              <a:rPr lang="en-US" sz="2800" dirty="0"/>
              <a:t>Prescriptive Analytics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895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3000"/>
    </mc:Choice>
    <mc:Fallback xmlns="">
      <p:transition spd="slow" advClick="0" advTm="23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09764" y="238812"/>
            <a:ext cx="873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The Information-Action Value </a:t>
            </a:r>
            <a:r>
              <a:rPr lang="en-US" sz="4000" b="1" dirty="0" smtClean="0">
                <a:latin typeface="+mj-lt"/>
              </a:rPr>
              <a:t>Chain</a:t>
            </a:r>
            <a:endParaRPr lang="en-US" sz="4000" b="1" dirty="0">
              <a:latin typeface="+mj-lt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2308118" y="1259064"/>
            <a:ext cx="2743200" cy="1780357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77"/>
            <a:r>
              <a:rPr lang="en-US" sz="2800" dirty="0"/>
              <a:t>Descriptive Analytics</a:t>
            </a:r>
          </a:p>
        </p:txBody>
      </p:sp>
      <p:sp>
        <p:nvSpPr>
          <p:cNvPr id="15" name="Pentagon 14"/>
          <p:cNvSpPr/>
          <p:nvPr/>
        </p:nvSpPr>
        <p:spPr>
          <a:xfrm>
            <a:off x="5051318" y="1261123"/>
            <a:ext cx="2743200" cy="1780357"/>
          </a:xfrm>
          <a:prstGeom prst="homePlat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77"/>
            <a:r>
              <a:rPr lang="en-US" sz="2800" dirty="0"/>
              <a:t>Predictive Analytics</a:t>
            </a:r>
          </a:p>
        </p:txBody>
      </p:sp>
      <p:sp>
        <p:nvSpPr>
          <p:cNvPr id="16" name="Pentagon 15"/>
          <p:cNvSpPr/>
          <p:nvPr/>
        </p:nvSpPr>
        <p:spPr>
          <a:xfrm>
            <a:off x="7794518" y="1263183"/>
            <a:ext cx="2743200" cy="1780357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77"/>
            <a:r>
              <a:rPr lang="en-US" sz="2800" dirty="0"/>
              <a:t>Prescriptive Analytics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872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3000"/>
    </mc:Choice>
    <mc:Fallback xmlns="">
      <p:transition spd="slow" advClick="0" advTm="23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09764" y="238812"/>
            <a:ext cx="873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The Information-Action Value </a:t>
            </a:r>
            <a:r>
              <a:rPr lang="en-US" sz="4000" b="1" dirty="0" smtClean="0">
                <a:latin typeface="+mj-lt"/>
              </a:rPr>
              <a:t>Chain</a:t>
            </a:r>
            <a:endParaRPr lang="en-US" sz="4000" b="1" dirty="0">
              <a:latin typeface="+mj-lt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2308118" y="1259064"/>
            <a:ext cx="2743200" cy="1780357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77"/>
            <a:r>
              <a:rPr lang="en-US" sz="2800" dirty="0"/>
              <a:t>Descriptive Analytics</a:t>
            </a:r>
          </a:p>
        </p:txBody>
      </p:sp>
      <p:sp>
        <p:nvSpPr>
          <p:cNvPr id="15" name="Pentagon 14"/>
          <p:cNvSpPr/>
          <p:nvPr/>
        </p:nvSpPr>
        <p:spPr>
          <a:xfrm>
            <a:off x="5051318" y="1261123"/>
            <a:ext cx="2743200" cy="1780357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77"/>
            <a:r>
              <a:rPr lang="en-US" sz="2800" dirty="0"/>
              <a:t>Predictive Analytics</a:t>
            </a:r>
          </a:p>
        </p:txBody>
      </p:sp>
      <p:sp>
        <p:nvSpPr>
          <p:cNvPr id="16" name="Pentagon 15"/>
          <p:cNvSpPr/>
          <p:nvPr/>
        </p:nvSpPr>
        <p:spPr>
          <a:xfrm>
            <a:off x="7794518" y="1263183"/>
            <a:ext cx="2743200" cy="1780357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77"/>
            <a:r>
              <a:rPr lang="en-US" sz="2800" dirty="0"/>
              <a:t>Prescriptive Analytics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097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3000"/>
    </mc:Choice>
    <mc:Fallback xmlns="">
      <p:transition spd="slow" advClick="0" advTm="23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09764" y="238812"/>
            <a:ext cx="873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The Information-Action Value </a:t>
            </a:r>
            <a:r>
              <a:rPr lang="en-US" sz="4000" b="1" dirty="0" smtClean="0">
                <a:latin typeface="+mj-lt"/>
              </a:rPr>
              <a:t>Chain</a:t>
            </a:r>
            <a:endParaRPr lang="en-US" sz="4000" b="1" dirty="0">
              <a:latin typeface="+mj-lt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2308118" y="1259064"/>
            <a:ext cx="2743200" cy="1780357"/>
          </a:xfrm>
          <a:prstGeom prst="homePlat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77"/>
            <a:r>
              <a:rPr lang="en-US" sz="2800" dirty="0"/>
              <a:t>Descriptive Analytics</a:t>
            </a:r>
          </a:p>
        </p:txBody>
      </p:sp>
      <p:sp>
        <p:nvSpPr>
          <p:cNvPr id="15" name="Pentagon 14"/>
          <p:cNvSpPr/>
          <p:nvPr/>
        </p:nvSpPr>
        <p:spPr>
          <a:xfrm>
            <a:off x="5051318" y="1261123"/>
            <a:ext cx="2743200" cy="1780357"/>
          </a:xfrm>
          <a:prstGeom prst="homePlat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77"/>
            <a:r>
              <a:rPr lang="en-US" sz="2800" dirty="0"/>
              <a:t>Predictive Analytics</a:t>
            </a:r>
          </a:p>
        </p:txBody>
      </p:sp>
      <p:sp>
        <p:nvSpPr>
          <p:cNvPr id="16" name="Pentagon 15"/>
          <p:cNvSpPr/>
          <p:nvPr/>
        </p:nvSpPr>
        <p:spPr>
          <a:xfrm>
            <a:off x="7794518" y="1263183"/>
            <a:ext cx="2743200" cy="1780357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77"/>
            <a:r>
              <a:rPr lang="en-US" sz="2800" dirty="0"/>
              <a:t>Prescriptive Analytics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400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3000"/>
    </mc:Choice>
    <mc:Fallback xmlns="">
      <p:transition spd="slow" advClick="0" advTm="23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15285" y="978672"/>
            <a:ext cx="6521480" cy="917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Summarize &amp; Interpret Results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9764" y="238812"/>
            <a:ext cx="873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The Information-Action Value </a:t>
            </a:r>
            <a:r>
              <a:rPr lang="en-US" sz="4000" b="1" dirty="0" smtClean="0">
                <a:latin typeface="+mj-lt"/>
              </a:rPr>
              <a:t>Chain</a:t>
            </a:r>
            <a:endParaRPr lang="en-US" sz="4000" b="1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612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3000"/>
    </mc:Choice>
    <mc:Fallback xmlns="">
      <p:transition spd="slow" advClick="0" advTm="33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15285" y="978672"/>
            <a:ext cx="6521480" cy="9174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Summarize &amp; Interpret Results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9764" y="238812"/>
            <a:ext cx="873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The Information-Action Value </a:t>
            </a:r>
            <a:r>
              <a:rPr lang="en-US" sz="4000" b="1" dirty="0" smtClean="0">
                <a:latin typeface="+mj-lt"/>
              </a:rPr>
              <a:t>Chain</a:t>
            </a:r>
            <a:endParaRPr lang="en-US" sz="4000" b="1" dirty="0">
              <a:latin typeface="+mj-lt"/>
            </a:endParaRP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5182396" y="2032301"/>
            <a:ext cx="1587257" cy="30580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13" name="Rounded Rectangle 12"/>
          <p:cNvSpPr/>
          <p:nvPr/>
        </p:nvSpPr>
        <p:spPr>
          <a:xfrm>
            <a:off x="2715285" y="2456299"/>
            <a:ext cx="6521480" cy="917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Develop Strategy &amp; Plan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202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5000"/>
    </mc:Choice>
    <mc:Fallback xmlns="">
      <p:transition spd="slow" advClick="0" advTm="155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A45BC8E8-E1B0-4591-8B8F-A1D9D69A2499}"/>
  <p:tag name="ISPRING_RESOURCE_FOLDER" val="C:\Users\dtorgerson\Google Drive\Personal\Coursera\Sample Video_1\"/>
  <p:tag name="ISPRING_RESOURCE_FOLDER_STATIC" val="C:\Users\dtorgerson\Google Drive\Personal\Coursera\Sample Video_1\"/>
  <p:tag name="ISPRING_PRESENTATION_PATH" val="C:\Users\dtorgerson\Google Drive\Personal\Coursera\Sample Video.pptx"/>
  <p:tag name="ISPRING_PROJECT_FOLDER_UPDATED" val="1"/>
  <p:tag name="ISPRING_PRESENTATION_TITLE" val="Sample Video"/>
  <p:tag name="ISPRING_PRESENTATION_INFO_2" val="&lt;?xml version=&quot;1.0&quot; encoding=&quot;UTF-8&quot; standalone=&quot;no&quot; ?&gt;&#10;&lt;presentation2&gt;&#10;&#10;  &lt;slides&gt;&#10;    &lt;slide id=&quot;{BEF76EF8-939C-4D04-BDCA-CE850C44FEDD}&quot; pptId=&quot;256&quot;/&gt;&#10;    &lt;slide id=&quot;{755344CD-ECC9-4D4D-82FA-77F6C0FB95D6}&quot; pptId=&quot;272&quot;/&gt;&#10;    &lt;slide id=&quot;{DC5297D9-9BDC-4079-B851-27C7B8E2D6BB}&quot; pptId=&quot;260&quot;/&gt;&#10;    &lt;slide id=&quot;{2A901EDE-2803-4B61-9AD5-1D3617738FE9}&quot; pptId=&quot;264&quot;/&gt;&#10;    &lt;slide id=&quot;{13182FF5-2E03-43E4-AAC6-299600BEF3A8}&quot; pptId=&quot;273&quot;/&gt;&#10;    &lt;slide id=&quot;{03246066-4AD2-41A4-9184-08ED7540188B}&quot; pptId=&quot;265&quot;/&gt;&#10;    &lt;slide id=&quot;{5FB33385-DAC1-4102-9BC2-6296C5CF3DA9}&quot; pptId=&quot;266&quot;/&gt;&#10;    &lt;slide id=&quot;{84DE9E61-D5E0-4203-8CBA-510C398074A9}&quot; pptId=&quot;267&quot;/&gt;&#10;    &lt;slide id=&quot;{F83CA6F2-6B49-43BC-9C0B-4F03B35EDD2D}&quot; pptId=&quot;268&quot;/&gt;&#10;    &lt;slide id=&quot;{A3A61BB7-F5D7-4163-8F82-62FF63743DF9}&quot; pptId=&quot;269&quot;/&gt;&#10;    &lt;slide id=&quot;{1D4A865A-EA85-4CC8-A64A-A55DC7A0FEF5}&quot; pptId=&quot;270&quot;/&gt;&#10;    &lt;slide id=&quot;{36FEAD0B-D70C-4CB1-A272-A2C768A6CA1C}&quot; pptId=&quot;271&quot;/&gt;&#10;  &lt;/slides&gt;&#10;&#10;  &lt;narration&gt;&#10;    &lt;audioTracks/&gt;&#10;    &lt;videoTracks&gt;&#10;      &lt;videoTrack muted=&quot;false&quot; name=&quot;Sample Video Rotated&quot; resource=&quot;7a57bb63&quot; slideId=&quot;{BEF76EF8-939C-4D04-BDCA-CE850C44FEDD}&quot; startTime=&quot;0&quot; stepIndex=&quot;0&quot; volume=&quot;1&quot;&gt;&#10;        &lt;video format=&quot;yuv420p&quot; frameRate=&quot;29.97&quot; height=&quot;720&quot; pixelAspectRatio=&quot;1&quot; width=&quot;1280&quot;/&gt;&#10;        &lt;audio channels=&quot;2&quot; format=&quot;fltp&quot; sampleRate=&quot;48000&quot;/&gt;&#10;      &lt;/videoTrack&gt;&#10;    &lt;/videoTracks&gt;&#10;  &lt;/narration&gt;&#10;&#10;&lt;/presentation2&gt;&#10;"/>
  <p:tag name="ISPRING_SCORM_RATE_SLIDES" val="1"/>
  <p:tag name="ISPRING_SCORM_PASSING_SCORE" val="100.000000"/>
  <p:tag name="ISPRING_ULTRA_SCORM_COURSE_ID" val="79F4FF58-CBDA-4ACA-A01D-C634C4D48464"/>
  <p:tag name="ISPRINGONLINEFOLDERID" val="0"/>
  <p:tag name="ISPRINGONLINEFOLDERPATH" val="Content List"/>
  <p:tag name="ISPRINGCLOUDFOLDERID" val="0"/>
  <p:tag name="ISPRINGCLOUDFOLDERPATH" val="Repository"/>
  <p:tag name="ISPRING_SCORM_RATE_QUIZZES" val="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SLIDE_ID_2" val="{13182FF5-2E03-43E4-AAC6-299600BEF3A8}"/>
  <p:tag name="GENSWF_ADVANCE_TIME" val="155"/>
  <p:tag name="ISPRING_CUSTOM_TIMING_USED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SLIDE_ID_2" val="{13182FF5-2E03-43E4-AAC6-299600BEF3A8}"/>
  <p:tag name="GENSWF_ADVANCE_TIME" val="155"/>
  <p:tag name="ISPRING_CUSTOM_TIMING_USED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SLIDE_ID_2" val="{13182FF5-2E03-43E4-AAC6-299600BEF3A8}"/>
  <p:tag name="GENSWF_ADVANCE_TIME" val="155"/>
  <p:tag name="ISPRING_CUSTOM_TIMING_USED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SLIDE_ID_2" val="{84DE9E61-D5E0-4203-8CBA-510C398074A9}"/>
  <p:tag name="GENSWF_ADVANCE_TIME" val="23"/>
  <p:tag name="ISPRING_CUSTOM_TIMING_USED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SLIDE_ID_2" val="{84DE9E61-D5E0-4203-8CBA-510C398074A9}"/>
  <p:tag name="GENSWF_ADVANCE_TIME" val="23"/>
  <p:tag name="ISPRING_CUSTOM_TIMING_USED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SLIDE_ID_2" val="{84DE9E61-D5E0-4203-8CBA-510C398074A9}"/>
  <p:tag name="GENSWF_ADVANCE_TIME" val="23"/>
  <p:tag name="ISPRING_CUSTOM_TIMING_USED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SLIDE_ID_2" val="{84DE9E61-D5E0-4203-8CBA-510C398074A9}"/>
  <p:tag name="GENSWF_ADVANCE_TIME" val="23"/>
  <p:tag name="ISPRING_CUSTOM_TIMING_USED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SLIDE_ID_2" val="{84DE9E61-D5E0-4203-8CBA-510C398074A9}"/>
  <p:tag name="GENSWF_ADVANCE_TIME" val="23"/>
  <p:tag name="ISPRING_CUSTOM_TIMING_USED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SLIDE_ID_2" val="{84DE9E61-D5E0-4203-8CBA-510C398074A9}"/>
  <p:tag name="GENSWF_ADVANCE_TIME" val="23"/>
  <p:tag name="ISPRING_CUSTOM_TIMING_US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SLIDE_ID_2" val="{DC5297D9-9BDC-4079-B851-27C7B8E2D6BB}"/>
  <p:tag name="GENSWF_ADVANCE_TIME" val="23"/>
  <p:tag name="ISPRING_CUSTOM_TIMING_US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SLIDE_ID_2" val="{5FB33385-DAC1-4102-9BC2-6296C5CF3DA9}"/>
  <p:tag name="GENSWF_ADVANCE_TIME" val="116"/>
  <p:tag name="ISPRING_CUSTOM_TIMING_USED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SLIDE_ID_2" val="{84DE9E61-D5E0-4203-8CBA-510C398074A9}"/>
  <p:tag name="GENSWF_ADVANCE_TIME" val="23"/>
  <p:tag name="ISPRING_CUSTOM_TIMING_USED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SLIDE_ID_2" val="{84DE9E61-D5E0-4203-8CBA-510C398074A9}"/>
  <p:tag name="GENSWF_ADVANCE_TIME" val="23"/>
  <p:tag name="ISPRING_CUSTOM_TIMING_USED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SLIDE_ID_2" val="{84DE9E61-D5E0-4203-8CBA-510C398074A9}"/>
  <p:tag name="GENSWF_ADVANCE_TIME" val="23"/>
  <p:tag name="ISPRING_CUSTOM_TIMING_USE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SLIDE_ID_2" val="{84DE9E61-D5E0-4203-8CBA-510C398074A9}"/>
  <p:tag name="GENSWF_ADVANCE_TIME" val="23"/>
  <p:tag name="ISPRING_CUSTOM_TIMING_USED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SLIDE_ID_2" val="{84DE9E61-D5E0-4203-8CBA-510C398074A9}"/>
  <p:tag name="GENSWF_ADVANCE_TIME" val="23"/>
  <p:tag name="ISPRING_CUSTOM_TIMING_USED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SLIDE_ID_2" val="{2A901EDE-2803-4B61-9AD5-1D3617738FE9}"/>
  <p:tag name="GENSWF_ADVANCE_TIME" val="33"/>
  <p:tag name="ISPRING_CUSTOM_TIMING_US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5984</TotalTime>
  <Words>290</Words>
  <Application>Microsoft Office PowerPoint</Application>
  <PresentationFormat>Widescreen</PresentationFormat>
  <Paragraphs>107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Video</dc:title>
  <dc:creator>David A.Torgerson</dc:creator>
  <cp:lastModifiedBy>Marisa Edwinson</cp:lastModifiedBy>
  <cp:revision>43</cp:revision>
  <dcterms:created xsi:type="dcterms:W3CDTF">2016-04-29T17:00:44Z</dcterms:created>
  <dcterms:modified xsi:type="dcterms:W3CDTF">2017-02-06T17:33:35Z</dcterms:modified>
</cp:coreProperties>
</file>