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71204" autoAdjust="0"/>
  </p:normalViewPr>
  <p:slideViewPr>
    <p:cSldViewPr>
      <p:cViewPr varScale="1">
        <p:scale>
          <a:sx n="84" d="100"/>
          <a:sy n="8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8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7374-93C0-44F2-8203-7751D46CF66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5E9-F713-4829-BC3A-A9B57969E71C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650F-4A5E-4ECC-88D4-EE52375E3D1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A699-50A7-4A4E-8FCE-876FBBC5591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B81-5E38-4BF9-8649-AAE7B5AE4E3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6334-F930-48FE-9776-8C41895CC65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E6AD-03AD-40B9-AEAA-9DF473F2FDE5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5A32-E061-4858-AA15-9BB41FBE731A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5CF-69B8-43A0-A742-E7768AA1DB30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770-A381-4BC9-A5D8-5DCCEF84E3D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12B7-1B78-4154-BA77-7C0CEDF1301D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9D6C-D6B9-424E-8D76-8DF5391E069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tturck.com/wp-content/uploads/2016/03/Big-Data-Landscape-2016-v18-FINAL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&amp; The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1243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Big Data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Emergent Data sources generate a huge amount of information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New tools have the capability to handle high-volume data sources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b="1" dirty="0"/>
              <a:t>“The Cloud”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Speaks to WHERE data operations happen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Companies ‘rent’ hardware capacity, software &amp; services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Operations happen in the third party’s data center(s)</a:t>
            </a:r>
          </a:p>
        </p:txBody>
      </p:sp>
    </p:spTree>
    <p:extLst>
      <p:ext uri="{BB962C8B-B14F-4D97-AF65-F5344CB8AC3E}">
        <p14:creationId xmlns:p14="http://schemas.microsoft.com/office/powerpoint/2010/main" val="18993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869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Software as a Service (</a:t>
            </a:r>
            <a:r>
              <a:rPr lang="en-US" sz="2400" b="1" dirty="0" err="1"/>
              <a:t>Saas</a:t>
            </a:r>
            <a:r>
              <a:rPr lang="en-US" sz="2400" b="1" dirty="0"/>
              <a:t>)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Software hosted on machines provided by third party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Applications accessed remotely via client and/or the Web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Targeted at application end users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b="1" dirty="0"/>
              <a:t>Platform as a Service (PaaS)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Development environment hosted by third party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Targeted at developers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Infrastructure as a Service (IaaS)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Raw building blocks of data environment provided by third party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Processing capacity, storage, connectivity, security, etc.</a:t>
            </a:r>
          </a:p>
        </p:txBody>
      </p:sp>
    </p:spTree>
    <p:extLst>
      <p:ext uri="{BB962C8B-B14F-4D97-AF65-F5344CB8AC3E}">
        <p14:creationId xmlns:p14="http://schemas.microsoft.com/office/powerpoint/2010/main" val="38360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Cloud</a:t>
            </a:r>
            <a:endParaRPr lang="en-US" b="1" dirty="0"/>
          </a:p>
        </p:txBody>
      </p:sp>
      <p:pic>
        <p:nvPicPr>
          <p:cNvPr id="5122" name="Picture 2" descr="difference in iaas paas sa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4" y="762001"/>
            <a:ext cx="865258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Why the Cloud is Attractive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Inexpensive &amp; easy to set up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Can scale quickly and easily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Less distraction &amp; overhead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Why not go to the Cloud?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Control &amp; security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Inertia &amp; existing resource investment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Highly unique needs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Location of source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7801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Big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Ingest &amp; process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Store structured &amp; unstructured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Enable analytics on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Provide infrastructure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b="1" dirty="0"/>
              <a:t>Cloud Computing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SaaS, PaaS, IaaS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Pro/cons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How it can work with Big Data</a:t>
            </a:r>
          </a:p>
        </p:txBody>
      </p:sp>
    </p:spTree>
    <p:extLst>
      <p:ext uri="{BB962C8B-B14F-4D97-AF65-F5344CB8AC3E}">
        <p14:creationId xmlns:p14="http://schemas.microsoft.com/office/powerpoint/2010/main" val="32244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/>
              <a:t>&lt; Use a hi-resolution version of the diagram on the next page&gt;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000" dirty="0">
                <a:hlinkClick r:id="rId3"/>
              </a:rPr>
              <a:t>http://mattturck.com/wp-content/uploads/2016/03/Big-Data-Landscape-2016-v18-FINAL.png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49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&amp; The Cloud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0577" y="769303"/>
            <a:ext cx="790662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04138" y="4610100"/>
            <a:ext cx="6096000" cy="495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32938" y="1676401"/>
            <a:ext cx="2286000" cy="1032597"/>
            <a:chOff x="3657600" y="1447800"/>
            <a:chExt cx="2286000" cy="1032597"/>
          </a:xfrm>
        </p:grpSpPr>
        <p:sp>
          <p:nvSpPr>
            <p:cNvPr id="5" name="Rectangle 4"/>
            <p:cNvSpPr/>
            <p:nvPr/>
          </p:nvSpPr>
          <p:spPr>
            <a:xfrm>
              <a:off x="3657600" y="1447800"/>
              <a:ext cx="22860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Analytics &amp; Business Intelligence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6700" y="217262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languages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57600" y="2172620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804138" y="3138268"/>
            <a:ext cx="2286000" cy="1143000"/>
            <a:chOff x="1600200" y="3581400"/>
            <a:chExt cx="2286000" cy="1143000"/>
          </a:xfrm>
        </p:grpSpPr>
        <p:sp>
          <p:nvSpPr>
            <p:cNvPr id="7" name="Rectangle 6"/>
            <p:cNvSpPr/>
            <p:nvPr/>
          </p:nvSpPr>
          <p:spPr>
            <a:xfrm>
              <a:off x="1600200" y="3581400"/>
              <a:ext cx="22860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Ingestion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Pre-Processing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Integration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9300" y="44166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languages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600200" y="4444759"/>
              <a:ext cx="2286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7151076" y="3138268"/>
            <a:ext cx="27432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Structured     Unstructured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8331" y="397349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languages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151076" y="3987559"/>
            <a:ext cx="2743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57400" y="2611902"/>
            <a:ext cx="685800" cy="21957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43200" y="33528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43200" y="35052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6576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38100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43200" y="3962400"/>
            <a:ext cx="106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1"/>
            <a:endCxn id="7" idx="0"/>
          </p:cNvCxnSpPr>
          <p:nvPr/>
        </p:nvCxnSpPr>
        <p:spPr>
          <a:xfrm rot="10800000" flipV="1">
            <a:off x="4947138" y="2171700"/>
            <a:ext cx="685800" cy="966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8" idx="0"/>
          </p:cNvCxnSpPr>
          <p:nvPr/>
        </p:nvCxnSpPr>
        <p:spPr>
          <a:xfrm>
            <a:off x="7918938" y="2171700"/>
            <a:ext cx="603738" cy="966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llate 34"/>
          <p:cNvSpPr/>
          <p:nvPr/>
        </p:nvSpPr>
        <p:spPr>
          <a:xfrm>
            <a:off x="4793565" y="4330461"/>
            <a:ext cx="304800" cy="2396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Collate 35"/>
          <p:cNvSpPr/>
          <p:nvPr/>
        </p:nvSpPr>
        <p:spPr>
          <a:xfrm>
            <a:off x="8380827" y="4327530"/>
            <a:ext cx="304800" cy="239619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161627" y="3581400"/>
            <a:ext cx="27432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10136" y="3581401"/>
            <a:ext cx="0" cy="39209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- Streaming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5309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 Streaming – ideally we have an image or animation that shows the fish analogy &gt;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812759" y="2486449"/>
            <a:ext cx="8470231" cy="401130"/>
          </a:xfrm>
          <a:custGeom>
            <a:avLst/>
            <a:gdLst>
              <a:gd name="connsiteX0" fmla="*/ 0 w 8470231"/>
              <a:gd name="connsiteY0" fmla="*/ 401130 h 401130"/>
              <a:gd name="connsiteX1" fmla="*/ 1491916 w 8470231"/>
              <a:gd name="connsiteY1" fmla="*/ 96330 h 401130"/>
              <a:gd name="connsiteX2" fmla="*/ 2807368 w 8470231"/>
              <a:gd name="connsiteY2" fmla="*/ 304877 h 401130"/>
              <a:gd name="connsiteX3" fmla="*/ 4427621 w 8470231"/>
              <a:gd name="connsiteY3" fmla="*/ 32162 h 401130"/>
              <a:gd name="connsiteX4" fmla="*/ 5807242 w 8470231"/>
              <a:gd name="connsiteY4" fmla="*/ 353004 h 401130"/>
              <a:gd name="connsiteX5" fmla="*/ 7186863 w 8470231"/>
              <a:gd name="connsiteY5" fmla="*/ 77 h 401130"/>
              <a:gd name="connsiteX6" fmla="*/ 8470231 w 8470231"/>
              <a:gd name="connsiteY6" fmla="*/ 320919 h 40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70231" h="401130">
                <a:moveTo>
                  <a:pt x="0" y="401130"/>
                </a:moveTo>
                <a:cubicBezTo>
                  <a:pt x="512010" y="256751"/>
                  <a:pt x="1024021" y="112372"/>
                  <a:pt x="1491916" y="96330"/>
                </a:cubicBezTo>
                <a:cubicBezTo>
                  <a:pt x="1959811" y="80288"/>
                  <a:pt x="2318084" y="315572"/>
                  <a:pt x="2807368" y="304877"/>
                </a:cubicBezTo>
                <a:cubicBezTo>
                  <a:pt x="3296652" y="294182"/>
                  <a:pt x="3927642" y="24141"/>
                  <a:pt x="4427621" y="32162"/>
                </a:cubicBezTo>
                <a:cubicBezTo>
                  <a:pt x="4927600" y="40183"/>
                  <a:pt x="5347368" y="358351"/>
                  <a:pt x="5807242" y="353004"/>
                </a:cubicBezTo>
                <a:cubicBezTo>
                  <a:pt x="6267116" y="347656"/>
                  <a:pt x="6743032" y="5424"/>
                  <a:pt x="7186863" y="77"/>
                </a:cubicBezTo>
                <a:cubicBezTo>
                  <a:pt x="7630694" y="-5270"/>
                  <a:pt x="8240294" y="267445"/>
                  <a:pt x="8470231" y="3209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28801" y="3104070"/>
            <a:ext cx="8470231" cy="401130"/>
          </a:xfrm>
          <a:custGeom>
            <a:avLst/>
            <a:gdLst>
              <a:gd name="connsiteX0" fmla="*/ 0 w 8470231"/>
              <a:gd name="connsiteY0" fmla="*/ 401130 h 401130"/>
              <a:gd name="connsiteX1" fmla="*/ 1491916 w 8470231"/>
              <a:gd name="connsiteY1" fmla="*/ 96330 h 401130"/>
              <a:gd name="connsiteX2" fmla="*/ 2807368 w 8470231"/>
              <a:gd name="connsiteY2" fmla="*/ 304877 h 401130"/>
              <a:gd name="connsiteX3" fmla="*/ 4427621 w 8470231"/>
              <a:gd name="connsiteY3" fmla="*/ 32162 h 401130"/>
              <a:gd name="connsiteX4" fmla="*/ 5807242 w 8470231"/>
              <a:gd name="connsiteY4" fmla="*/ 353004 h 401130"/>
              <a:gd name="connsiteX5" fmla="*/ 7186863 w 8470231"/>
              <a:gd name="connsiteY5" fmla="*/ 77 h 401130"/>
              <a:gd name="connsiteX6" fmla="*/ 8470231 w 8470231"/>
              <a:gd name="connsiteY6" fmla="*/ 320919 h 40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70231" h="401130">
                <a:moveTo>
                  <a:pt x="0" y="401130"/>
                </a:moveTo>
                <a:cubicBezTo>
                  <a:pt x="512010" y="256751"/>
                  <a:pt x="1024021" y="112372"/>
                  <a:pt x="1491916" y="96330"/>
                </a:cubicBezTo>
                <a:cubicBezTo>
                  <a:pt x="1959811" y="80288"/>
                  <a:pt x="2318084" y="315572"/>
                  <a:pt x="2807368" y="304877"/>
                </a:cubicBezTo>
                <a:cubicBezTo>
                  <a:pt x="3296652" y="294182"/>
                  <a:pt x="3927642" y="24141"/>
                  <a:pt x="4427621" y="32162"/>
                </a:cubicBezTo>
                <a:cubicBezTo>
                  <a:pt x="4927600" y="40183"/>
                  <a:pt x="5347368" y="358351"/>
                  <a:pt x="5807242" y="353004"/>
                </a:cubicBezTo>
                <a:cubicBezTo>
                  <a:pt x="6267116" y="347656"/>
                  <a:pt x="6743032" y="5424"/>
                  <a:pt x="7186863" y="77"/>
                </a:cubicBezTo>
                <a:cubicBezTo>
                  <a:pt x="7630694" y="-5270"/>
                  <a:pt x="8240294" y="267445"/>
                  <a:pt x="8470231" y="3209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44843" y="3733800"/>
            <a:ext cx="8470231" cy="401130"/>
          </a:xfrm>
          <a:custGeom>
            <a:avLst/>
            <a:gdLst>
              <a:gd name="connsiteX0" fmla="*/ 0 w 8470231"/>
              <a:gd name="connsiteY0" fmla="*/ 401130 h 401130"/>
              <a:gd name="connsiteX1" fmla="*/ 1491916 w 8470231"/>
              <a:gd name="connsiteY1" fmla="*/ 96330 h 401130"/>
              <a:gd name="connsiteX2" fmla="*/ 2807368 w 8470231"/>
              <a:gd name="connsiteY2" fmla="*/ 304877 h 401130"/>
              <a:gd name="connsiteX3" fmla="*/ 4427621 w 8470231"/>
              <a:gd name="connsiteY3" fmla="*/ 32162 h 401130"/>
              <a:gd name="connsiteX4" fmla="*/ 5807242 w 8470231"/>
              <a:gd name="connsiteY4" fmla="*/ 353004 h 401130"/>
              <a:gd name="connsiteX5" fmla="*/ 7186863 w 8470231"/>
              <a:gd name="connsiteY5" fmla="*/ 77 h 401130"/>
              <a:gd name="connsiteX6" fmla="*/ 8470231 w 8470231"/>
              <a:gd name="connsiteY6" fmla="*/ 320919 h 40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70231" h="401130">
                <a:moveTo>
                  <a:pt x="0" y="401130"/>
                </a:moveTo>
                <a:cubicBezTo>
                  <a:pt x="512010" y="256751"/>
                  <a:pt x="1024021" y="112372"/>
                  <a:pt x="1491916" y="96330"/>
                </a:cubicBezTo>
                <a:cubicBezTo>
                  <a:pt x="1959811" y="80288"/>
                  <a:pt x="2318084" y="315572"/>
                  <a:pt x="2807368" y="304877"/>
                </a:cubicBezTo>
                <a:cubicBezTo>
                  <a:pt x="3296652" y="294182"/>
                  <a:pt x="3927642" y="24141"/>
                  <a:pt x="4427621" y="32162"/>
                </a:cubicBezTo>
                <a:cubicBezTo>
                  <a:pt x="4927600" y="40183"/>
                  <a:pt x="5347368" y="358351"/>
                  <a:pt x="5807242" y="353004"/>
                </a:cubicBezTo>
                <a:cubicBezTo>
                  <a:pt x="6267116" y="347656"/>
                  <a:pt x="6743032" y="5424"/>
                  <a:pt x="7186863" y="77"/>
                </a:cubicBezTo>
                <a:cubicBezTo>
                  <a:pt x="7630694" y="-5270"/>
                  <a:pt x="8240294" y="267445"/>
                  <a:pt x="8470231" y="3209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60885" y="4363530"/>
            <a:ext cx="8470231" cy="401130"/>
          </a:xfrm>
          <a:custGeom>
            <a:avLst/>
            <a:gdLst>
              <a:gd name="connsiteX0" fmla="*/ 0 w 8470231"/>
              <a:gd name="connsiteY0" fmla="*/ 401130 h 401130"/>
              <a:gd name="connsiteX1" fmla="*/ 1491916 w 8470231"/>
              <a:gd name="connsiteY1" fmla="*/ 96330 h 401130"/>
              <a:gd name="connsiteX2" fmla="*/ 2807368 w 8470231"/>
              <a:gd name="connsiteY2" fmla="*/ 304877 h 401130"/>
              <a:gd name="connsiteX3" fmla="*/ 4427621 w 8470231"/>
              <a:gd name="connsiteY3" fmla="*/ 32162 h 401130"/>
              <a:gd name="connsiteX4" fmla="*/ 5807242 w 8470231"/>
              <a:gd name="connsiteY4" fmla="*/ 353004 h 401130"/>
              <a:gd name="connsiteX5" fmla="*/ 7186863 w 8470231"/>
              <a:gd name="connsiteY5" fmla="*/ 77 h 401130"/>
              <a:gd name="connsiteX6" fmla="*/ 8470231 w 8470231"/>
              <a:gd name="connsiteY6" fmla="*/ 320919 h 40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70231" h="401130">
                <a:moveTo>
                  <a:pt x="0" y="401130"/>
                </a:moveTo>
                <a:cubicBezTo>
                  <a:pt x="512010" y="256751"/>
                  <a:pt x="1024021" y="112372"/>
                  <a:pt x="1491916" y="96330"/>
                </a:cubicBezTo>
                <a:cubicBezTo>
                  <a:pt x="1959811" y="80288"/>
                  <a:pt x="2318084" y="315572"/>
                  <a:pt x="2807368" y="304877"/>
                </a:cubicBezTo>
                <a:cubicBezTo>
                  <a:pt x="3296652" y="294182"/>
                  <a:pt x="3927642" y="24141"/>
                  <a:pt x="4427621" y="32162"/>
                </a:cubicBezTo>
                <a:cubicBezTo>
                  <a:pt x="4927600" y="40183"/>
                  <a:pt x="5347368" y="358351"/>
                  <a:pt x="5807242" y="353004"/>
                </a:cubicBezTo>
                <a:cubicBezTo>
                  <a:pt x="6267116" y="347656"/>
                  <a:pt x="6743032" y="5424"/>
                  <a:pt x="7186863" y="77"/>
                </a:cubicBezTo>
                <a:cubicBezTo>
                  <a:pt x="7630694" y="-5270"/>
                  <a:pt x="8240294" y="267445"/>
                  <a:pt x="8470231" y="3209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- Streaming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758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 clip the “Spark” “Data Transformation” “Data Integration” and “Real-Time” boxes from the landscape image and line up left to right”</a:t>
            </a:r>
            <a:endParaRPr lang="en-US" dirty="0"/>
          </a:p>
          <a:p>
            <a:r>
              <a:rPr lang="en-US" dirty="0" smtClean="0"/>
              <a:t>&lt; add in the following language icons 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59" y="3832058"/>
            <a:ext cx="1574800" cy="1181100"/>
          </a:xfrm>
          <a:prstGeom prst="rect">
            <a:avLst/>
          </a:prstGeom>
        </p:spPr>
      </p:pic>
      <p:sp>
        <p:nvSpPr>
          <p:cNvPr id="8" name="AutoShape 6" descr="Image result for apache pig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hortonworks.com/wp-content/uploads/2013/10/pig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63879"/>
            <a:ext cx="876110" cy="13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nedsblogdotcom.files.wordpress.com/2015/09/nifi.png?w=6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04" y="3832058"/>
            <a:ext cx="2033712" cy="12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ietrotull.files.wordpress.com/2014/12/scala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950286"/>
            <a:ext cx="2280649" cy="10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- 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67581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&lt; clip the </a:t>
            </a:r>
            <a:r>
              <a:rPr lang="en-US" dirty="0"/>
              <a:t>Hadoop On-Premise, Hadoop in the Cloud, NoSQL Databases, </a:t>
            </a:r>
            <a:r>
              <a:rPr lang="en-US" dirty="0" err="1"/>
              <a:t>NewSQL</a:t>
            </a:r>
            <a:r>
              <a:rPr lang="en-US" dirty="0"/>
              <a:t> databases, Graph databases, MPP Databases, and Cloud </a:t>
            </a:r>
            <a:r>
              <a:rPr lang="en-US" dirty="0" smtClean="0"/>
              <a:t>EDW boxes from the landscape arrange &gt;</a:t>
            </a:r>
            <a:endParaRPr lang="en-US" dirty="0"/>
          </a:p>
        </p:txBody>
      </p:sp>
      <p:sp>
        <p:nvSpPr>
          <p:cNvPr id="8" name="AutoShape 6" descr="Image result for apache pig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-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3" y="1039812"/>
            <a:ext cx="36576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&lt; show analytics section from landscape&gt;</a:t>
            </a:r>
            <a:endParaRPr lang="en-US" dirty="0"/>
          </a:p>
        </p:txBody>
      </p:sp>
      <p:sp>
        <p:nvSpPr>
          <p:cNvPr id="8" name="AutoShape 6" descr="Image result for apache pig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/>
          <a:srcRect l="35000" t="4434" r="33333" b="34595"/>
          <a:stretch/>
        </p:blipFill>
        <p:spPr>
          <a:xfrm>
            <a:off x="4137525" y="881342"/>
            <a:ext cx="4018549" cy="58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- Infrastructure</a:t>
            </a:r>
            <a:endParaRPr lang="en-US" b="1" dirty="0"/>
          </a:p>
        </p:txBody>
      </p:sp>
      <p:sp>
        <p:nvSpPr>
          <p:cNvPr id="8" name="AutoShape 6" descr="Image result for apache pig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martin.atlassian.net/wiki/download/attachments/23494729/mapReduce.jpg?version=2&amp;modificationDate=1398832127506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5226"/>
            <a:ext cx="447869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utorialshadoop.com/wp-content/uploads/2014/06/hdfs-interview-question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b="32500"/>
          <a:stretch/>
        </p:blipFill>
        <p:spPr bwMode="auto">
          <a:xfrm>
            <a:off x="304800" y="1245870"/>
            <a:ext cx="4071520" cy="142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22218</TotalTime>
  <Words>382</Words>
  <Application>Microsoft Office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Big Data &amp; The Cloud</vt:lpstr>
      <vt:lpstr>Big Data</vt:lpstr>
      <vt:lpstr>Big Data &amp; The Cloud</vt:lpstr>
      <vt:lpstr>Big Data</vt:lpstr>
      <vt:lpstr>Big Data - Streaming Data</vt:lpstr>
      <vt:lpstr>Big Data - Streaming Data</vt:lpstr>
      <vt:lpstr>Big Data - Storage</vt:lpstr>
      <vt:lpstr>Big Data - Analytics</vt:lpstr>
      <vt:lpstr>Big Data - Infrastructure</vt:lpstr>
      <vt:lpstr>The Cloud</vt:lpstr>
      <vt:lpstr>The Cloud</vt:lpstr>
      <vt:lpstr>The Cloud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203</cp:revision>
  <dcterms:created xsi:type="dcterms:W3CDTF">2014-07-12T14:03:30Z</dcterms:created>
  <dcterms:modified xsi:type="dcterms:W3CDTF">2017-02-06T18:04:00Z</dcterms:modified>
</cp:coreProperties>
</file>