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8" r:id="rId2"/>
    <p:sldId id="379" r:id="rId3"/>
    <p:sldId id="382" r:id="rId4"/>
    <p:sldId id="383" r:id="rId5"/>
    <p:sldId id="384" r:id="rId6"/>
    <p:sldId id="385" r:id="rId7"/>
    <p:sldId id="3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2990" autoAdjust="0"/>
  </p:normalViewPr>
  <p:slideViewPr>
    <p:cSldViewPr>
      <p:cViewPr varScale="1">
        <p:scale>
          <a:sx n="80" d="100"/>
          <a:sy n="80" d="100"/>
        </p:scale>
        <p:origin x="28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B6F-4D12-46A0-85E0-B7D1A549B4FC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0BCC-FDAD-458B-B90B-14B0A2B1329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F76B-A78A-44E1-9580-8EFCCDC9FB5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422D-0427-4DF4-8378-D78AC8D891A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FA4-EB47-47AA-BE43-100674F9D24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98AF-61A7-4768-8280-F36DD3CB99F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B302-0B31-407B-954D-DFBF4B8C0C71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14B-288A-4CA1-AD10-A70BC8E642A7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AD6C-B857-4C0E-B362-2538126EA659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D61F-96B4-459A-A000-45169A3D8FC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36BF-BF29-4666-9C66-2E994BCD26B4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88B2-5E7A-4BC6-AF7D-BEA08C9689F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V, F, IMC, IDA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8755"/>
            <a:ext cx="8458200" cy="1981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Extract, Transform, Load (ETL) Process</a:t>
            </a:r>
          </a:p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endParaRPr lang="en-US" sz="20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663356" y="17170"/>
            <a:ext cx="928445" cy="621333"/>
            <a:chOff x="304800" y="899160"/>
            <a:chExt cx="8534400" cy="5711387"/>
          </a:xfrm>
        </p:grpSpPr>
        <p:sp>
          <p:nvSpPr>
            <p:cNvPr id="6" name="Rounded Rectangle 5"/>
            <p:cNvSpPr/>
            <p:nvPr/>
          </p:nvSpPr>
          <p:spPr>
            <a:xfrm>
              <a:off x="2834555" y="899160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34555" y="1856104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4555" y="2813048"/>
              <a:ext cx="3657600" cy="548640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34555" y="3769992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0268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722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4218246" y="4431345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4218245" y="3474400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4218245" y="2517456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218245" y="1560512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6600" y="1476574"/>
            <a:ext cx="4533900" cy="1190427"/>
            <a:chOff x="1752600" y="1324173"/>
            <a:chExt cx="4533900" cy="1190427"/>
          </a:xfrm>
        </p:grpSpPr>
        <p:sp>
          <p:nvSpPr>
            <p:cNvPr id="17" name="Can 16"/>
            <p:cNvSpPr/>
            <p:nvPr/>
          </p:nvSpPr>
          <p:spPr>
            <a:xfrm>
              <a:off x="1752600" y="1676400"/>
              <a:ext cx="990600" cy="8382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5295900" y="1676400"/>
              <a:ext cx="990600" cy="8382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Target</a:t>
              </a:r>
            </a:p>
          </p:txBody>
        </p:sp>
        <p:sp>
          <p:nvSpPr>
            <p:cNvPr id="21" name="Circular Arrow 20"/>
            <p:cNvSpPr>
              <a:spLocks noChangeAspect="1"/>
            </p:cNvSpPr>
            <p:nvPr/>
          </p:nvSpPr>
          <p:spPr>
            <a:xfrm>
              <a:off x="3581400" y="1691640"/>
              <a:ext cx="792162" cy="792162"/>
            </a:xfrm>
            <a:prstGeom prst="circularArrow">
              <a:avLst>
                <a:gd name="adj1" fmla="val 21656"/>
                <a:gd name="adj2" fmla="val 1142319"/>
                <a:gd name="adj3" fmla="val 20375720"/>
                <a:gd name="adj4" fmla="val 970172"/>
                <a:gd name="adj5" fmla="val 202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667000" y="1897459"/>
              <a:ext cx="990600" cy="39608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419600" y="1897459"/>
              <a:ext cx="990600" cy="39608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6600" y="132417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Transform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92612" y="153737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Load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0800" y="147470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Extract</a:t>
              </a:r>
            </a:p>
          </p:txBody>
        </p:sp>
      </p:grpSp>
      <p:pic>
        <p:nvPicPr>
          <p:cNvPr id="1028" name="Picture 4" descr="Laptop-hard-drive-expo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457773"/>
            <a:ext cx="2095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895600" y="528210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Disk Drive</a:t>
            </a:r>
          </a:p>
          <a:p>
            <a:pPr marL="350838" indent="-182563">
              <a:buFont typeface="Arial" panose="020B0604020202020204" pitchFamily="34" charset="0"/>
              <a:buChar char="•"/>
            </a:pPr>
            <a:r>
              <a:rPr lang="en-US" dirty="0"/>
              <a:t>Slower</a:t>
            </a:r>
          </a:p>
          <a:p>
            <a:pPr marL="350838" indent="-182563">
              <a:buFont typeface="Arial" panose="020B0604020202020204" pitchFamily="34" charset="0"/>
              <a:buChar char="•"/>
            </a:pPr>
            <a:r>
              <a:rPr lang="en-US" dirty="0"/>
              <a:t>Less expensive</a:t>
            </a:r>
          </a:p>
        </p:txBody>
      </p:sp>
      <p:pic>
        <p:nvPicPr>
          <p:cNvPr id="1030" name="Picture 6" descr="https://upload.wikimedia.org/wikipedia/commons/thumb/c/ca/Memory_module_DDRAM_20-03-2006.jpg/220px-Memory_module_DDRAM_20-03-20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86347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309360" y="5236348"/>
            <a:ext cx="2305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</a:t>
            </a:r>
          </a:p>
          <a:p>
            <a:pPr marL="350838" indent="-182563">
              <a:buFont typeface="Arial" panose="020B0604020202020204" pitchFamily="34" charset="0"/>
              <a:buChar char="•"/>
            </a:pPr>
            <a:r>
              <a:rPr lang="en-US" dirty="0"/>
              <a:t>Faster</a:t>
            </a:r>
          </a:p>
          <a:p>
            <a:pPr marL="350838" indent="-182563">
              <a:buFont typeface="Arial" panose="020B0604020202020204" pitchFamily="34" charset="0"/>
              <a:buChar char="•"/>
            </a:pPr>
            <a:r>
              <a:rPr lang="en-US" dirty="0"/>
              <a:t>More expensive</a:t>
            </a:r>
          </a:p>
        </p:txBody>
      </p:sp>
    </p:spTree>
    <p:extLst>
      <p:ext uri="{BB962C8B-B14F-4D97-AF65-F5344CB8AC3E}">
        <p14:creationId xmlns:p14="http://schemas.microsoft.com/office/powerpoint/2010/main" val="13879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Virtualization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6831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Data Virtualization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Data stored at each source, but looks like it’s in one place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663356" y="17170"/>
            <a:ext cx="928445" cy="621333"/>
            <a:chOff x="304800" y="899160"/>
            <a:chExt cx="8534400" cy="5711387"/>
          </a:xfrm>
        </p:grpSpPr>
        <p:sp>
          <p:nvSpPr>
            <p:cNvPr id="6" name="Rounded Rectangle 5"/>
            <p:cNvSpPr/>
            <p:nvPr/>
          </p:nvSpPr>
          <p:spPr>
            <a:xfrm>
              <a:off x="2834555" y="899160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34555" y="1856104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4555" y="2813048"/>
              <a:ext cx="3657600" cy="548640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34555" y="3769992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0268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722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4218246" y="4431345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4218245" y="3474400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4218245" y="2517456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218245" y="1560512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41" name="Flowchart: Magnetic Disk 40"/>
          <p:cNvSpPr/>
          <p:nvPr/>
        </p:nvSpPr>
        <p:spPr>
          <a:xfrm>
            <a:off x="2579227" y="2353993"/>
            <a:ext cx="991772" cy="13610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2" name="Picture 2" descr="https://i-msdn.sec.s-msft.com/dynimg/IC34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2" y="2839328"/>
            <a:ext cx="751143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Flowchart: Magnetic Disk 42"/>
          <p:cNvSpPr/>
          <p:nvPr/>
        </p:nvSpPr>
        <p:spPr>
          <a:xfrm>
            <a:off x="2579226" y="4063218"/>
            <a:ext cx="991772" cy="13610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4" name="Picture 2" descr="https://i-msdn.sec.s-msft.com/dynimg/IC34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1" y="4548554"/>
            <a:ext cx="751143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7960396" y="4061458"/>
            <a:ext cx="991772" cy="1361050"/>
            <a:chOff x="756695" y="5289453"/>
            <a:chExt cx="1322363" cy="1814733"/>
          </a:xfrm>
        </p:grpSpPr>
        <p:sp>
          <p:nvSpPr>
            <p:cNvPr id="46" name="Flowchart: Magnetic Disk 45"/>
            <p:cNvSpPr/>
            <p:nvPr/>
          </p:nvSpPr>
          <p:spPr>
            <a:xfrm>
              <a:off x="756695" y="5289453"/>
              <a:ext cx="1322363" cy="1814733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7" name="Picture 2" descr="https://i-msdn.sec.s-msft.com/dynimg/IC3446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14" y="5936567"/>
              <a:ext cx="1001524" cy="984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7960395" y="2353992"/>
            <a:ext cx="991772" cy="1361050"/>
            <a:chOff x="756695" y="5289453"/>
            <a:chExt cx="1322363" cy="1814733"/>
          </a:xfrm>
        </p:grpSpPr>
        <p:sp>
          <p:nvSpPr>
            <p:cNvPr id="49" name="Flowchart: Magnetic Disk 48"/>
            <p:cNvSpPr/>
            <p:nvPr/>
          </p:nvSpPr>
          <p:spPr>
            <a:xfrm>
              <a:off x="756695" y="5289453"/>
              <a:ext cx="1322363" cy="1814733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50" name="Picture 2" descr="https://i-msdn.sec.s-msft.com/dynimg/IC3446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14" y="5936567"/>
              <a:ext cx="1001524" cy="984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Flowchart: Magnetic Disk 50"/>
          <p:cNvSpPr/>
          <p:nvPr/>
        </p:nvSpPr>
        <p:spPr>
          <a:xfrm>
            <a:off x="4683088" y="2438400"/>
            <a:ext cx="2352821" cy="2984108"/>
          </a:xfrm>
          <a:prstGeom prst="flowChartMagneticDisk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2" name="Picture 2" descr="https://i-msdn.sec.s-msft.com/dynimg/IC34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04" y="3546229"/>
            <a:ext cx="751143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i-msdn.sec.s-msft.com/dynimg/IC34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04" y="4468541"/>
            <a:ext cx="751143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i-msdn.sec.s-msft.com/dynimg/IC34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60" y="3529523"/>
            <a:ext cx="751143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i-msdn.sec.s-msft.com/dynimg/IC34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60" y="4468541"/>
            <a:ext cx="751143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Elbow Connector 55"/>
          <p:cNvCxnSpPr>
            <a:stCxn id="41" idx="4"/>
            <a:endCxn id="52" idx="1"/>
          </p:cNvCxnSpPr>
          <p:nvPr/>
        </p:nvCxnSpPr>
        <p:spPr>
          <a:xfrm>
            <a:off x="3570999" y="3034518"/>
            <a:ext cx="1424804" cy="880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3" idx="4"/>
          </p:cNvCxnSpPr>
          <p:nvPr/>
        </p:nvCxnSpPr>
        <p:spPr>
          <a:xfrm flipV="1">
            <a:off x="3570999" y="4741983"/>
            <a:ext cx="1424805" cy="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55" idx="3"/>
          </p:cNvCxnSpPr>
          <p:nvPr/>
        </p:nvCxnSpPr>
        <p:spPr>
          <a:xfrm rot="10800000">
            <a:off x="6790003" y="4837819"/>
            <a:ext cx="1170393" cy="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9" idx="2"/>
            <a:endCxn id="54" idx="3"/>
          </p:cNvCxnSpPr>
          <p:nvPr/>
        </p:nvCxnSpPr>
        <p:spPr>
          <a:xfrm rot="10800000" flipV="1">
            <a:off x="6790003" y="3034517"/>
            <a:ext cx="1170393" cy="86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08490" y="2702170"/>
            <a:ext cx="1502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Virtualized Database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24105" y="2438399"/>
            <a:ext cx="1502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Source 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41618" y="4146283"/>
            <a:ext cx="1502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Source 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05274" y="2434379"/>
            <a:ext cx="1502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Source 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05274" y="4137930"/>
            <a:ext cx="1502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Source D</a:t>
            </a:r>
          </a:p>
        </p:txBody>
      </p:sp>
    </p:spTree>
    <p:extLst>
      <p:ext uri="{BB962C8B-B14F-4D97-AF65-F5344CB8AC3E}">
        <p14:creationId xmlns:p14="http://schemas.microsoft.com/office/powerpoint/2010/main" val="27353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Virtualization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6433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Data Virtualization:  Advantages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Reduces duplication &amp; storage needs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Changes reflected immediately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Assess layer easier to change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Data Virtualization:  Limitations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Adds a processing layer; can slow down extraction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Doesn’t necessarily make sense of how data is related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663356" y="17170"/>
            <a:ext cx="928445" cy="621333"/>
            <a:chOff x="304800" y="899160"/>
            <a:chExt cx="8534400" cy="5711387"/>
          </a:xfrm>
        </p:grpSpPr>
        <p:sp>
          <p:nvSpPr>
            <p:cNvPr id="6" name="Rounded Rectangle 5"/>
            <p:cNvSpPr/>
            <p:nvPr/>
          </p:nvSpPr>
          <p:spPr>
            <a:xfrm>
              <a:off x="2834555" y="899160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34555" y="1856104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4555" y="2813048"/>
              <a:ext cx="3657600" cy="548640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34555" y="3769992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0268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722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4218246" y="4431345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4218245" y="3474400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4218245" y="2517456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218245" y="1560512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Federation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Data Federation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Data stored at each source, but looks like it’s in one place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Also fits data into a common data model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Additional benefit of a more integrated view, but adds even more processing that can further slow down extraction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663356" y="17170"/>
            <a:ext cx="928445" cy="621333"/>
            <a:chOff x="304800" y="899160"/>
            <a:chExt cx="8534400" cy="5711387"/>
          </a:xfrm>
        </p:grpSpPr>
        <p:sp>
          <p:nvSpPr>
            <p:cNvPr id="6" name="Rounded Rectangle 5"/>
            <p:cNvSpPr/>
            <p:nvPr/>
          </p:nvSpPr>
          <p:spPr>
            <a:xfrm>
              <a:off x="2834555" y="899160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34555" y="1856104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4555" y="2813048"/>
              <a:ext cx="3657600" cy="548640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34555" y="3769992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0268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722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4218246" y="4431345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4218245" y="3474400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4218245" y="2517456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218245" y="1560512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65" name="Flowchart: Magnetic Disk 64"/>
          <p:cNvSpPr/>
          <p:nvPr/>
        </p:nvSpPr>
        <p:spPr>
          <a:xfrm>
            <a:off x="2592139" y="3025725"/>
            <a:ext cx="991772" cy="13610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6" name="Picture 2" descr="https://i-msdn.sec.s-msft.com/dynimg/IC34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54" y="3511060"/>
            <a:ext cx="751143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Flowchart: Magnetic Disk 66"/>
          <p:cNvSpPr/>
          <p:nvPr/>
        </p:nvSpPr>
        <p:spPr>
          <a:xfrm>
            <a:off x="2592138" y="4734950"/>
            <a:ext cx="991772" cy="13610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8" name="Picture 2" descr="https://i-msdn.sec.s-msft.com/dynimg/IC34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53" y="5220286"/>
            <a:ext cx="751143" cy="7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7973308" y="4733190"/>
            <a:ext cx="991772" cy="1361050"/>
            <a:chOff x="756695" y="5289453"/>
            <a:chExt cx="1322363" cy="1814733"/>
          </a:xfrm>
        </p:grpSpPr>
        <p:sp>
          <p:nvSpPr>
            <p:cNvPr id="70" name="Flowchart: Magnetic Disk 69"/>
            <p:cNvSpPr/>
            <p:nvPr/>
          </p:nvSpPr>
          <p:spPr>
            <a:xfrm>
              <a:off x="756695" y="5289453"/>
              <a:ext cx="1322363" cy="1814733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71" name="Picture 2" descr="https://i-msdn.sec.s-msft.com/dynimg/IC3446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14" y="5936567"/>
              <a:ext cx="1001524" cy="984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/>
          <p:cNvGrpSpPr/>
          <p:nvPr/>
        </p:nvGrpSpPr>
        <p:grpSpPr>
          <a:xfrm>
            <a:off x="7973307" y="3025724"/>
            <a:ext cx="991772" cy="1361050"/>
            <a:chOff x="756695" y="5289453"/>
            <a:chExt cx="1322363" cy="1814733"/>
          </a:xfrm>
        </p:grpSpPr>
        <p:sp>
          <p:nvSpPr>
            <p:cNvPr id="73" name="Flowchart: Magnetic Disk 72"/>
            <p:cNvSpPr/>
            <p:nvPr/>
          </p:nvSpPr>
          <p:spPr>
            <a:xfrm>
              <a:off x="756695" y="5289453"/>
              <a:ext cx="1322363" cy="1814733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74" name="Picture 2" descr="https://i-msdn.sec.s-msft.com/dynimg/IC3446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14" y="5936567"/>
              <a:ext cx="1001524" cy="984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Flowchart: Magnetic Disk 74"/>
          <p:cNvSpPr/>
          <p:nvPr/>
        </p:nvSpPr>
        <p:spPr>
          <a:xfrm>
            <a:off x="4749043" y="3110132"/>
            <a:ext cx="2352821" cy="2984108"/>
          </a:xfrm>
          <a:prstGeom prst="flowChartMagneticDisk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6" name="Elbow Connector 75"/>
          <p:cNvCxnSpPr>
            <a:stCxn id="65" idx="4"/>
          </p:cNvCxnSpPr>
          <p:nvPr/>
        </p:nvCxnSpPr>
        <p:spPr>
          <a:xfrm>
            <a:off x="3583911" y="3706250"/>
            <a:ext cx="1424804" cy="880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7" idx="4"/>
          </p:cNvCxnSpPr>
          <p:nvPr/>
        </p:nvCxnSpPr>
        <p:spPr>
          <a:xfrm flipV="1">
            <a:off x="3583911" y="5413715"/>
            <a:ext cx="1424805" cy="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0800000">
            <a:off x="6802915" y="5509551"/>
            <a:ext cx="1170393" cy="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2"/>
          </p:cNvCxnSpPr>
          <p:nvPr/>
        </p:nvCxnSpPr>
        <p:spPr>
          <a:xfrm rot="10800000" flipV="1">
            <a:off x="6802915" y="3706249"/>
            <a:ext cx="1170393" cy="86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21402" y="3373902"/>
            <a:ext cx="1502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Federated Database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337017" y="3110131"/>
            <a:ext cx="1502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Source 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54530" y="4818015"/>
            <a:ext cx="1502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Source 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18186" y="3106111"/>
            <a:ext cx="1502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Source 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18186" y="4809662"/>
            <a:ext cx="15020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Source D</a:t>
            </a:r>
          </a:p>
        </p:txBody>
      </p:sp>
      <p:pic>
        <p:nvPicPr>
          <p:cNvPr id="85" name="Picture 2" descr="https://s3.amazonaws.com/dev.assets.neo4j.com/wp-content/uploads/Northwind_diagra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13" y="4241655"/>
            <a:ext cx="1901981" cy="14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Up Arrow 16"/>
          <p:cNvSpPr/>
          <p:nvPr/>
        </p:nvSpPr>
        <p:spPr>
          <a:xfrm>
            <a:off x="5696852" y="5761038"/>
            <a:ext cx="457200" cy="6397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11906" y="6488668"/>
            <a:ext cx="262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18141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Virtualization &amp; Federation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0338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More attractive when: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Resourced limited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Velocity of change is rapid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Little transformation or integration required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Sources of high quality with lots of history</a:t>
            </a:r>
            <a:endParaRPr lang="en-US" sz="2400" b="1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Less attractive when: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Volume or complexity is high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Historical data needs to be stored outside of source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663356" y="17170"/>
            <a:ext cx="928445" cy="621333"/>
            <a:chOff x="304800" y="899160"/>
            <a:chExt cx="8534400" cy="5711387"/>
          </a:xfrm>
        </p:grpSpPr>
        <p:sp>
          <p:nvSpPr>
            <p:cNvPr id="6" name="Rounded Rectangle 5"/>
            <p:cNvSpPr/>
            <p:nvPr/>
          </p:nvSpPr>
          <p:spPr>
            <a:xfrm>
              <a:off x="2834555" y="899160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34555" y="1856104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4555" y="2813048"/>
              <a:ext cx="3657600" cy="548640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34555" y="3769992"/>
              <a:ext cx="3657600" cy="54864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0268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72200" y="4754533"/>
              <a:ext cx="2667000" cy="1856014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4218246" y="4431345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4218245" y="3474400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4218245" y="2517456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4218245" y="1560512"/>
              <a:ext cx="890220" cy="182880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9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In-Memory Computing &amp; In-Database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In-Memory Computing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Data loaded into RAM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Enables faster access and more rapid iteration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Initial load can take some time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In-Database Analytics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Moves analytical operations back into the database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Enables rapid &amp; automated application of analytics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Ideal in highly time-sensitive environments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95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Data Virtualization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Data Federation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In-Memory Computing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-US" sz="2400" dirty="0"/>
              <a:t>In-Database Analytics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0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25635</TotalTime>
  <Words>262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V, F, IMC, IDA</vt:lpstr>
      <vt:lpstr>Data Virtualization</vt:lpstr>
      <vt:lpstr>Data Virtualization</vt:lpstr>
      <vt:lpstr>Data Federation</vt:lpstr>
      <vt:lpstr>Data Virtualization &amp; Federation</vt:lpstr>
      <vt:lpstr>In-Memory Computing &amp; In-Database Analytics</vt:lpstr>
      <vt:lpstr>Recap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218</cp:revision>
  <dcterms:created xsi:type="dcterms:W3CDTF">2014-07-12T14:03:30Z</dcterms:created>
  <dcterms:modified xsi:type="dcterms:W3CDTF">2017-02-06T18:04:18Z</dcterms:modified>
</cp:coreProperties>
</file>