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1" r:id="rId2"/>
    <p:sldId id="380" r:id="rId3"/>
    <p:sldId id="423" r:id="rId4"/>
    <p:sldId id="381" r:id="rId5"/>
    <p:sldId id="382" r:id="rId6"/>
    <p:sldId id="383" r:id="rId7"/>
    <p:sldId id="419" r:id="rId8"/>
    <p:sldId id="4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2990" autoAdjust="0"/>
  </p:normalViewPr>
  <p:slideViewPr>
    <p:cSldViewPr>
      <p:cViewPr varScale="1">
        <p:scale>
          <a:sx n="80" d="100"/>
          <a:sy n="80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0652-C2B0-40B3-9F9D-6E372C71ECA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17B9-73F6-4467-B60D-065B0530459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78F7-DDB6-4A85-B546-2DA0116F52B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891-0B06-4243-A052-2EC843F6B12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4DE7-B729-4C33-966D-21DBF4E10404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083-5815-4E96-ABBE-93CDB564B12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3C6F-BA08-40FC-8B4C-DBF380A94096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375F-3435-492C-9BE6-4C570ABD2661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0FD8-FA3A-4651-B1BD-11A9560B1407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F257-9D40-4561-87A0-9E62D37199F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F971-BC50-4B0E-9795-A988ABCC5F3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16D5-0E45-4626-B845-3CE94FC5AA1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Relational Databases are designed as Tables with defined relationships among them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u="sng" dirty="0"/>
              <a:t>Table</a:t>
            </a:r>
            <a:r>
              <a:rPr lang="en-US" sz="2000" dirty="0"/>
              <a:t>:  A two-dimensional structure that stores data in rows and columns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Rows correspond to a specific item or idea; columns provide information about that item or idea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  <a:p>
            <a:pPr lvl="1"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Rows = Records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Columns = Fields = Attributes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12458"/>
              </p:ext>
            </p:extLst>
          </p:nvPr>
        </p:nvGraphicFramePr>
        <p:xfrm>
          <a:off x="1066800" y="3200400"/>
          <a:ext cx="8839201" cy="1661545"/>
        </p:xfrm>
        <a:graphic>
          <a:graphicData uri="http://schemas.openxmlformats.org/drawingml/2006/table">
            <a:tbl>
              <a:tblPr/>
              <a:tblGrid>
                <a:gridCol w="654756"/>
                <a:gridCol w="900288"/>
                <a:gridCol w="1063976"/>
                <a:gridCol w="1309512"/>
                <a:gridCol w="1227668"/>
                <a:gridCol w="1227668"/>
                <a:gridCol w="1145821"/>
                <a:gridCol w="1309512"/>
              </a:tblGrid>
              <a:tr h="10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FLIGHT_NUMBER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DEPARTURE_TIME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ARRIVAL_TIME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PASSENGER_COUNT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N123AA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DAL135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12:00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2:00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N234BB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AAL246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KDFW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KLAX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4:31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N345CC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UAL357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KJFK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KSFO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12:02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5:14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N456DD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FFT468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KDEN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KSTL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12:03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2:12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N567EE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TRS579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KMIA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KORF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12:04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2:41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N678FF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AWE680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KPHX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12:05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4:59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C-GASC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ACA791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CYYZ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12:06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1:18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>
            <a:noAutofit/>
          </a:bodyPr>
          <a:lstStyle/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Each table needs to have a </a:t>
            </a:r>
            <a:r>
              <a:rPr lang="en-US" sz="2400" u="sng" dirty="0"/>
              <a:t>Primary Key</a:t>
            </a:r>
            <a:r>
              <a:rPr lang="en-US" sz="2400" dirty="0"/>
              <a:t>, which is a column or set of columns that define a unique row of the table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A </a:t>
            </a:r>
            <a:r>
              <a:rPr lang="en-US" sz="2400" u="sng" dirty="0"/>
              <a:t>Natural Key </a:t>
            </a:r>
            <a:r>
              <a:rPr lang="en-US" sz="2400" dirty="0"/>
              <a:t>is a key that can be constructed using data elements that occur ‘naturally’ in the table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A </a:t>
            </a:r>
            <a:r>
              <a:rPr lang="en-US" sz="2400" u="sng" dirty="0"/>
              <a:t>Composite Key </a:t>
            </a:r>
            <a:r>
              <a:rPr lang="en-US" sz="2400" dirty="0"/>
              <a:t>is a key defined by more than one field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A </a:t>
            </a:r>
            <a:r>
              <a:rPr lang="en-US" sz="2400" u="sng" dirty="0"/>
              <a:t>Surrogate Key </a:t>
            </a:r>
            <a:r>
              <a:rPr lang="en-US" sz="2400" dirty="0"/>
              <a:t>is a column added to a table that is not derived from naturally occurring data fields</a:t>
            </a:r>
          </a:p>
          <a:p>
            <a:pPr marL="863600" lvl="1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Common example is just a number that increments with each new row</a:t>
            </a:r>
          </a:p>
          <a:p>
            <a:pPr marL="863600" lvl="1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Usually does not have meaning outside the database</a:t>
            </a:r>
          </a:p>
          <a:p>
            <a:pPr marL="120650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0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48216"/>
              </p:ext>
            </p:extLst>
          </p:nvPr>
        </p:nvGraphicFramePr>
        <p:xfrm>
          <a:off x="1676400" y="1400010"/>
          <a:ext cx="8839201" cy="1661545"/>
        </p:xfrm>
        <a:graphic>
          <a:graphicData uri="http://schemas.openxmlformats.org/drawingml/2006/table">
            <a:tbl>
              <a:tblPr/>
              <a:tblGrid>
                <a:gridCol w="654756"/>
                <a:gridCol w="900288"/>
                <a:gridCol w="1063976"/>
                <a:gridCol w="1309512"/>
                <a:gridCol w="1227668"/>
                <a:gridCol w="1227668"/>
                <a:gridCol w="1145821"/>
                <a:gridCol w="1309512"/>
              </a:tblGrid>
              <a:tr h="10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FLIGHT_NUMBER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DEPARTURE_TIME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ARRIVAL_TIME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PASSENGER_COUNT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N123AA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DAL135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12:00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2:00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N234BB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AAL246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KDFW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KLAX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4:31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N345CC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UAL357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KJFK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KSFO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12:02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5:14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N456DD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FFT468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KDEN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KSTL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12:03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2:12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N567EE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TRS579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KMIA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KORF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12:04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2:41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N678FF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AWE680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KPHX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12:05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4:59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C-GASC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ACA791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KDET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CYYZ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12:06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6/20/14 1:18 PM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Bent Arrow 4"/>
          <p:cNvSpPr/>
          <p:nvPr/>
        </p:nvSpPr>
        <p:spPr>
          <a:xfrm>
            <a:off x="1981200" y="942809"/>
            <a:ext cx="4572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838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Surrogate Primary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3800" y="3117971"/>
            <a:ext cx="4343400" cy="491838"/>
            <a:chOff x="2209800" y="4003962"/>
            <a:chExt cx="4343400" cy="288971"/>
          </a:xfrm>
          <a:solidFill>
            <a:schemeClr val="accent2"/>
          </a:solidFill>
        </p:grpSpPr>
        <p:sp>
          <p:nvSpPr>
            <p:cNvPr id="9" name="Bent Arrow 8"/>
            <p:cNvSpPr/>
            <p:nvPr/>
          </p:nvSpPr>
          <p:spPr>
            <a:xfrm flipV="1">
              <a:off x="2209800" y="4003962"/>
              <a:ext cx="4343400" cy="288971"/>
            </a:xfrm>
            <a:prstGeom prst="bent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 flipV="1">
              <a:off x="3352800" y="4008709"/>
              <a:ext cx="3200400" cy="284224"/>
            </a:xfrm>
            <a:prstGeom prst="bent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 flipV="1">
              <a:off x="5943600" y="4008709"/>
              <a:ext cx="609600" cy="284224"/>
            </a:xfrm>
            <a:prstGeom prst="bent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77200" y="3221163"/>
            <a:ext cx="27432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Composite Natural Primary Key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39892"/>
              </p:ext>
            </p:extLst>
          </p:nvPr>
        </p:nvGraphicFramePr>
        <p:xfrm>
          <a:off x="1981200" y="4087966"/>
          <a:ext cx="2438400" cy="2465235"/>
        </p:xfrm>
        <a:graphic>
          <a:graphicData uri="http://schemas.openxmlformats.org/drawingml/2006/table">
            <a:tbl>
              <a:tblPr/>
              <a:tblGrid>
                <a:gridCol w="1930400"/>
                <a:gridCol w="508000"/>
              </a:tblGrid>
              <a:tr h="2739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PASSENGER_COUNT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931920" y="4402771"/>
            <a:ext cx="41910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97347"/>
              </p:ext>
            </p:extLst>
          </p:nvPr>
        </p:nvGraphicFramePr>
        <p:xfrm>
          <a:off x="5410200" y="4087966"/>
          <a:ext cx="2438400" cy="2475165"/>
        </p:xfrm>
        <a:graphic>
          <a:graphicData uri="http://schemas.openxmlformats.org/drawingml/2006/table">
            <a:tbl>
              <a:tblPr/>
              <a:tblGrid>
                <a:gridCol w="1930400"/>
                <a:gridCol w="508000"/>
              </a:tblGrid>
              <a:tr h="2739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PASSENGER_COUNT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1289"/>
            <a:ext cx="8458200" cy="1219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How are relationships between tables defined?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A </a:t>
            </a:r>
            <a:r>
              <a:rPr lang="en-US" sz="2000" u="sng" dirty="0"/>
              <a:t>Foreign Key </a:t>
            </a:r>
            <a:r>
              <a:rPr lang="en-US" sz="2000" dirty="0"/>
              <a:t>is an attribute or attributes that establishes a logical link between tables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It usually associates a field of one table with the primary key of another table or tables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03421"/>
              </p:ext>
            </p:extLst>
          </p:nvPr>
        </p:nvGraphicFramePr>
        <p:xfrm>
          <a:off x="4876800" y="3657601"/>
          <a:ext cx="2184400" cy="2143125"/>
        </p:xfrm>
        <a:graphic>
          <a:graphicData uri="http://schemas.openxmlformats.org/drawingml/2006/table">
            <a:tbl>
              <a:tblPr/>
              <a:tblGrid>
                <a:gridCol w="1738023"/>
                <a:gridCol w="446377"/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&lt;FK&gt;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&lt;FK&gt;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&lt;FK&gt;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PASSENGER_COUNT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7086600" y="3200400"/>
            <a:ext cx="1143000" cy="10668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52603"/>
              </p:ext>
            </p:extLst>
          </p:nvPr>
        </p:nvGraphicFramePr>
        <p:xfrm>
          <a:off x="8343900" y="2819400"/>
          <a:ext cx="1714500" cy="1428750"/>
        </p:xfrm>
        <a:graphic>
          <a:graphicData uri="http://schemas.openxmlformats.org/drawingml/2006/table">
            <a:tbl>
              <a:tblPr/>
              <a:tblGrid>
                <a:gridCol w="1266825"/>
                <a:gridCol w="447675"/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FLEET_TYPE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SEAT_COUNT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01434"/>
              </p:ext>
            </p:extLst>
          </p:nvPr>
        </p:nvGraphicFramePr>
        <p:xfrm>
          <a:off x="8343900" y="4572000"/>
          <a:ext cx="1574800" cy="1905000"/>
        </p:xfrm>
        <a:graphic>
          <a:graphicData uri="http://schemas.openxmlformats.org/drawingml/2006/table">
            <a:tbl>
              <a:tblPr/>
              <a:tblGrid>
                <a:gridCol w="1126221"/>
                <a:gridCol w="448579"/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POSTAL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Elbow Connector 22"/>
          <p:cNvCxnSpPr>
            <a:stCxn id="6" idx="3"/>
          </p:cNvCxnSpPr>
          <p:nvPr/>
        </p:nvCxnSpPr>
        <p:spPr>
          <a:xfrm>
            <a:off x="7061200" y="4729162"/>
            <a:ext cx="1244600" cy="2238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86600" y="49530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6416"/>
              </p:ext>
            </p:extLst>
          </p:nvPr>
        </p:nvGraphicFramePr>
        <p:xfrm>
          <a:off x="1828800" y="4374933"/>
          <a:ext cx="2184400" cy="1190625"/>
        </p:xfrm>
        <a:graphic>
          <a:graphicData uri="http://schemas.openxmlformats.org/drawingml/2006/table">
            <a:tbl>
              <a:tblPr/>
              <a:tblGrid>
                <a:gridCol w="1738023"/>
                <a:gridCol w="446377"/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CITY_PAIRS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ARRIVAL_AIRPORT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&lt;PK&gt;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 flipV="1">
            <a:off x="4022834" y="4724400"/>
            <a:ext cx="838200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22834" y="4984532"/>
            <a:ext cx="838200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1" y="4171950"/>
            <a:ext cx="37020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75230" y="4638675"/>
            <a:ext cx="37020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52896" y="4884420"/>
            <a:ext cx="37020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2"/>
            <a:ext cx="8458200" cy="20478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The process of making data less redundant by separating distinct ideas into separate tables and relating them to each other using keys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A database is considered ‘Normalized’ when it reaches something called  ‘Third Normal Form (3NF)’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800" dirty="0"/>
              <a:t>The definition of 3NF is fairly technical, but has been paraphrased as follows: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800" dirty="0"/>
              <a:t>"[Every] non-key [attribute] must provide a fact about the key, the whole key, and nothing but the key."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5541"/>
              </p:ext>
            </p:extLst>
          </p:nvPr>
        </p:nvGraphicFramePr>
        <p:xfrm>
          <a:off x="1143000" y="4091072"/>
          <a:ext cx="6781800" cy="1419226"/>
        </p:xfrm>
        <a:graphic>
          <a:graphicData uri="http://schemas.openxmlformats.org/drawingml/2006/table">
            <a:tbl>
              <a:tblPr/>
              <a:tblGrid>
                <a:gridCol w="1059020"/>
                <a:gridCol w="1014215"/>
                <a:gridCol w="1368579"/>
                <a:gridCol w="1906236"/>
                <a:gridCol w="1433750"/>
              </a:tblGrid>
              <a:tr h="283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Order_No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Product_Type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3/4/2012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1034678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DVD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3/5/2012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1347659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Hobbit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3/7/2012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1783258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Guitar World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Magazine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3/9/2012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2348910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Wall Street Journal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Newpaper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79521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The above would NOT be 3NF since it contains the </a:t>
            </a:r>
            <a:r>
              <a:rPr lang="en-US" sz="2000" dirty="0" err="1"/>
              <a:t>Product_Type</a:t>
            </a:r>
            <a:r>
              <a:rPr lang="en-US" sz="2000" dirty="0"/>
              <a:t> attribute which is describing the Product, not the Order, which is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27818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Relational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So why are relational databases so popular?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Allows data to be grouped logically around discrete ideas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Minimizes the amount of duplicate data stored in a database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Minimizes the number of places where changes to data need to be made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Improves performance in highly transactional systems where lots of updates and additions are made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Is incredibly flexible in terms of how data can be queried and extracted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What’s the downside?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The more Normalized the database becomes, the more complex extraction and analysis becomes, as more tables need to be joined together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Requires more effort to integrate fundamentally new data domains, as they must be architected to fit within with the current database model</a:t>
            </a:r>
          </a:p>
        </p:txBody>
      </p:sp>
    </p:spTree>
    <p:extLst>
      <p:ext uri="{BB962C8B-B14F-4D97-AF65-F5344CB8AC3E}">
        <p14:creationId xmlns:p14="http://schemas.microsoft.com/office/powerpoint/2010/main" val="16262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Denormalization</a:t>
            </a:r>
            <a:r>
              <a:rPr lang="en-US" b="1" dirty="0" smtClean="0"/>
              <a:t>, Data Marts &amp; Cubes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1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The more often we find ourselves joining the same tables together for repeated operations, the more it makes sense to ‘</a:t>
            </a:r>
            <a:r>
              <a:rPr lang="en-US" sz="2400" b="1" dirty="0" err="1"/>
              <a:t>denormalize</a:t>
            </a:r>
            <a:r>
              <a:rPr lang="en-US" sz="2400" b="1" dirty="0"/>
              <a:t>’ information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Tradeoff is less efficient storage for more efficient interrogation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Usually accomplished in ‘downstream’ structures or through database ‘Views’ that execute joins in the background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‘Data Marts’ are specialized data structures that are constructed for a specific function or business need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 err="1"/>
              <a:t>Ususally</a:t>
            </a:r>
            <a:r>
              <a:rPr lang="en-US" sz="2000" dirty="0"/>
              <a:t> contains a subset of all available data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Can be more normalized or more </a:t>
            </a:r>
            <a:r>
              <a:rPr lang="en-US" sz="2000" dirty="0" err="1"/>
              <a:t>denormalized</a:t>
            </a:r>
            <a:r>
              <a:rPr lang="en-US" sz="2000" dirty="0"/>
              <a:t>, depending on need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A ‘Cube’ can be though of as an N-dimensional table</a:t>
            </a:r>
          </a:p>
        </p:txBody>
      </p:sp>
    </p:spTree>
    <p:extLst>
      <p:ext uri="{BB962C8B-B14F-4D97-AF65-F5344CB8AC3E}">
        <p14:creationId xmlns:p14="http://schemas.microsoft.com/office/powerpoint/2010/main" val="25223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1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Relational Databases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Uniqueness and Primary Keys:  Natural, Surrogate, Composite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Foreign Keys and Table Linkages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Normalization and 3NF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 err="1"/>
              <a:t>Denormalization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6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26974</TotalTime>
  <Words>876</Words>
  <Application>Microsoft Office PowerPoint</Application>
  <PresentationFormat>Widescreen</PresentationFormat>
  <Paragraphs>319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Relational Database</vt:lpstr>
      <vt:lpstr>The Relational Database</vt:lpstr>
      <vt:lpstr>The Relational Database</vt:lpstr>
      <vt:lpstr>The Relational Database</vt:lpstr>
      <vt:lpstr>The Relational Database</vt:lpstr>
      <vt:lpstr>The Relational Database</vt:lpstr>
      <vt:lpstr>Denormalization, Data Marts &amp; Cubes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218</cp:revision>
  <dcterms:created xsi:type="dcterms:W3CDTF">2014-07-12T14:03:30Z</dcterms:created>
  <dcterms:modified xsi:type="dcterms:W3CDTF">2017-02-06T18:05:16Z</dcterms:modified>
</cp:coreProperties>
</file>