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7" r:id="rId2"/>
    <p:sldId id="420" r:id="rId3"/>
    <p:sldId id="421" r:id="rId4"/>
    <p:sldId id="422" r:id="rId5"/>
    <p:sldId id="4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71204" autoAdjust="0"/>
  </p:normalViewPr>
  <p:slideViewPr>
    <p:cSldViewPr>
      <p:cViewPr varScale="1">
        <p:scale>
          <a:sx n="84" d="100"/>
          <a:sy n="84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F79-938B-45B2-B252-97BC9B8CD27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79B4-098A-41D8-B8B9-0CC8A84CB7E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358-3F35-4B3B-A05A-25F471D5C85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745B-5A3C-4400-B8E6-97354614313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2C9-18B7-4266-9EBA-3B613094021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8FBA-D189-4907-ABBC-8632CE688DB4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64B-D78F-4FC3-AABF-21CB06FC0980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7AB-3937-47A4-BA53-620FE81D6903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53C-D05D-4346-838F-E78E6E466090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8CB-3806-4248-A889-41F3FF752EB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52D7-AC53-4F55-8965-4BCAEF3414A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BA5F-1684-4296-BD2B-478EAFC75C1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Intermediate File Approach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3607" y="4053824"/>
            <a:ext cx="7848600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/>
              <a:t>Why?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Analytical tools can be connected directly to databases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Point in time or offline analysis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Want same data set in multiple tools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More visibility into each step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64283" y="944687"/>
            <a:ext cx="5482434" cy="2935034"/>
            <a:chOff x="918366" y="914400"/>
            <a:chExt cx="6801872" cy="3670784"/>
          </a:xfrm>
        </p:grpSpPr>
        <p:sp>
          <p:nvSpPr>
            <p:cNvPr id="7" name="Can 6"/>
            <p:cNvSpPr/>
            <p:nvPr/>
          </p:nvSpPr>
          <p:spPr>
            <a:xfrm>
              <a:off x="1014638" y="2133600"/>
              <a:ext cx="1295400" cy="12192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733800" y="2266950"/>
              <a:ext cx="1143000" cy="95250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Internal Storage 8"/>
            <p:cNvSpPr/>
            <p:nvPr/>
          </p:nvSpPr>
          <p:spPr>
            <a:xfrm>
              <a:off x="6424838" y="914400"/>
              <a:ext cx="1295399" cy="1104900"/>
            </a:xfrm>
            <a:prstGeom prst="flowChartInternal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Flowchart: Card 9"/>
            <p:cNvSpPr/>
            <p:nvPr/>
          </p:nvSpPr>
          <p:spPr>
            <a:xfrm>
              <a:off x="6424838" y="2266950"/>
              <a:ext cx="1295399" cy="838200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 Tool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Manual Input 11"/>
            <p:cNvSpPr/>
            <p:nvPr/>
          </p:nvSpPr>
          <p:spPr>
            <a:xfrm>
              <a:off x="6468382" y="3333750"/>
              <a:ext cx="1251856" cy="838200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Stats / </a:t>
              </a:r>
              <a:r>
                <a:rPr lang="en-US" sz="1400" dirty="0" err="1">
                  <a:solidFill>
                    <a:schemeClr val="tx1"/>
                  </a:solidFill>
                </a:rPr>
                <a:t>Prog</a:t>
              </a:r>
              <a:r>
                <a:rPr lang="en-US" sz="1400" dirty="0">
                  <a:solidFill>
                    <a:schemeClr val="tx1"/>
                  </a:solidFill>
                </a:rPr>
                <a:t> Tool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044619" y="1685925"/>
              <a:ext cx="1212400" cy="6953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044619" y="2680096"/>
              <a:ext cx="1212400" cy="18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044619" y="3000375"/>
              <a:ext cx="1212400" cy="6953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386238" y="2698154"/>
              <a:ext cx="1212400" cy="18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48390" y="1810435"/>
              <a:ext cx="822781" cy="65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SQL &amp; Export</a:t>
              </a:r>
              <a:endParaRPr lang="en-US" sz="1400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1510" y="1335365"/>
              <a:ext cx="999220" cy="38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Import</a:t>
              </a:r>
              <a:endParaRPr lang="en-US" sz="1400" b="1" i="1" dirty="0"/>
            </a:p>
          </p:txBody>
        </p:sp>
        <p:sp>
          <p:nvSpPr>
            <p:cNvPr id="41" name="Up Arrow 40"/>
            <p:cNvSpPr/>
            <p:nvPr/>
          </p:nvSpPr>
          <p:spPr>
            <a:xfrm>
              <a:off x="1471838" y="3525961"/>
              <a:ext cx="3810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366" y="3930804"/>
              <a:ext cx="1487944" cy="65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Integration happens here</a:t>
              </a:r>
              <a:endParaRPr lang="en-US" sz="1400" b="1" i="1" dirty="0"/>
            </a:p>
          </p:txBody>
        </p:sp>
      </p:grpSp>
      <p:pic>
        <p:nvPicPr>
          <p:cNvPr id="1026" name="Picture 2" descr="docs, excel, goog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23" y="1170657"/>
            <a:ext cx="501168" cy="5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Connection Approach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4066496"/>
            <a:ext cx="7848600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/>
              <a:t>Why?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Eliminates steps in the process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Can refresh as data changes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sz="2000" b="1" dirty="0"/>
              <a:t>Why not?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Requires connection setup</a:t>
            </a:r>
            <a:endParaRPr lang="en-US" dirty="0"/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Extraction validation and offline analysis may be more difficult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1112461"/>
            <a:ext cx="409393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ODBC = Open Database Connectivity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API = Application Program Interface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00600" y="1112461"/>
            <a:ext cx="3438603" cy="2889120"/>
            <a:chOff x="5758914" y="1097697"/>
            <a:chExt cx="3438603" cy="2889120"/>
          </a:xfrm>
        </p:grpSpPr>
        <p:sp>
          <p:nvSpPr>
            <p:cNvPr id="7" name="Can 6"/>
            <p:cNvSpPr/>
            <p:nvPr/>
          </p:nvSpPr>
          <p:spPr>
            <a:xfrm>
              <a:off x="5836511" y="2026615"/>
              <a:ext cx="1044116" cy="974831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Internal Storage 8"/>
            <p:cNvSpPr/>
            <p:nvPr/>
          </p:nvSpPr>
          <p:spPr>
            <a:xfrm>
              <a:off x="8153401" y="1097697"/>
              <a:ext cx="1044115" cy="883441"/>
            </a:xfrm>
            <a:prstGeom prst="flowChartInternal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Flowchart: Card 9"/>
            <p:cNvSpPr/>
            <p:nvPr/>
          </p:nvSpPr>
          <p:spPr>
            <a:xfrm>
              <a:off x="8153401" y="2179149"/>
              <a:ext cx="1044115" cy="670196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 Tool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Manual Input 11"/>
            <p:cNvSpPr/>
            <p:nvPr/>
          </p:nvSpPr>
          <p:spPr>
            <a:xfrm>
              <a:off x="8188498" y="3032126"/>
              <a:ext cx="1009019" cy="670196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Stats / </a:t>
              </a:r>
              <a:r>
                <a:rPr lang="en-US" sz="1400" dirty="0" err="1">
                  <a:solidFill>
                    <a:schemeClr val="tx1"/>
                  </a:solidFill>
                </a:rPr>
                <a:t>Prog</a:t>
              </a:r>
              <a:r>
                <a:rPr lang="en-US" sz="1400" dirty="0">
                  <a:solidFill>
                    <a:schemeClr val="tx1"/>
                  </a:solidFill>
                </a:rPr>
                <a:t> Tool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040919" y="1714581"/>
              <a:ext cx="977217" cy="55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040919" y="2509488"/>
              <a:ext cx="977217" cy="14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040919" y="2765571"/>
              <a:ext cx="977217" cy="55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Up Arrow 40"/>
            <p:cNvSpPr/>
            <p:nvPr/>
          </p:nvSpPr>
          <p:spPr>
            <a:xfrm>
              <a:off x="6205024" y="3139900"/>
              <a:ext cx="307093" cy="30463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58914" y="3463597"/>
              <a:ext cx="1199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Integration happens here</a:t>
              </a:r>
              <a:endParaRPr lang="en-US" sz="1400" b="1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47970" y="1211326"/>
              <a:ext cx="1110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ODBC / API Connection</a:t>
              </a:r>
              <a:endParaRPr lang="en-US" sz="1400" b="1" i="1" dirty="0"/>
            </a:p>
          </p:txBody>
        </p:sp>
      </p:grpSp>
      <p:pic>
        <p:nvPicPr>
          <p:cNvPr id="17" name="Picture 2" descr="docs, excel, goog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09" y="1297533"/>
            <a:ext cx="501168" cy="5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Downstream Integration Approach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4068365"/>
            <a:ext cx="7848600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/>
              <a:t>Why?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exists in multiple locations</a:t>
            </a:r>
          </a:p>
          <a:p>
            <a:pPr marL="406400" indent="-23177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Integration into warehouse doesn’t make sense</a:t>
            </a:r>
          </a:p>
        </p:txBody>
      </p:sp>
      <p:sp>
        <p:nvSpPr>
          <p:cNvPr id="7" name="Can 6"/>
          <p:cNvSpPr/>
          <p:nvPr/>
        </p:nvSpPr>
        <p:spPr>
          <a:xfrm>
            <a:off x="3855490" y="2105533"/>
            <a:ext cx="1044116" cy="80018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6701770" y="1176398"/>
            <a:ext cx="1044115" cy="883441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Flowchart: Card 9"/>
          <p:cNvSpPr/>
          <p:nvPr/>
        </p:nvSpPr>
        <p:spPr>
          <a:xfrm>
            <a:off x="6701770" y="2257850"/>
            <a:ext cx="1044115" cy="670196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 Tool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lowchart: Manual Input 11"/>
          <p:cNvSpPr/>
          <p:nvPr/>
        </p:nvSpPr>
        <p:spPr>
          <a:xfrm>
            <a:off x="6736867" y="3110827"/>
            <a:ext cx="1009019" cy="67019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Stats / </a:t>
            </a:r>
            <a:r>
              <a:rPr lang="en-US" sz="1400" dirty="0" err="1">
                <a:solidFill>
                  <a:schemeClr val="tx1"/>
                </a:solidFill>
              </a:rPr>
              <a:t>Prog</a:t>
            </a:r>
            <a:r>
              <a:rPr lang="en-US" sz="1400" dirty="0">
                <a:solidFill>
                  <a:schemeClr val="tx1"/>
                </a:solidFill>
              </a:rPr>
              <a:t> 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92474" y="1880911"/>
            <a:ext cx="1447800" cy="1612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>
          <a:xfrm>
            <a:off x="7125788" y="3905201"/>
            <a:ext cx="307093" cy="304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6701769" y="4227734"/>
            <a:ext cx="119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Integration happens here</a:t>
            </a:r>
            <a:endParaRPr lang="en-US" sz="1400" b="1" i="1" dirty="0"/>
          </a:p>
        </p:txBody>
      </p:sp>
      <p:sp>
        <p:nvSpPr>
          <p:cNvPr id="16" name="Flowchart: Document 15"/>
          <p:cNvSpPr/>
          <p:nvPr/>
        </p:nvSpPr>
        <p:spPr>
          <a:xfrm>
            <a:off x="3886201" y="1176398"/>
            <a:ext cx="921279" cy="67832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Flowchart: Predefined Process 2"/>
          <p:cNvSpPr/>
          <p:nvPr/>
        </p:nvSpPr>
        <p:spPr>
          <a:xfrm>
            <a:off x="3949567" y="3110827"/>
            <a:ext cx="982697" cy="67019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/ 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101570" y="2760684"/>
            <a:ext cx="1438705" cy="732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95217" y="3443284"/>
            <a:ext cx="1454152" cy="36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76785" y="1482103"/>
            <a:ext cx="1572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76785" y="1482105"/>
            <a:ext cx="1572584" cy="1023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76786" y="1481214"/>
            <a:ext cx="1581679" cy="1722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068912" y="2630388"/>
            <a:ext cx="1471362" cy="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92474" y="2627106"/>
            <a:ext cx="1447800" cy="69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16036" y="1646346"/>
            <a:ext cx="1424238" cy="977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49498" y="930678"/>
            <a:ext cx="111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ODBC / API Connection</a:t>
            </a:r>
            <a:endParaRPr lang="en-US" sz="1400" b="1" i="1" dirty="0"/>
          </a:p>
        </p:txBody>
      </p:sp>
      <p:pic>
        <p:nvPicPr>
          <p:cNvPr id="25" name="Picture 2" descr="docs, excel, goog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65" y="1407092"/>
            <a:ext cx="501168" cy="5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Tools To Use - Excel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343400"/>
          </a:xfrm>
        </p:spPr>
        <p:txBody>
          <a:bodyPr>
            <a:noAutofit/>
          </a:bodyPr>
          <a:lstStyle/>
          <a:p>
            <a:pPr marL="12065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/>
              <a:t>Excel – The Good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Good for quick analysis with basic charts and graphs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Good for sharing with limited set of business partners</a:t>
            </a:r>
            <a:endParaRPr lang="en-US" sz="2000" dirty="0"/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Some operations are easier and more transparent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Natural flow into Excel-based financial models </a:t>
            </a:r>
          </a:p>
          <a:p>
            <a:pPr marL="12065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000" dirty="0"/>
          </a:p>
          <a:p>
            <a:pPr marL="12065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/>
              <a:t>Excel – Challenges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Not ideal for sharing broadly, standard reports, or dashboards</a:t>
            </a:r>
            <a:endParaRPr lang="en-US" sz="2000" dirty="0"/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Size &amp; performance limitations</a:t>
            </a:r>
            <a:endParaRPr lang="en-US" sz="2400" dirty="0"/>
          </a:p>
          <a:p>
            <a:pPr indent="-222250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  <a:buChar char="̶"/>
            </a:pPr>
            <a:endParaRPr lang="en-US" sz="2400" dirty="0"/>
          </a:p>
          <a:p>
            <a:pPr indent="-222250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  <a:buChar char="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00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Tools To Use – BI &amp; Beyond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343400"/>
          </a:xfrm>
        </p:spPr>
        <p:txBody>
          <a:bodyPr>
            <a:noAutofit/>
          </a:bodyPr>
          <a:lstStyle/>
          <a:p>
            <a:pPr marL="12065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/>
              <a:t>BI Tools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Serve a wide variety of analytical needs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Best when advanced visualization or exploration are required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Can have pre-built structures or calculations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Excellent for standard report distribution</a:t>
            </a:r>
            <a:endParaRPr lang="en-US" sz="2000" dirty="0"/>
          </a:p>
          <a:p>
            <a:pPr marL="12065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sz="2000" dirty="0"/>
          </a:p>
          <a:p>
            <a:pPr marL="12065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b="1" dirty="0"/>
              <a:t>Statistical Modeling &amp; Programming Tools</a:t>
            </a:r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Best for highly sophisticated analysis</a:t>
            </a:r>
            <a:endParaRPr lang="en-US" sz="2000" dirty="0"/>
          </a:p>
          <a:p>
            <a:pPr marL="463550"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Programming from scratch gives more control, but takes more work</a:t>
            </a:r>
            <a:endParaRPr lang="en-US" sz="2400" dirty="0"/>
          </a:p>
          <a:p>
            <a:pPr indent="-222250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  <a:buChar char="̶"/>
            </a:pPr>
            <a:endParaRPr lang="en-US" sz="2400" dirty="0"/>
          </a:p>
          <a:p>
            <a:pPr indent="-222250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  <a:buChar char="̶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0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22618</TotalTime>
  <Words>255</Words>
  <Application>Microsoft Office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Intermediate File Approach</vt:lpstr>
      <vt:lpstr>Direct Connection Approach</vt:lpstr>
      <vt:lpstr>Downstream Integration Approach</vt:lpstr>
      <vt:lpstr>What Tools To Use - Excel</vt:lpstr>
      <vt:lpstr>What Tools To Use – BI &amp; Beyond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210</cp:revision>
  <dcterms:created xsi:type="dcterms:W3CDTF">2014-07-12T14:03:30Z</dcterms:created>
  <dcterms:modified xsi:type="dcterms:W3CDTF">2017-02-06T18:12:04Z</dcterms:modified>
</cp:coreProperties>
</file>