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33" r:id="rId2"/>
    <p:sldId id="397" r:id="rId3"/>
    <p:sldId id="392" r:id="rId4"/>
    <p:sldId id="371" r:id="rId5"/>
    <p:sldId id="372" r:id="rId6"/>
    <p:sldId id="395" r:id="rId7"/>
    <p:sldId id="373" r:id="rId8"/>
    <p:sldId id="374" r:id="rId9"/>
    <p:sldId id="396" r:id="rId10"/>
    <p:sldId id="375" r:id="rId11"/>
    <p:sldId id="380" r:id="rId12"/>
    <p:sldId id="376" r:id="rId13"/>
    <p:sldId id="378" r:id="rId14"/>
    <p:sldId id="390" r:id="rId15"/>
    <p:sldId id="379" r:id="rId1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">
          <p15:clr>
            <a:srgbClr val="A4A3A4"/>
          </p15:clr>
        </p15:guide>
        <p15:guide id="2" orient="horz" pos="4072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648">
          <p15:clr>
            <a:srgbClr val="A4A3A4"/>
          </p15:clr>
        </p15:guide>
        <p15:guide id="5" orient="horz" pos="3738">
          <p15:clr>
            <a:srgbClr val="A4A3A4"/>
          </p15:clr>
        </p15:guide>
        <p15:guide id="6" orient="horz" pos="430">
          <p15:clr>
            <a:srgbClr val="A4A3A4"/>
          </p15:clr>
        </p15:guide>
        <p15:guide id="7" orient="horz" pos="4009">
          <p15:clr>
            <a:srgbClr val="A4A3A4"/>
          </p15:clr>
        </p15:guide>
        <p15:guide id="8" orient="horz" pos="941">
          <p15:clr>
            <a:srgbClr val="A4A3A4"/>
          </p15:clr>
        </p15:guide>
        <p15:guide id="9" pos="5470">
          <p15:clr>
            <a:srgbClr val="A4A3A4"/>
          </p15:clr>
        </p15:guide>
        <p15:guide id="10" pos="721">
          <p15:clr>
            <a:srgbClr val="A4A3A4"/>
          </p15:clr>
        </p15:guide>
        <p15:guide id="11" pos="290">
          <p15:clr>
            <a:srgbClr val="A4A3A4"/>
          </p15:clr>
        </p15:guide>
        <p15:guide id="12" pos="3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BBELUR001" initials="B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8D83"/>
    <a:srgbClr val="DC6900"/>
    <a:srgbClr val="E03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3" autoAdjust="0"/>
    <p:restoredTop sz="86355" autoAdjust="0"/>
  </p:normalViewPr>
  <p:slideViewPr>
    <p:cSldViewPr snapToGrid="0" snapToObjects="1">
      <p:cViewPr varScale="1">
        <p:scale>
          <a:sx n="53" d="100"/>
          <a:sy n="53" d="100"/>
        </p:scale>
        <p:origin x="1689" y="39"/>
      </p:cViewPr>
      <p:guideLst>
        <p:guide orient="horz" pos="286"/>
        <p:guide orient="horz" pos="4072"/>
        <p:guide orient="horz" pos="2016"/>
        <p:guide orient="horz" pos="648"/>
        <p:guide orient="horz" pos="3738"/>
        <p:guide orient="horz" pos="430"/>
        <p:guide orient="horz" pos="4009"/>
        <p:guide orient="horz" pos="941"/>
        <p:guide pos="5470"/>
        <p:guide pos="721"/>
        <p:guide pos="290"/>
        <p:guide pos="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A21F-902A-0F45-B9B4-FE931516AD5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7215-0A4F-8B4F-9083-B141DB69F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5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8DA3-BCA9-4B7D-B50D-14F47506B614}" type="datetimeFigureOut">
              <a:rPr lang="en-GB" smtClean="0"/>
              <a:pPr/>
              <a:t>20/04/2018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B8F03-BC93-4120-96CA-A36DF640BE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4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18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67200" cy="3201988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9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42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08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131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40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187587" y="4360342"/>
            <a:ext cx="5524698" cy="1365826"/>
          </a:xfrm>
          <a:ln>
            <a:noFill/>
          </a:ln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defRPr sz="2400" b="1" i="1" baseline="0">
                <a:solidFill>
                  <a:srgbClr val="000000"/>
                </a:solidFill>
              </a:defRPr>
            </a:lvl1pPr>
          </a:lstStyle>
          <a:p>
            <a:r>
              <a:rPr lang="en-GB" noProof="0" dirty="0" smtClean="0"/>
              <a:t>Type in subtitle</a:t>
            </a:r>
            <a:br>
              <a:rPr lang="en-GB" noProof="0" dirty="0" smtClean="0"/>
            </a:br>
            <a:r>
              <a:rPr lang="en-GB" noProof="0" dirty="0" smtClean="0"/>
              <a:t>and/or date here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 bwMode="white">
          <a:xfrm>
            <a:off x="3178450" y="1994709"/>
            <a:ext cx="5533835" cy="235985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aseline="0">
                <a:solidFill>
                  <a:srgbClr val="000000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endParaRPr lang="en-GB" noProof="0" dirty="0" smtClean="0"/>
          </a:p>
        </p:txBody>
      </p:sp>
      <p:pic>
        <p:nvPicPr>
          <p:cNvPr id="3" name="Picture 2" descr="PwC_fl_c cro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2" y="4672840"/>
            <a:ext cx="1135593" cy="8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rgund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30238" y="453213"/>
            <a:ext cx="8053387" cy="275917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5400" b="1" i="1" baseline="0">
                <a:solidFill>
                  <a:srgbClr val="FFFFFF"/>
                </a:solidFill>
              </a:defRPr>
            </a:lvl1pPr>
          </a:lstStyle>
          <a:p>
            <a:r>
              <a:rPr lang="en-GB" noProof="0" dirty="0" smtClean="0"/>
              <a:t>Click to insert text for a divider page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237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lvl1pPr algn="l">
              <a:defRPr sz="1000" b="1" i="1">
                <a:solidFill>
                  <a:schemeClr val="bg1"/>
                </a:solidFill>
                <a:latin typeface="+mj-lt"/>
                <a:cs typeface="Georgia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 bwMode="white">
          <a:xfrm>
            <a:off x="1081291" y="6448921"/>
            <a:ext cx="7602333" cy="37989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rgbClr val="000000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Advisory Start – Campus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Excel Gurus – Foundational Course - PwC Confidential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46111" y="6385906"/>
            <a:ext cx="8053388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6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3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62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cxnSp>
        <p:nvCxnSpPr>
          <p:cNvPr id="11" name="Shape 10"/>
          <p:cNvCxnSpPr/>
          <p:nvPr userDrawn="1"/>
        </p:nvCxnSpPr>
        <p:spPr>
          <a:xfrm rot="5400000" flipH="1" flipV="1">
            <a:off x="4458496" y="-3467875"/>
            <a:ext cx="152399" cy="8229600"/>
          </a:xfrm>
          <a:prstGeom prst="bentConnector2">
            <a:avLst/>
          </a:prstGeom>
          <a:ln w="12700">
            <a:solidFill>
              <a:srgbClr val="A3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86295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800">
                <a:solidFill>
                  <a:srgbClr val="A3202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33400" y="6386295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00" b="1" i="1" noProof="0" dirty="0" smtClean="0">
                <a:solidFill>
                  <a:srgbClr val="A32020"/>
                </a:solidFill>
                <a:latin typeface="Georgia"/>
                <a:cs typeface="Georgia"/>
              </a:rPr>
              <a:t>Grow</a:t>
            </a:r>
            <a:r>
              <a:rPr lang="en-GB" sz="900" b="1" i="1" baseline="0" noProof="0" dirty="0" smtClean="0">
                <a:solidFill>
                  <a:srgbClr val="A32020"/>
                </a:solidFill>
                <a:latin typeface="Georgia"/>
                <a:cs typeface="Georgia"/>
              </a:rPr>
              <a:t> your own way</a:t>
            </a:r>
            <a:endParaRPr lang="en-GB" sz="900" b="1" i="1" noProof="0" dirty="0">
              <a:solidFill>
                <a:srgbClr val="A32020"/>
              </a:solidFill>
              <a:latin typeface="Georgia"/>
              <a:cs typeface="Georgia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533400" y="6353615"/>
            <a:ext cx="8077200" cy="1588"/>
          </a:xfrm>
          <a:prstGeom prst="line">
            <a:avLst/>
          </a:prstGeom>
          <a:ln w="12700" cap="flat" cmpd="sng" algn="ctr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93712" y="633697"/>
            <a:ext cx="8155784" cy="91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A3202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384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 wrap="square" anchor="t">
            <a:no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31824" y="1485900"/>
            <a:ext cx="8051801" cy="4878388"/>
          </a:xfrm>
        </p:spPr>
        <p:txBody>
          <a:bodyPr/>
          <a:lstStyle>
            <a:lvl1pPr indent="-228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defRPr sz="1600" baseline="0">
                <a:solidFill>
                  <a:srgbClr val="000000"/>
                </a:solidFill>
              </a:defRPr>
            </a:lvl1pPr>
            <a:lvl2pPr marL="230188" indent="-228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defRPr sz="1600">
                <a:solidFill>
                  <a:srgbClr val="000000"/>
                </a:solidFill>
              </a:defRPr>
            </a:lvl2pPr>
            <a:lvl3pPr marL="461963" indent="-228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defRPr sz="1600">
                <a:solidFill>
                  <a:srgbClr val="000000"/>
                </a:solidFill>
              </a:defRPr>
            </a:lvl3pPr>
            <a:lvl4pPr marL="684213" indent="-228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defRPr sz="1600">
                <a:solidFill>
                  <a:srgbClr val="000000"/>
                </a:solidFill>
              </a:defRPr>
            </a:lvl4pPr>
            <a:lvl5pPr marL="914400" indent="-228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97831" y="-3531275"/>
            <a:ext cx="173736" cy="8229600"/>
          </a:xfrm>
          <a:prstGeom prst="bentConnector2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237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lvl1pPr algn="l">
              <a:defRPr sz="1000" b="1" i="1">
                <a:solidFill>
                  <a:schemeClr val="accent4"/>
                </a:solidFill>
                <a:latin typeface="+mj-lt"/>
                <a:cs typeface="Georgia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111" y="6385906"/>
            <a:ext cx="8053388" cy="0"/>
          </a:xfrm>
          <a:prstGeom prst="line">
            <a:avLst/>
          </a:prstGeom>
          <a:ln w="12700" cmpd="sng">
            <a:solidFill>
              <a:schemeClr val="accent4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30238" y="453213"/>
            <a:ext cx="8053387" cy="275917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5400" b="1" i="1" baseline="0">
                <a:solidFill>
                  <a:schemeClr val="accent4"/>
                </a:solidFill>
              </a:defRPr>
            </a:lvl1pPr>
          </a:lstStyle>
          <a:p>
            <a:r>
              <a:rPr lang="en-GB" noProof="0" dirty="0" smtClean="0"/>
              <a:t>Photograph </a:t>
            </a:r>
            <a:br>
              <a:rPr lang="en-GB" noProof="0" dirty="0" smtClean="0"/>
            </a:br>
            <a:r>
              <a:rPr lang="en-GB" noProof="0" dirty="0" smtClean="0"/>
              <a:t>divider in red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237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lvl1pPr algn="l">
              <a:defRPr sz="1000" b="1" i="1">
                <a:solidFill>
                  <a:schemeClr val="accent4"/>
                </a:solidFill>
                <a:latin typeface="+mj-lt"/>
                <a:cs typeface="Georgia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111" y="6385906"/>
            <a:ext cx="8053388" cy="0"/>
          </a:xfrm>
          <a:prstGeom prst="line">
            <a:avLst/>
          </a:prstGeom>
          <a:ln w="12700" cmpd="sng">
            <a:solidFill>
              <a:schemeClr val="accent4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14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bg>
      <p:bgPr>
        <a:solidFill>
          <a:srgbClr val="998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30238" y="453213"/>
            <a:ext cx="8053387" cy="275917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54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Photograph </a:t>
            </a:r>
            <a:br>
              <a:rPr lang="en-GB" noProof="0" dirty="0" smtClean="0"/>
            </a:br>
            <a:r>
              <a:rPr lang="en-GB" noProof="0" dirty="0" smtClean="0"/>
              <a:t>divider in white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237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lvl1pPr algn="l">
              <a:defRPr sz="1000" b="1" i="1">
                <a:solidFill>
                  <a:schemeClr val="bg1"/>
                </a:solidFill>
                <a:latin typeface="+mj-lt"/>
                <a:cs typeface="Georgia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6111" y="6385906"/>
            <a:ext cx="8053388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geri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30238" y="453213"/>
            <a:ext cx="8053387" cy="275917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5400" b="1" i="1" baseline="0">
                <a:solidFill>
                  <a:srgbClr val="FFFFFF"/>
                </a:solidFill>
              </a:defRPr>
            </a:lvl1pPr>
          </a:lstStyle>
          <a:p>
            <a:r>
              <a:rPr lang="en-GB" noProof="0" dirty="0" smtClean="0"/>
              <a:t>Click to insert text for a divider page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237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lvl1pPr algn="l">
              <a:defRPr sz="1000" b="1" i="1">
                <a:solidFill>
                  <a:schemeClr val="bg1"/>
                </a:solidFill>
                <a:latin typeface="+mj-lt"/>
                <a:cs typeface="Georgia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white">
          <a:xfrm>
            <a:off x="1081291" y="6448921"/>
            <a:ext cx="7602333" cy="37989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rgbClr val="000000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Advisory Start – Campus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Excel Gurus – Foundational Course - PwC Confidential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6111" y="6385906"/>
            <a:ext cx="8053388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30238" y="453213"/>
            <a:ext cx="8053387" cy="275917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5400" b="1" i="1" baseline="0">
                <a:solidFill>
                  <a:srgbClr val="FFFFFF"/>
                </a:solidFill>
              </a:defRPr>
            </a:lvl1pPr>
          </a:lstStyle>
          <a:p>
            <a:r>
              <a:rPr lang="en-GB" noProof="0" dirty="0" smtClean="0"/>
              <a:t>Click to insert text for a divider page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237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lvl1pPr algn="l">
              <a:defRPr sz="1000" b="1" i="1">
                <a:solidFill>
                  <a:schemeClr val="bg1"/>
                </a:solidFill>
                <a:latin typeface="+mj-lt"/>
                <a:cs typeface="Georgia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white">
          <a:xfrm>
            <a:off x="1081291" y="6448921"/>
            <a:ext cx="7602333" cy="37989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rgbClr val="000000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Advisory Start – Campus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Excel Gurus – Foundational Course - PwC Confidential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6111" y="6385906"/>
            <a:ext cx="8053388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5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30238" y="453213"/>
            <a:ext cx="8053387" cy="275917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5400" b="1" i="1" baseline="0">
                <a:solidFill>
                  <a:srgbClr val="FFFFFF"/>
                </a:solidFill>
              </a:defRPr>
            </a:lvl1pPr>
          </a:lstStyle>
          <a:p>
            <a:r>
              <a:rPr lang="en-GB" noProof="0" dirty="0" smtClean="0"/>
              <a:t>Click to insert text for a divider page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237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lvl1pPr algn="l">
              <a:defRPr sz="1000" b="1" i="1">
                <a:solidFill>
                  <a:schemeClr val="bg1"/>
                </a:solidFill>
                <a:latin typeface="+mj-lt"/>
                <a:cs typeface="Georgia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6111" y="6385906"/>
            <a:ext cx="8053388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9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30238" y="453213"/>
            <a:ext cx="8053387" cy="275917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5400" b="1" i="1" baseline="0">
                <a:solidFill>
                  <a:srgbClr val="FFFFFF"/>
                </a:solidFill>
              </a:defRPr>
            </a:lvl1pPr>
          </a:lstStyle>
          <a:p>
            <a:r>
              <a:rPr lang="en-GB" noProof="0" dirty="0" smtClean="0"/>
              <a:t>Click to insert text for a divider page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237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lvl1pPr algn="l">
              <a:defRPr sz="1000" b="1" i="1">
                <a:solidFill>
                  <a:schemeClr val="bg1"/>
                </a:solidFill>
                <a:latin typeface="+mj-lt"/>
                <a:cs typeface="Georgia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white">
          <a:xfrm>
            <a:off x="1081291" y="6448921"/>
            <a:ext cx="7602333" cy="37989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rgbClr val="000000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Advisory Start – Campus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Excel Gurus – Foundational Course - PwC Confidential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6111" y="6385906"/>
            <a:ext cx="8053388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0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rgun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30238" y="453213"/>
            <a:ext cx="8053387" cy="275917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5400" b="1" i="1" baseline="0">
                <a:solidFill>
                  <a:srgbClr val="FFFFFF"/>
                </a:solidFill>
              </a:defRPr>
            </a:lvl1pPr>
          </a:lstStyle>
          <a:p>
            <a:r>
              <a:rPr lang="en-GB" noProof="0" dirty="0" smtClean="0"/>
              <a:t>Click to insert text for a divider page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237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lvl1pPr algn="l">
              <a:defRPr sz="1000" b="1" i="1">
                <a:solidFill>
                  <a:schemeClr val="bg1"/>
                </a:solidFill>
                <a:latin typeface="+mj-lt"/>
                <a:cs typeface="Georgia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white">
          <a:xfrm>
            <a:off x="1081291" y="6448921"/>
            <a:ext cx="7602333" cy="37989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aseline="0">
                <a:solidFill>
                  <a:srgbClr val="000000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Advisory Start – Campus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Excel Gurus – Foundational Course - PwC Confidential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6111" y="6385906"/>
            <a:ext cx="8053388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52" r:id="rId2"/>
    <p:sldLayoutId id="2147483690" r:id="rId3"/>
    <p:sldLayoutId id="2147483691" r:id="rId4"/>
    <p:sldLayoutId id="2147483679" r:id="rId5"/>
    <p:sldLayoutId id="2147483686" r:id="rId6"/>
    <p:sldLayoutId id="2147483687" r:id="rId7"/>
    <p:sldLayoutId id="2147483688" r:id="rId8"/>
    <p:sldLayoutId id="2147483689" r:id="rId9"/>
    <p:sldLayoutId id="2147483692" r:id="rId10"/>
    <p:sldLayoutId id="2147483693" r:id="rId11"/>
    <p:sldLayoutId id="214748369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marR="0" indent="-228600" algn="l" defTabSz="914400" rtl="0" eaLnBrk="1" fontAlgn="auto" latinLnBrk="0" hangingPunct="1">
        <a:lnSpc>
          <a:spcPct val="112000"/>
        </a:lnSpc>
        <a:spcBef>
          <a:spcPts val="0"/>
        </a:spcBef>
        <a:spcAft>
          <a:spcPts val="300"/>
        </a:spcAft>
        <a:buClrTx/>
        <a:buSzTx/>
        <a:buFontTx/>
        <a:buNone/>
        <a:tabLst/>
        <a:defRPr sz="1600" kern="1200">
          <a:solidFill>
            <a:srgbClr val="000000"/>
          </a:solidFill>
          <a:latin typeface="Georgia" pitchFamily="18" charset="0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2000"/>
        </a:lnSpc>
        <a:spcBef>
          <a:spcPts val="0"/>
        </a:spcBef>
        <a:spcAft>
          <a:spcPts val="300"/>
        </a:spcAft>
        <a:buClrTx/>
        <a:buFont typeface="Georgia" pitchFamily="18" charset="0"/>
        <a:buChar char="•"/>
        <a:defRPr sz="1600" kern="1200">
          <a:solidFill>
            <a:srgbClr val="000000"/>
          </a:solidFill>
          <a:latin typeface="Georgia" pitchFamily="18" charset="0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2000"/>
        </a:lnSpc>
        <a:spcBef>
          <a:spcPts val="0"/>
        </a:spcBef>
        <a:spcAft>
          <a:spcPts val="300"/>
        </a:spcAft>
        <a:buClrTx/>
        <a:buFont typeface="Georgia" pitchFamily="18" charset="0"/>
        <a:buChar char="-"/>
        <a:defRPr sz="1600" kern="1200">
          <a:solidFill>
            <a:srgbClr val="000000"/>
          </a:solidFill>
          <a:latin typeface="Georgia" pitchFamily="18" charset="0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12000"/>
        </a:lnSpc>
        <a:spcBef>
          <a:spcPts val="0"/>
        </a:spcBef>
        <a:spcAft>
          <a:spcPts val="300"/>
        </a:spcAft>
        <a:buClrTx/>
        <a:buFont typeface="Georgia" pitchFamily="18" charset="0"/>
        <a:buChar char="◦"/>
        <a:defRPr sz="1600" kern="1200">
          <a:solidFill>
            <a:srgbClr val="000000"/>
          </a:solidFill>
          <a:latin typeface="Georgia" pitchFamily="18" charset="0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12000"/>
        </a:lnSpc>
        <a:spcBef>
          <a:spcPts val="0"/>
        </a:spcBef>
        <a:spcAft>
          <a:spcPts val="300"/>
        </a:spcAft>
        <a:buClrTx/>
        <a:buFont typeface="Georgia" pitchFamily="18" charset="0"/>
        <a:buChar char="›"/>
        <a:defRPr sz="1600" kern="1200" baseline="0">
          <a:solidFill>
            <a:srgbClr val="000000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Tao of Excel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159" y="6409165"/>
            <a:ext cx="451055" cy="414200"/>
          </a:xfrm>
        </p:spPr>
        <p:txBody>
          <a:bodyPr/>
          <a:lstStyle/>
          <a:p>
            <a:fld id="{9EBD5762-3BDC-484D-9503-7EA6D5A9A8C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</a:t>
            </a:r>
            <a:r>
              <a:rPr lang="en-US" dirty="0" smtClean="0"/>
              <a:t>5: Highlight and limit and 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588" lvl="1" indent="0">
              <a:buNone/>
            </a:pPr>
            <a:r>
              <a:rPr lang="en-US" dirty="0"/>
              <a:t>Hardcoding limits flexibility, traceability and increases the risk of errors. </a:t>
            </a:r>
            <a:r>
              <a:rPr lang="en-US" b="1" dirty="0"/>
              <a:t>Use formula whenever every possible!</a:t>
            </a:r>
          </a:p>
          <a:p>
            <a:pPr marL="1588" lvl="1" indent="0">
              <a:buNone/>
            </a:pPr>
            <a:endParaRPr lang="en-US" dirty="0" smtClean="0"/>
          </a:p>
          <a:p>
            <a:pPr marL="519113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10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405628" y="1914144"/>
            <a:ext cx="2926080" cy="1371600"/>
            <a:chOff x="5405628" y="1914144"/>
            <a:chExt cx="2926080" cy="1371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2222" t="24889" r="64444" b="67111"/>
            <a:stretch>
              <a:fillRect/>
            </a:stretch>
          </p:blipFill>
          <p:spPr bwMode="auto">
            <a:xfrm>
              <a:off x="5405628" y="2188464"/>
              <a:ext cx="2926080" cy="1097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</p:pic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5906065" y="1914144"/>
              <a:ext cx="1925207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/>
                <a:t>Hardcoded Variable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2" name="Right Arrow 11"/>
          <p:cNvSpPr/>
          <p:nvPr/>
        </p:nvSpPr>
        <p:spPr bwMode="ltGray">
          <a:xfrm rot="5400000">
            <a:off x="6411468" y="3350478"/>
            <a:ext cx="914400" cy="1248292"/>
          </a:xfrm>
          <a:prstGeom prst="rightArrow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18691" y="4572000"/>
            <a:ext cx="2899954" cy="1371600"/>
            <a:chOff x="5411942" y="4572000"/>
            <a:chExt cx="2899954" cy="13716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2222" t="23111" r="57222" b="64445"/>
            <a:stretch>
              <a:fillRect/>
            </a:stretch>
          </p:blipFill>
          <p:spPr bwMode="auto">
            <a:xfrm>
              <a:off x="5411942" y="4846320"/>
              <a:ext cx="2899954" cy="1097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5505779" y="4572000"/>
              <a:ext cx="2712281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/>
                <a:t>Referenced Named Variable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530" y="2206276"/>
            <a:ext cx="4147498" cy="32008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Keep source data and reference the source data instead of hardcoding. If you need to edit the source data, keep the original.</a:t>
            </a:r>
          </a:p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Ensure formatting is different for formulas and input data.</a:t>
            </a:r>
          </a:p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Be careful of merged cells as it makes it more difficult to move columns or write formulas. Consider center across.</a:t>
            </a:r>
          </a:p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Be careful of hidden data. Hidden cells can easily be captured in ranges. Consider grouping data to hide it.</a:t>
            </a:r>
          </a:p>
          <a:p>
            <a:pPr marL="0" marR="0" algn="l" defTabSz="914400" rtl="0" eaLnBrk="1" fontAlgn="auto" latinLnBrk="0" hangingPunct="1">
              <a:spcBef>
                <a:spcPts val="0"/>
              </a:spcBef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5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</a:t>
            </a:r>
            <a:r>
              <a:rPr lang="en-US" dirty="0" smtClean="0"/>
              <a:t>6: Break down large complex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588" lvl="1" indent="0">
              <a:spcBef>
                <a:spcPts val="0"/>
              </a:spcBef>
              <a:buNone/>
            </a:pPr>
            <a:r>
              <a:rPr lang="en-US" dirty="0" smtClean="0"/>
              <a:t>Keep your formulas as simple as possible so your work can be easily audited.  To do so, consider the following:</a:t>
            </a:r>
          </a:p>
          <a:p>
            <a:pPr marL="233363" lvl="2" indent="0">
              <a:spcBef>
                <a:spcPts val="0"/>
              </a:spcBef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 may look </a:t>
            </a:r>
            <a:r>
              <a:rPr lang="en-US" dirty="0" smtClean="0">
                <a:solidFill>
                  <a:srgbClr val="FF0000"/>
                </a:solidFill>
              </a:rPr>
              <a:t>cooler </a:t>
            </a:r>
            <a:r>
              <a:rPr lang="en-US" dirty="0" smtClean="0"/>
              <a:t>to bunch everything into one monster formula so you have fewer columns/ rows </a:t>
            </a:r>
            <a:r>
              <a:rPr lang="en-US" sz="2400" dirty="0" smtClean="0"/>
              <a:t>but</a:t>
            </a:r>
            <a:r>
              <a:rPr lang="en-US" dirty="0" smtClean="0"/>
              <a:t>…</a:t>
            </a:r>
          </a:p>
          <a:p>
            <a:pPr marL="512762" indent="-285750">
              <a:buFont typeface="Arial" pitchFamily="34" charset="0"/>
              <a:buChar char="•"/>
              <a:defRPr/>
            </a:pPr>
            <a:r>
              <a:rPr lang="en-US" dirty="0"/>
              <a:t>Almost guarantees errors</a:t>
            </a:r>
          </a:p>
          <a:p>
            <a:pPr marL="512762" indent="-285750">
              <a:buFont typeface="Arial" pitchFamily="34" charset="0"/>
              <a:buChar char="•"/>
              <a:defRPr/>
            </a:pPr>
            <a:r>
              <a:rPr lang="en-US" dirty="0"/>
              <a:t>Nightmare to understand</a:t>
            </a:r>
          </a:p>
          <a:p>
            <a:pPr marL="512762" indent="-285750">
              <a:buFont typeface="Arial" pitchFamily="34" charset="0"/>
              <a:buChar char="•"/>
              <a:defRPr/>
            </a:pPr>
            <a:r>
              <a:rPr lang="en-US" dirty="0"/>
              <a:t>Difficult to edit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you know the output you want, but the way to get there is not obvious, use a stepwise </a:t>
            </a:r>
            <a:r>
              <a:rPr lang="en-US" dirty="0" smtClean="0"/>
              <a:t>method and outline your steps so others can follow.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Starting with the objective, think about what data you need to calculate it...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you hit a block, </a:t>
            </a:r>
            <a:r>
              <a:rPr lang="en-US" dirty="0" smtClean="0"/>
              <a:t>think </a:t>
            </a:r>
            <a:r>
              <a:rPr lang="en-US" dirty="0"/>
              <a:t>about ways to get data closer to what you need and then look to see if there are ways to modify </a:t>
            </a:r>
            <a:r>
              <a:rPr lang="en-US" dirty="0" smtClean="0"/>
              <a:t>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 in Error checks to ensure your formulas are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0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</a:t>
            </a:r>
            <a:r>
              <a:rPr lang="en-US" dirty="0" smtClean="0"/>
              <a:t>: Review thoroughly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588" lvl="1" indent="0">
              <a:buNone/>
            </a:pPr>
            <a:r>
              <a:rPr lang="en-US" b="1" dirty="0" smtClean="0"/>
              <a:t>88% of Spreadsheets contain errors</a:t>
            </a:r>
            <a:r>
              <a:rPr lang="en-US" dirty="0" smtClean="0"/>
              <a:t>, so how do we </a:t>
            </a:r>
            <a:r>
              <a:rPr lang="en-US" b="1" dirty="0" smtClean="0"/>
              <a:t>check</a:t>
            </a:r>
            <a:r>
              <a:rPr lang="en-US" dirty="0" smtClean="0"/>
              <a:t> for them?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Using Trace Precedents and Trace Dependents, </a:t>
            </a:r>
            <a:r>
              <a:rPr lang="en-US" b="1" dirty="0" smtClean="0"/>
              <a:t>check</a:t>
            </a:r>
            <a:r>
              <a:rPr lang="en-US" dirty="0" smtClean="0"/>
              <a:t> to ensure your formulas are referring the correct cells.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Always </a:t>
            </a:r>
            <a:r>
              <a:rPr lang="en-US" b="1" dirty="0" smtClean="0"/>
              <a:t>add a comment </a:t>
            </a:r>
            <a:r>
              <a:rPr lang="en-US" dirty="0" smtClean="0"/>
              <a:t>when an external source is involved.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Print out your workbook and manually perform your calculations using a calculator.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Ballpark it and rule out common errors.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 smtClean="0"/>
              <a:t>Know the signs</a:t>
            </a:r>
            <a:r>
              <a:rPr lang="en-US" dirty="0" smtClean="0"/>
              <a:t> of your formulas and numbers.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Utilize Formula Auditing Ribbon to assist you.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Track Changes in Excel when editing documents.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</a:t>
            </a:r>
            <a:r>
              <a:rPr lang="en-US" dirty="0" smtClean="0"/>
              <a:t>8: Ask for help or look online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b="1" dirty="0"/>
              <a:t>The internet is your friend.</a:t>
            </a:r>
            <a:r>
              <a:rPr lang="en-US" dirty="0"/>
              <a:t> It is impossible to know every formula in Excel or the answer to every excel question. However, thousands of your closest excel friends have already posted possible answers.</a:t>
            </a:r>
            <a:endParaRPr lang="en-US" b="1" dirty="0"/>
          </a:p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Internet </a:t>
            </a:r>
            <a:r>
              <a:rPr lang="en-US" b="1" dirty="0"/>
              <a:t>search hints</a:t>
            </a:r>
            <a:r>
              <a:rPr lang="en-US" b="1" dirty="0" smtClean="0"/>
              <a:t>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Spend time thinking about what to search for. Try different combinations of excel terms.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Break your question down into individual components.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Combine solutions to create your optimal answer.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Spend time understanding the individual syntax to help you relate the formula to your specific problem.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Ask yourself, am I making this too complicated?</a:t>
            </a:r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9</a:t>
            </a:r>
            <a:r>
              <a:rPr lang="en-US" dirty="0" smtClean="0"/>
              <a:t>: Use Keyboard Shortcuts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5"/>
          </p:nvPr>
        </p:nvSpPr>
        <p:spPr>
          <a:xfrm>
            <a:off x="552004" y="2175305"/>
            <a:ext cx="8077200" cy="4419600"/>
          </a:xfrm>
        </p:spPr>
        <p:txBody>
          <a:bodyPr/>
          <a:lstStyle/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F2</a:t>
            </a:r>
            <a:r>
              <a:rPr lang="en-US" sz="1200" dirty="0" smtClean="0"/>
              <a:t> – Enter into a cell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F4</a:t>
            </a:r>
            <a:r>
              <a:rPr lang="en-US" sz="1200" dirty="0" smtClean="0"/>
              <a:t> – Repeats last command (or Anchor if within a cell)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ESC</a:t>
            </a:r>
            <a:r>
              <a:rPr lang="en-US" sz="1200" dirty="0" smtClean="0"/>
              <a:t> – Exit a cell without making any changes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Enter</a:t>
            </a:r>
            <a:r>
              <a:rPr lang="en-US" sz="1200" dirty="0" smtClean="0"/>
              <a:t> – Moves down a cell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Tab</a:t>
            </a:r>
            <a:r>
              <a:rPr lang="en-US" sz="1200" dirty="0" smtClean="0"/>
              <a:t> – Moves right a cell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Ctrl, Z </a:t>
            </a:r>
            <a:r>
              <a:rPr lang="en-US" sz="1200" dirty="0" smtClean="0"/>
              <a:t>– Undo 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Alt, E, S </a:t>
            </a:r>
            <a:r>
              <a:rPr lang="en-US" sz="1200" dirty="0" smtClean="0"/>
              <a:t>– Paste Special (2003 Shortcut)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CTRL, D </a:t>
            </a:r>
            <a:r>
              <a:rPr lang="en-US" sz="1200" dirty="0" smtClean="0"/>
              <a:t>– Fill Down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CTRL, R </a:t>
            </a:r>
            <a:r>
              <a:rPr lang="en-US" sz="1200" dirty="0" smtClean="0"/>
              <a:t>– Fill Right 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Ctrl, (Up, Down, Left or Right) </a:t>
            </a:r>
            <a:r>
              <a:rPr lang="en-US" sz="1200" dirty="0" smtClean="0"/>
              <a:t>– Moves to first/last non-empty cell in range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Shift, Ctrl (Up, Down, Left or Right) </a:t>
            </a:r>
            <a:r>
              <a:rPr lang="en-US" sz="1200" dirty="0" smtClean="0"/>
              <a:t>– Highlights up until last non-empty cell in range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Ctrl, Home </a:t>
            </a:r>
            <a:r>
              <a:rPr lang="en-US" sz="1200" dirty="0" smtClean="0"/>
              <a:t>– Moves to Cell A1 (unless another home cell has been defined)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Ctrl, PgUp/Dn </a:t>
            </a:r>
            <a:r>
              <a:rPr lang="en-US" sz="1200" dirty="0" smtClean="0"/>
              <a:t>– Moves between worksheets within workbook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Alt, Down </a:t>
            </a:r>
            <a:r>
              <a:rPr lang="en-US" sz="1200" dirty="0" smtClean="0"/>
              <a:t>– Opens a drop down list</a:t>
            </a:r>
          </a:p>
          <a:p>
            <a:pPr lvl="2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b="1" dirty="0" smtClean="0"/>
              <a:t>Ctrl, Tab </a:t>
            </a:r>
            <a:r>
              <a:rPr lang="en-US" sz="1200" dirty="0" smtClean="0"/>
              <a:t>– Flips between open files of the same program</a:t>
            </a: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 rot="5400000" flipV="1">
            <a:off x="4489798" y="1338098"/>
            <a:ext cx="201613" cy="8412480"/>
          </a:xfrm>
          <a:prstGeom prst="rightBracket">
            <a:avLst>
              <a:gd name="adj" fmla="val 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 rot="5400000" flipH="1">
            <a:off x="4489798" y="-2117888"/>
            <a:ext cx="201613" cy="8412480"/>
          </a:xfrm>
          <a:prstGeom prst="rightBracket">
            <a:avLst>
              <a:gd name="adj" fmla="val 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041781" y="1588924"/>
            <a:ext cx="275556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latin typeface="+mj-lt"/>
              </a:rPr>
              <a:t>Commonly used shortcuts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0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9</a:t>
            </a:r>
            <a:r>
              <a:rPr lang="en-US" dirty="0" smtClean="0"/>
              <a:t>: Use Keyboard Shortcuts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7" y="1752600"/>
            <a:ext cx="9079706" cy="364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81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11142" y="381000"/>
            <a:ext cx="8651875" cy="350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76164" tIns="38083" rIns="76164" bIns="38083" anchor="b">
            <a:spAutoFit/>
          </a:bodyPr>
          <a:lstStyle/>
          <a:p>
            <a:pPr defTabSz="912797" eaLnBrk="0" hangingPunct="0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655159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1" i="1" kern="1200">
                <a:solidFill>
                  <a:schemeClr val="accent4"/>
                </a:solidFill>
                <a:latin typeface="+mj-lt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D5762-3BDC-484D-9503-7EA6D5A9A8C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dirty="0" smtClean="0"/>
              <a:t>The TAO of Excel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ltGray">
          <a:xfrm>
            <a:off x="384365" y="1143000"/>
            <a:ext cx="841248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Georgia" pitchFamily="18" charset="0"/>
              </a:rPr>
              <a:t>The best work in Excel should always include a bias toward “elegant simplicity”</a:t>
            </a: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>
          <a:xfrm>
            <a:off x="475805" y="1844993"/>
            <a:ext cx="8138160" cy="3961447"/>
          </a:xfrm>
          <a:prstGeom prst="rect">
            <a:avLst/>
          </a:prstGeom>
        </p:spPr>
        <p:txBody>
          <a:bodyPr/>
          <a:lstStyle/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Simplicity</a:t>
            </a:r>
          </a:p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Georgia" pitchFamily="18" charset="0"/>
              <a:buChar char="•"/>
              <a:tabLst/>
              <a:defRPr/>
            </a:pPr>
            <a:r>
              <a:rPr lang="en-US" sz="1400" dirty="0" smtClean="0">
                <a:latin typeface="Georgia" pitchFamily="18" charset="0"/>
              </a:rPr>
              <a:t>Decreases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the chance of errors and allows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those unfamiliar with model to easily understand scenarios and results</a:t>
            </a:r>
          </a:p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tabLst/>
              <a:defRPr/>
            </a:pPr>
            <a:r>
              <a:rPr lang="en-US" sz="1400" b="1" noProof="0" dirty="0" smtClean="0">
                <a:latin typeface="Georgia" pitchFamily="18" charset="0"/>
              </a:rPr>
              <a:t>Traceability</a:t>
            </a:r>
          </a:p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Allows for those who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did not help build the model be able to understand where data is coming from with easily traceable dependents and precedents</a:t>
            </a:r>
          </a:p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tabLst/>
              <a:defRPr/>
            </a:pPr>
            <a:r>
              <a:rPr lang="en-US" sz="1400" b="1" baseline="0" dirty="0" smtClean="0">
                <a:latin typeface="Georgia" pitchFamily="18" charset="0"/>
              </a:rPr>
              <a:t>Consistency</a:t>
            </a:r>
          </a:p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smtClean="0">
                <a:latin typeface="Georgia" pitchFamily="18" charset="0"/>
              </a:rPr>
              <a:t>Ensures all data is in the same denomination, formatting for different criteria is the same, makes overall model easier to understand </a:t>
            </a: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Adaptability</a:t>
            </a:r>
          </a:p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Georgia" pitchFamily="18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Allows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for quick and accurate changes to assumptions and variables without significant re-tooling of formulas</a:t>
            </a: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Ease of use</a:t>
            </a:r>
          </a:p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Georgia" pitchFamily="18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Well thought-out and documented models facilitate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use and allow for transfer of ownership without a steep learning curve</a:t>
            </a:r>
          </a:p>
        </p:txBody>
      </p:sp>
      <p:sp>
        <p:nvSpPr>
          <p:cNvPr id="18" name="AutoShape 7"/>
          <p:cNvSpPr>
            <a:spLocks/>
          </p:cNvSpPr>
          <p:nvPr/>
        </p:nvSpPr>
        <p:spPr bwMode="auto">
          <a:xfrm rot="5400000" flipV="1">
            <a:off x="4489799" y="1362233"/>
            <a:ext cx="201613" cy="8412480"/>
          </a:xfrm>
          <a:prstGeom prst="rightBracket">
            <a:avLst>
              <a:gd name="adj" fmla="val 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AutoShape 8"/>
          <p:cNvSpPr>
            <a:spLocks/>
          </p:cNvSpPr>
          <p:nvPr/>
        </p:nvSpPr>
        <p:spPr bwMode="auto">
          <a:xfrm rot="5400000" flipH="1">
            <a:off x="4489799" y="-2322353"/>
            <a:ext cx="201613" cy="8412480"/>
          </a:xfrm>
          <a:prstGeom prst="rightBracket">
            <a:avLst>
              <a:gd name="adj" fmla="val 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 bwMode="ltGray">
          <a:xfrm>
            <a:off x="382683" y="5806440"/>
            <a:ext cx="8412480" cy="54864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Georgia" pitchFamily="18" charset="0"/>
              </a:rPr>
              <a:t>We use the guiding principles to ensure we meet the TAO!</a:t>
            </a:r>
          </a:p>
        </p:txBody>
      </p:sp>
    </p:spTree>
    <p:extLst>
      <p:ext uri="{BB962C8B-B14F-4D97-AF65-F5344CB8AC3E}">
        <p14:creationId xmlns:p14="http://schemas.microsoft.com/office/powerpoint/2010/main" val="701800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</a:rPr>
              <a:t>Principles of Excel</a:t>
            </a:r>
            <a:br>
              <a:rPr lang="en-US" dirty="0" smtClean="0">
                <a:latin typeface="Georgia"/>
              </a:rPr>
            </a:br>
            <a:r>
              <a:rPr lang="en-US" sz="2800" b="0" dirty="0" smtClean="0"/>
              <a:t>Some useful tips to take into consideration before working with Excel</a:t>
            </a:r>
            <a:endParaRPr lang="en-US" sz="2800" b="0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159" y="6409165"/>
            <a:ext cx="451055" cy="414200"/>
          </a:xfrm>
          <a:prstGeom prst="rect">
            <a:avLst/>
          </a:prstGeom>
        </p:spPr>
        <p:txBody>
          <a:bodyPr lIns="0" tIns="4572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1" i="1" kern="1200">
                <a:solidFill>
                  <a:schemeClr val="accent4"/>
                </a:solidFill>
                <a:latin typeface="+mj-lt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D5762-3BDC-484D-9503-7EA6D5A9A8CE}" type="slidenum">
              <a:rPr lang="en-GB" smtClean="0">
                <a:solidFill>
                  <a:schemeClr val="bg1"/>
                </a:solidFill>
              </a:rPr>
              <a:pPr/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1: Be client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indent="0"/>
            <a:r>
              <a:rPr lang="en-US" dirty="0" smtClean="0"/>
              <a:t>Normally Excel is thought of as </a:t>
            </a:r>
            <a:r>
              <a:rPr lang="en-US" b="1" dirty="0" smtClean="0"/>
              <a:t>a tool to analyze or organize data</a:t>
            </a:r>
            <a:r>
              <a:rPr lang="en-US" dirty="0" smtClean="0"/>
              <a:t>. However, Excel is also a </a:t>
            </a:r>
            <a:r>
              <a:rPr lang="en-US" b="1" dirty="0" smtClean="0"/>
              <a:t>medium and deliverable used to communicate our findings</a:t>
            </a:r>
            <a:r>
              <a:rPr lang="en-US" dirty="0" smtClean="0"/>
              <a:t>. When we build and deliver other deliverables such as PowerPoints, </a:t>
            </a:r>
            <a:r>
              <a:rPr lang="en-US" dirty="0" smtClean="0"/>
              <a:t>PDF </a:t>
            </a:r>
            <a:r>
              <a:rPr lang="en-US" dirty="0" smtClean="0"/>
              <a:t>documents, Word documents there are certain items we always consider, </a:t>
            </a:r>
            <a:r>
              <a:rPr lang="en-US" b="1" dirty="0" smtClean="0"/>
              <a:t>Excel has deliverable requirements </a:t>
            </a:r>
            <a:r>
              <a:rPr lang="en-US" dirty="0" smtClean="0"/>
              <a:t>as well:</a:t>
            </a:r>
          </a:p>
          <a:p>
            <a:pPr indent="0">
              <a:spcBef>
                <a:spcPts val="0"/>
              </a:spcBef>
            </a:pPr>
            <a:endParaRPr lang="en-US" sz="1000" dirty="0" smtClean="0"/>
          </a:p>
          <a:p>
            <a:pPr indent="0"/>
            <a:r>
              <a:rPr lang="en-US" b="1" dirty="0" smtClean="0"/>
              <a:t>Considerations: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someone follow my Excel? When they open it, do they understand where they find the information they are looking for?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Is my Excel client ready?</a:t>
            </a:r>
          </a:p>
          <a:p>
            <a:pPr marL="573088" lvl="1" indent="-342900">
              <a:buFont typeface="+mj-lt"/>
              <a:buAutoNum type="arabicPeriod"/>
            </a:pPr>
            <a:r>
              <a:rPr lang="en-US" dirty="0" smtClean="0"/>
              <a:t>Does it contain a clear message?</a:t>
            </a:r>
          </a:p>
          <a:p>
            <a:pPr marL="573088" lvl="1" indent="-342900">
              <a:buFont typeface="+mj-lt"/>
              <a:buAutoNum type="arabicPeriod"/>
            </a:pPr>
            <a:r>
              <a:rPr lang="en-US" dirty="0" smtClean="0"/>
              <a:t>Is there a summary, is the output identifiable?</a:t>
            </a:r>
          </a:p>
          <a:p>
            <a:pPr marL="573088" lvl="1" indent="-342900">
              <a:buFont typeface="+mj-lt"/>
              <a:buAutoNum type="arabicPeriod"/>
            </a:pPr>
            <a:r>
              <a:rPr lang="en-US" dirty="0" smtClean="0"/>
              <a:t>Is the data sorted and (0r) have the required filters?</a:t>
            </a:r>
          </a:p>
          <a:p>
            <a:pPr marL="573088" lvl="1" indent="-342900">
              <a:buFont typeface="+mj-lt"/>
              <a:buAutoNum type="arabicPeriod"/>
            </a:pPr>
            <a:r>
              <a:rPr lang="en-US" dirty="0" smtClean="0"/>
              <a:t>Is the selected cell in the top left corner so people know where they are in on a page?</a:t>
            </a:r>
          </a:p>
          <a:p>
            <a:pPr marL="573088" lvl="1" indent="-342900">
              <a:buFont typeface="+mj-lt"/>
              <a:buAutoNum type="arabicPeriod"/>
            </a:pPr>
            <a:r>
              <a:rPr lang="en-US" dirty="0" smtClean="0"/>
              <a:t>Is the document printable?</a:t>
            </a:r>
          </a:p>
          <a:p>
            <a:pPr marL="573088" lvl="1" indent="-342900">
              <a:buFont typeface="+mj-lt"/>
              <a:buAutoNum type="arabicPeriod"/>
            </a:pPr>
            <a:endParaRPr lang="en-US" dirty="0" smtClean="0"/>
          </a:p>
          <a:p>
            <a:pPr marL="573088" lvl="1" indent="-342900">
              <a:buFont typeface="+mj-lt"/>
              <a:buAutoNum type="arabicPeriod"/>
            </a:pPr>
            <a:endParaRPr lang="en-US" dirty="0" smtClean="0"/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</a:t>
            </a:r>
            <a:r>
              <a:rPr lang="en-US" dirty="0" smtClean="0"/>
              <a:t>2: Begin with the end in mind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588" lvl="1" indent="0">
              <a:spcBef>
                <a:spcPts val="0"/>
              </a:spcBef>
              <a:buNone/>
            </a:pPr>
            <a:r>
              <a:rPr lang="en-US" dirty="0" smtClean="0"/>
              <a:t>Before building a workbook, it is always helpful to think about your final product and how you build your model will lead to this final product. Develop or think about a Story Board to help you reach your end goal.</a:t>
            </a:r>
          </a:p>
          <a:p>
            <a:pPr marL="1588" lvl="1" indent="0">
              <a:spcBef>
                <a:spcPts val="0"/>
              </a:spcBef>
              <a:buNone/>
            </a:pPr>
            <a:endParaRPr lang="en-US" dirty="0" smtClean="0"/>
          </a:p>
          <a:p>
            <a:pPr marL="1588" lvl="1" indent="0">
              <a:spcBef>
                <a:spcPts val="0"/>
              </a:spcBef>
              <a:buNone/>
            </a:pPr>
            <a:r>
              <a:rPr lang="en-US" dirty="0" smtClean="0"/>
              <a:t>What to consider when </a:t>
            </a:r>
            <a:r>
              <a:rPr lang="en-US" b="1" dirty="0" smtClean="0"/>
              <a:t>Story Boarding: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Develop a Summary and/or Assumptions Tab that contains all the outputs of your workbook.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Logically layout your information so that this information flows within your tabs and from tab to tab.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Determine how you want to present your information, as raw data or in a more presentable form.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Think about how the </a:t>
            </a:r>
            <a:r>
              <a:rPr lang="en-US" b="1" dirty="0" smtClean="0"/>
              <a:t>Core Components </a:t>
            </a:r>
            <a:r>
              <a:rPr lang="en-US" dirty="0" smtClean="0"/>
              <a:t>of your workbook will appear and affect your final product.</a:t>
            </a:r>
          </a:p>
          <a:p>
            <a:pPr marL="798513" lvl="3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Inputs/Outputs</a:t>
            </a:r>
          </a:p>
          <a:p>
            <a:pPr marL="798513" lvl="3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Instructions Tab</a:t>
            </a:r>
          </a:p>
          <a:p>
            <a:pPr marL="798513" lvl="3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Change </a:t>
            </a:r>
            <a:r>
              <a:rPr lang="en-US" dirty="0" smtClean="0"/>
              <a:t>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7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ltGray">
          <a:xfrm>
            <a:off x="602428" y="1310185"/>
            <a:ext cx="7933532" cy="3916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</a:t>
            </a:r>
            <a:r>
              <a:rPr lang="en-US" dirty="0" smtClean="0"/>
              <a:t>2: </a:t>
            </a:r>
            <a:r>
              <a:rPr lang="en-US" dirty="0"/>
              <a:t>Begin with the end in </a:t>
            </a:r>
            <a:r>
              <a:rPr lang="en-US" dirty="0" smtClean="0"/>
              <a:t>mind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02428" y="5513294"/>
            <a:ext cx="7933532" cy="731321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xtLst/>
        </p:spPr>
        <p:txBody>
          <a:bodyPr lIns="80682" tIns="40341" rIns="80682" bIns="40341" anchor="ctr" anchorCtr="0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100" i="1" dirty="0">
                <a:solidFill>
                  <a:schemeClr val="bg1"/>
                </a:solidFill>
                <a:latin typeface="+mj-lt"/>
              </a:rPr>
              <a:t>Tabs within a model should be well organized and feed into each other in a logical manner. Assumptions and data should drive analysis, which in turn should inform a final summary/output.  The tabs in your workbook are usually in the reverse order of how you arrive at your final product.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53740" y="1536376"/>
            <a:ext cx="7680576" cy="3240339"/>
            <a:chOff x="1081292" y="1536377"/>
            <a:chExt cx="7496743" cy="3125580"/>
          </a:xfrm>
        </p:grpSpPr>
        <p:grpSp>
          <p:nvGrpSpPr>
            <p:cNvPr id="44" name="Group 43"/>
            <p:cNvGrpSpPr/>
            <p:nvPr/>
          </p:nvGrpSpPr>
          <p:grpSpPr>
            <a:xfrm>
              <a:off x="1081292" y="1536377"/>
              <a:ext cx="6806927" cy="3125580"/>
              <a:chOff x="642480" y="1522558"/>
              <a:chExt cx="6806927" cy="3125580"/>
            </a:xfrm>
          </p:grpSpPr>
          <p:sp>
            <p:nvSpPr>
              <p:cNvPr id="34" name="Rectangle 2116"/>
              <p:cNvSpPr>
                <a:spLocks noChangeArrowheads="1"/>
              </p:cNvSpPr>
              <p:nvPr/>
            </p:nvSpPr>
            <p:spPr bwMode="auto">
              <a:xfrm>
                <a:off x="646107" y="1536377"/>
                <a:ext cx="1341835" cy="1163370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t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Aft>
                    <a:spcPts val="88"/>
                  </a:spcAft>
                </a:pPr>
                <a:r>
                  <a:rPr lang="en-US" altLang="en-US" sz="1200" i="1" dirty="0" smtClean="0">
                    <a:solidFill>
                      <a:schemeClr val="bg1"/>
                    </a:solidFill>
                    <a:latin typeface="+mj-lt"/>
                  </a:rPr>
                  <a:t>Drivers/ Inputs</a:t>
                </a:r>
                <a:endParaRPr lang="en-US" altLang="en-US" sz="1200" b="0" i="1" dirty="0">
                  <a:solidFill>
                    <a:schemeClr val="bg1"/>
                  </a:solidFill>
                  <a:latin typeface="+mj-lt"/>
                </a:endParaRPr>
              </a:p>
              <a:p>
                <a:pPr marL="201717" indent="-201717">
                  <a:spcAft>
                    <a:spcPts val="88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+mj-lt"/>
                  </a:rPr>
                  <a:t>Assumptions</a:t>
                </a:r>
              </a:p>
              <a:p>
                <a:pPr marL="201717" indent="-201717">
                  <a:spcAft>
                    <a:spcPts val="88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Raw data</a:t>
                </a:r>
              </a:p>
              <a:p>
                <a:pPr marL="201717" indent="-201717">
                  <a:spcAft>
                    <a:spcPts val="88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Historical data</a:t>
                </a:r>
              </a:p>
              <a:p>
                <a:pPr marL="201717" indent="-201717">
                  <a:spcAft>
                    <a:spcPts val="88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Projections</a:t>
                </a:r>
                <a:endParaRPr lang="en-US" altLang="en-US" sz="12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AutoShape 2152"/>
              <p:cNvSpPr>
                <a:spLocks noChangeArrowheads="1"/>
              </p:cNvSpPr>
              <p:nvPr/>
            </p:nvSpPr>
            <p:spPr bwMode="auto">
              <a:xfrm>
                <a:off x="2114786" y="1943019"/>
                <a:ext cx="1046643" cy="248142"/>
              </a:xfrm>
              <a:prstGeom prst="rightArrow">
                <a:avLst>
                  <a:gd name="adj1" fmla="val 50000"/>
                  <a:gd name="adj2" fmla="val 83796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 sz="882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2116"/>
              <p:cNvSpPr>
                <a:spLocks noChangeArrowheads="1"/>
              </p:cNvSpPr>
              <p:nvPr/>
            </p:nvSpPr>
            <p:spPr bwMode="auto">
              <a:xfrm>
                <a:off x="6107572" y="1522558"/>
                <a:ext cx="1341835" cy="1163370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t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Aft>
                    <a:spcPts val="88"/>
                  </a:spcAft>
                </a:pPr>
                <a:r>
                  <a:rPr lang="en-US" altLang="en-US" sz="1200" i="1" dirty="0" smtClean="0">
                    <a:solidFill>
                      <a:schemeClr val="bg1"/>
                    </a:solidFill>
                    <a:latin typeface="+mj-lt"/>
                  </a:rPr>
                  <a:t>Present Data</a:t>
                </a:r>
                <a:endParaRPr lang="en-US" altLang="en-US" sz="1200" b="0" i="1" dirty="0">
                  <a:solidFill>
                    <a:schemeClr val="bg1"/>
                  </a:solidFill>
                  <a:latin typeface="+mj-lt"/>
                </a:endParaRPr>
              </a:p>
              <a:p>
                <a:pPr marL="201717" indent="-201717">
                  <a:spcAft>
                    <a:spcPts val="88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Develop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presentable 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information from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your data</a:t>
                </a:r>
                <a:endParaRPr lang="en-US" altLang="en-US" sz="12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AutoShape 2152"/>
              <p:cNvSpPr>
                <a:spLocks noChangeArrowheads="1"/>
              </p:cNvSpPr>
              <p:nvPr/>
            </p:nvSpPr>
            <p:spPr bwMode="auto">
              <a:xfrm>
                <a:off x="4765763" y="1943019"/>
                <a:ext cx="1046643" cy="248142"/>
              </a:xfrm>
              <a:prstGeom prst="rightArrow">
                <a:avLst>
                  <a:gd name="adj1" fmla="val 50000"/>
                  <a:gd name="adj2" fmla="val 83796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 sz="882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2116"/>
              <p:cNvSpPr>
                <a:spLocks noChangeArrowheads="1"/>
              </p:cNvSpPr>
              <p:nvPr/>
            </p:nvSpPr>
            <p:spPr bwMode="auto">
              <a:xfrm>
                <a:off x="3288273" y="1568289"/>
                <a:ext cx="1341835" cy="1163370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t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Aft>
                    <a:spcPts val="88"/>
                  </a:spcAft>
                </a:pPr>
                <a:r>
                  <a:rPr lang="en-US" altLang="en-US" sz="1200" i="1" dirty="0" smtClean="0">
                    <a:solidFill>
                      <a:schemeClr val="bg1"/>
                    </a:solidFill>
                    <a:latin typeface="+mj-lt"/>
                  </a:rPr>
                  <a:t>Tabs</a:t>
                </a:r>
                <a:endParaRPr lang="en-US" altLang="en-US" sz="1200" b="0" i="1" dirty="0">
                  <a:solidFill>
                    <a:schemeClr val="bg1"/>
                  </a:solidFill>
                  <a:latin typeface="+mj-lt"/>
                </a:endParaRPr>
              </a:p>
              <a:p>
                <a:pPr marL="201717" indent="-201717">
                  <a:spcAft>
                    <a:spcPts val="88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Logically lay 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out your tabs that 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will drive your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workbook</a:t>
                </a:r>
                <a:endParaRPr lang="en-US" altLang="en-US" sz="12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AutoShape 2152"/>
              <p:cNvSpPr>
                <a:spLocks noChangeArrowheads="1"/>
              </p:cNvSpPr>
              <p:nvPr/>
            </p:nvSpPr>
            <p:spPr bwMode="auto">
              <a:xfrm rot="10800000">
                <a:off x="4765763" y="3871889"/>
                <a:ext cx="1046643" cy="248142"/>
              </a:xfrm>
              <a:prstGeom prst="rightArrow">
                <a:avLst>
                  <a:gd name="adj1" fmla="val 50000"/>
                  <a:gd name="adj2" fmla="val 83796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 sz="882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AutoShape 2152"/>
              <p:cNvSpPr>
                <a:spLocks noChangeArrowheads="1"/>
              </p:cNvSpPr>
              <p:nvPr/>
            </p:nvSpPr>
            <p:spPr bwMode="auto">
              <a:xfrm rot="10800000">
                <a:off x="2114785" y="3846812"/>
                <a:ext cx="1046643" cy="248142"/>
              </a:xfrm>
              <a:prstGeom prst="rightArrow">
                <a:avLst>
                  <a:gd name="adj1" fmla="val 50000"/>
                  <a:gd name="adj2" fmla="val 83796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 sz="882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2116"/>
              <p:cNvSpPr>
                <a:spLocks noChangeArrowheads="1"/>
              </p:cNvSpPr>
              <p:nvPr/>
            </p:nvSpPr>
            <p:spPr bwMode="auto">
              <a:xfrm>
                <a:off x="6107571" y="3484768"/>
                <a:ext cx="1341835" cy="1163370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t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Aft>
                    <a:spcPts val="88"/>
                  </a:spcAft>
                </a:pPr>
                <a:r>
                  <a:rPr lang="en-US" altLang="en-US" sz="1200" i="1" dirty="0" smtClean="0">
                    <a:solidFill>
                      <a:schemeClr val="bg1"/>
                    </a:solidFill>
                    <a:latin typeface="+mj-lt"/>
                  </a:rPr>
                  <a:t>Analysis</a:t>
                </a:r>
                <a:endParaRPr lang="en-US" altLang="en-US" sz="1200" b="0" i="1" dirty="0">
                  <a:solidFill>
                    <a:schemeClr val="bg1"/>
                  </a:solidFill>
                  <a:latin typeface="+mj-lt"/>
                </a:endParaRPr>
              </a:p>
              <a:p>
                <a:pPr marL="201717" indent="-201717">
                  <a:spcAft>
                    <a:spcPts val="88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Perform your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+mj-lt"/>
                  </a:rPr>
                  <a:t>a</a:t>
                </a: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nalysis to meet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your stated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objectives</a:t>
                </a:r>
                <a:endParaRPr lang="en-US" altLang="en-US" sz="12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Rectangle 2116"/>
              <p:cNvSpPr>
                <a:spLocks noChangeArrowheads="1"/>
              </p:cNvSpPr>
              <p:nvPr/>
            </p:nvSpPr>
            <p:spPr bwMode="auto">
              <a:xfrm>
                <a:off x="3288273" y="3484768"/>
                <a:ext cx="1341835" cy="1163370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t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Aft>
                    <a:spcPts val="88"/>
                  </a:spcAft>
                </a:pPr>
                <a:r>
                  <a:rPr lang="en-US" altLang="en-US" sz="1200" i="1" dirty="0" smtClean="0">
                    <a:solidFill>
                      <a:schemeClr val="bg1"/>
                    </a:solidFill>
                    <a:latin typeface="+mj-lt"/>
                  </a:rPr>
                  <a:t>Summary</a:t>
                </a:r>
                <a:endParaRPr lang="en-US" altLang="en-US" sz="1200" b="0" i="1" dirty="0">
                  <a:solidFill>
                    <a:schemeClr val="bg1"/>
                  </a:solidFill>
                  <a:latin typeface="+mj-lt"/>
                </a:endParaRPr>
              </a:p>
              <a:p>
                <a:pPr marL="201717" indent="-201717">
                  <a:spcAft>
                    <a:spcPts val="88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Develop a 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summary/output 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+mj-lt"/>
                  </a:rPr>
                  <a:t>t</a:t>
                </a: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ab to showcase 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your outputs</a:t>
                </a:r>
                <a:endParaRPr lang="en-US" altLang="en-US" sz="12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3" name="Rectangle 2116"/>
              <p:cNvSpPr>
                <a:spLocks noChangeArrowheads="1"/>
              </p:cNvSpPr>
              <p:nvPr/>
            </p:nvSpPr>
            <p:spPr bwMode="auto">
              <a:xfrm>
                <a:off x="642480" y="3484768"/>
                <a:ext cx="1341835" cy="1163370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t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Aft>
                    <a:spcPts val="88"/>
                  </a:spcAft>
                </a:pPr>
                <a:r>
                  <a:rPr lang="en-US" altLang="en-US" sz="1200" i="1" dirty="0" smtClean="0">
                    <a:solidFill>
                      <a:schemeClr val="bg1"/>
                    </a:solidFill>
                    <a:latin typeface="+mj-lt"/>
                  </a:rPr>
                  <a:t>Outputs</a:t>
                </a:r>
                <a:endParaRPr lang="en-US" altLang="en-US" sz="1200" b="0" i="1" dirty="0">
                  <a:solidFill>
                    <a:schemeClr val="bg1"/>
                  </a:solidFill>
                  <a:latin typeface="+mj-lt"/>
                </a:endParaRPr>
              </a:p>
              <a:p>
                <a:pPr marL="201717" indent="-201717">
                  <a:spcAft>
                    <a:spcPts val="88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Identify your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+mj-lt"/>
                  </a:rPr>
                  <a:t>t</a:t>
                </a: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arget outputs </a:t>
                </a:r>
              </a:p>
              <a:p>
                <a:pPr>
                  <a:spcAft>
                    <a:spcPts val="88"/>
                  </a:spcAft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+mj-lt"/>
                  </a:rPr>
                  <a:t>and objectives</a:t>
                </a:r>
              </a:p>
              <a:p>
                <a:pPr>
                  <a:spcAft>
                    <a:spcPts val="88"/>
                  </a:spcAft>
                </a:pPr>
                <a:endParaRPr lang="en-US" altLang="en-US" sz="12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45" name="Curved Down Arrow 44"/>
            <p:cNvSpPr/>
            <p:nvPr/>
          </p:nvSpPr>
          <p:spPr bwMode="ltGray">
            <a:xfrm rot="5400000">
              <a:off x="7826268" y="2919483"/>
              <a:ext cx="1091824" cy="411711"/>
            </a:xfrm>
            <a:prstGeom prst="curvedDownArrow">
              <a:avLst/>
            </a:prstGeom>
            <a:solidFill>
              <a:schemeClr val="tx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5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</a:t>
            </a:r>
            <a:r>
              <a:rPr lang="en-US" dirty="0" smtClean="0"/>
              <a:t>3: Start with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dirty="0"/>
              <a:t>Why start from scratch every time, when </a:t>
            </a:r>
            <a:r>
              <a:rPr lang="en-US" dirty="0" smtClean="0"/>
              <a:t>you can </a:t>
            </a:r>
            <a:r>
              <a:rPr lang="en-US" b="1" dirty="0"/>
              <a:t>leverage a template</a:t>
            </a:r>
            <a:r>
              <a:rPr lang="en-US" dirty="0"/>
              <a:t> out there? </a:t>
            </a:r>
          </a:p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standard templates and begin new work from them.</a:t>
            </a:r>
          </a:p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 identify a good Excel document, save it so you can find it later. Borrowing is a foundation of Excel.</a:t>
            </a:r>
          </a:p>
          <a:p>
            <a:pPr marL="5191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files with a consistent naming convention. Retain version control.</a:t>
            </a:r>
            <a:endParaRPr lang="en-US" dirty="0"/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</a:t>
            </a:r>
            <a:r>
              <a:rPr lang="en-US" dirty="0" smtClean="0"/>
              <a:t>4: Separate the data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1588" lvl="1" indent="0">
              <a:buNone/>
            </a:pPr>
            <a:r>
              <a:rPr lang="en-US" sz="1400" dirty="0" smtClean="0"/>
              <a:t>Formatting may be the most </a:t>
            </a:r>
            <a:r>
              <a:rPr lang="en-US" sz="1400" dirty="0" smtClean="0">
                <a:solidFill>
                  <a:srgbClr val="FF0000"/>
                </a:solidFill>
              </a:rPr>
              <a:t>important</a:t>
            </a:r>
            <a:r>
              <a:rPr lang="en-US" sz="1400" dirty="0" smtClean="0"/>
              <a:t> aspect of your Excel workbook because how you format your workbook is your </a:t>
            </a:r>
            <a:r>
              <a:rPr lang="en-US" sz="1400" b="1" dirty="0" smtClean="0"/>
              <a:t>first impression.</a:t>
            </a:r>
            <a:endParaRPr lang="en-US" sz="1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Ensure the </a:t>
            </a:r>
            <a:r>
              <a:rPr lang="en-US" sz="1400" b="1" dirty="0" smtClean="0"/>
              <a:t>title and description </a:t>
            </a:r>
            <a:r>
              <a:rPr lang="en-US" sz="1400" dirty="0" smtClean="0"/>
              <a:t>of your workbook is located in the </a:t>
            </a:r>
            <a:r>
              <a:rPr lang="en-US" sz="1400" b="1" dirty="0" smtClean="0"/>
              <a:t>upper left corner.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Name your spreadsheet tabs so users can </a:t>
            </a:r>
            <a:r>
              <a:rPr lang="en-US" sz="1400" b="1" dirty="0"/>
              <a:t>easily navigate </a:t>
            </a:r>
            <a:r>
              <a:rPr lang="en-US" sz="1400" dirty="0"/>
              <a:t>throughout your workbook.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/>
              <a:t>Remove the gridlines </a:t>
            </a:r>
            <a:r>
              <a:rPr lang="en-US" sz="1400" dirty="0"/>
              <a:t>on your workbook to accurately show your data</a:t>
            </a:r>
            <a:r>
              <a:rPr lang="en-US" sz="14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Save your workbook in a </a:t>
            </a:r>
            <a:r>
              <a:rPr lang="en-US" sz="1400" b="1" dirty="0" smtClean="0"/>
              <a:t>useable format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 smtClean="0"/>
              <a:t>On all tabs, </a:t>
            </a:r>
            <a:r>
              <a:rPr lang="en-US" sz="1400" b="1" dirty="0" smtClean="0"/>
              <a:t>freeze the panes </a:t>
            </a:r>
            <a:r>
              <a:rPr lang="en-US" sz="1400" dirty="0" smtClean="0"/>
              <a:t>so this information is visible no matter where you are in the workbook.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 smtClean="0"/>
              <a:t>Always save your workbook with </a:t>
            </a:r>
            <a:r>
              <a:rPr lang="en-US" sz="1400" b="1" dirty="0" smtClean="0"/>
              <a:t>A1</a:t>
            </a:r>
            <a:r>
              <a:rPr lang="en-US" sz="1400" dirty="0" smtClean="0"/>
              <a:t> as the </a:t>
            </a:r>
            <a:r>
              <a:rPr lang="en-US" sz="1400" b="1" dirty="0" smtClean="0"/>
              <a:t>active cell</a:t>
            </a:r>
            <a:r>
              <a:rPr lang="en-US" sz="1400" dirty="0" smtClean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b="1" dirty="0"/>
              <a:t>Print format </a:t>
            </a:r>
            <a:r>
              <a:rPr lang="en-US" sz="1400" dirty="0"/>
              <a:t>your workbook so you work is printer ready</a:t>
            </a:r>
            <a:r>
              <a:rPr lang="en-US" sz="14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 smtClean="0"/>
              <a:t>Clear cell labels </a:t>
            </a:r>
            <a:r>
              <a:rPr lang="en-US" sz="1400" dirty="0" smtClean="0"/>
              <a:t>so your document is easily auditable.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Format all of your work as </a:t>
            </a:r>
            <a:r>
              <a:rPr lang="en-US" sz="1400" b="1" dirty="0"/>
              <a:t>n</a:t>
            </a:r>
            <a:r>
              <a:rPr lang="en-US" sz="1400" b="1" dirty="0" smtClean="0"/>
              <a:t>umbers</a:t>
            </a:r>
            <a:r>
              <a:rPr lang="en-US" sz="14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Never </a:t>
            </a:r>
            <a:r>
              <a:rPr lang="en-US" sz="1400" b="1" dirty="0" smtClean="0"/>
              <a:t>hide </a:t>
            </a:r>
            <a:r>
              <a:rPr lang="en-US" sz="1400" dirty="0" smtClean="0"/>
              <a:t>columns or rows; instead </a:t>
            </a:r>
            <a:r>
              <a:rPr lang="en-US" sz="1400" b="1" dirty="0" smtClean="0"/>
              <a:t>group</a:t>
            </a:r>
            <a:r>
              <a:rPr lang="en-US" sz="1400" dirty="0" smtClean="0"/>
              <a:t> them. Grouping rows allows the user to easily collapse rows and columns, while hiding rows are difficult to locate and can be often overlooked. 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9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</a:t>
            </a:r>
            <a:r>
              <a:rPr lang="en-US" dirty="0" smtClean="0"/>
              <a:t>4: Separate the data (2/2)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354756" y="1262930"/>
            <a:ext cx="191950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algn="l" defTabSz="914400" rtl="0" eaLnBrk="1" fontAlgn="auto" latinLnBrk="0" hangingPunct="1">
              <a:spcBef>
                <a:spcPts val="0"/>
              </a:spcBef>
              <a:buClr>
                <a:schemeClr val="tx1"/>
              </a:buClr>
              <a:buSzTx/>
              <a:buFontTx/>
              <a:buNone/>
              <a:tabLst/>
            </a:pPr>
            <a:r>
              <a:rPr lang="en-US" sz="1100" noProof="0" dirty="0" smtClean="0">
                <a:solidFill>
                  <a:srgbClr val="000000"/>
                </a:solidFill>
                <a:latin typeface="Georgia" pitchFamily="18" charset="0"/>
              </a:rPr>
              <a:t>If unclear, reference columns</a:t>
            </a:r>
            <a:endParaRPr kumimoji="0" lang="en-US" sz="110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055338" y="2116923"/>
            <a:ext cx="41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9707" y="1262931"/>
            <a:ext cx="9003009" cy="4799752"/>
            <a:chOff x="59707" y="1262931"/>
            <a:chExt cx="9003009" cy="47997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5832" y="1641145"/>
              <a:ext cx="6549816" cy="41027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81292" y="1264215"/>
              <a:ext cx="1839604" cy="1692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lang="en-US" sz="1100" noProof="0" dirty="0" smtClean="0">
                  <a:solidFill>
                    <a:srgbClr val="000000"/>
                  </a:solidFill>
                  <a:latin typeface="Georgia" pitchFamily="18" charset="0"/>
                </a:rPr>
                <a:t>Identify the project name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788" y="1262931"/>
              <a:ext cx="1543334" cy="1692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lang="en-US" sz="1100" noProof="0" dirty="0" smtClean="0">
                  <a:solidFill>
                    <a:srgbClr val="000000"/>
                  </a:solidFill>
                  <a:latin typeface="Georgia" pitchFamily="18" charset="0"/>
                </a:rPr>
                <a:t>Describe the tab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449" y="2181366"/>
              <a:ext cx="1267031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lang="en-US" sz="1100" noProof="0" dirty="0" smtClean="0">
                  <a:solidFill>
                    <a:srgbClr val="000000"/>
                  </a:solidFill>
                  <a:latin typeface="Georgia" pitchFamily="18" charset="0"/>
                </a:rPr>
                <a:t>State the source of the information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707" y="2972202"/>
              <a:ext cx="1543334" cy="1692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lang="en-US" sz="1100" noProof="0" dirty="0" smtClean="0">
                  <a:solidFill>
                    <a:srgbClr val="000000"/>
                  </a:solidFill>
                  <a:latin typeface="Georgia" pitchFamily="18" charset="0"/>
                </a:rPr>
                <a:t>Use column labels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097" y="3748087"/>
              <a:ext cx="1181735" cy="50783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lang="en-US" sz="1100" noProof="0" dirty="0" smtClean="0">
                  <a:solidFill>
                    <a:srgbClr val="000000"/>
                  </a:solidFill>
                  <a:latin typeface="Georgia" pitchFamily="18" charset="0"/>
                </a:rPr>
                <a:t>Footnote any additional information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6213" y="5893406"/>
              <a:ext cx="1992637" cy="1692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kumimoji="0" lang="en-US" sz="110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itchFamily="18" charset="0"/>
                </a:rPr>
                <a:t>Do not shade or color raw</a:t>
              </a:r>
              <a:r>
                <a:rPr kumimoji="0" lang="en-US" sz="110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itchFamily="18" charset="0"/>
                </a:rPr>
                <a:t> data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19382" y="2032285"/>
              <a:ext cx="1543334" cy="1692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lang="en-US" sz="1100" noProof="0" dirty="0" smtClean="0">
                  <a:solidFill>
                    <a:srgbClr val="000000"/>
                  </a:solidFill>
                  <a:latin typeface="Georgia" pitchFamily="18" charset="0"/>
                </a:rPr>
                <a:t>Do not use gridlines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" y="5893405"/>
              <a:ext cx="1543334" cy="1692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lang="en-US" sz="1100" noProof="0" dirty="0" smtClean="0">
                  <a:solidFill>
                    <a:srgbClr val="000000"/>
                  </a:solidFill>
                  <a:latin typeface="Georgia" pitchFamily="18" charset="0"/>
                </a:rPr>
                <a:t>Properly name your tabs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8018" y="3274950"/>
              <a:ext cx="1163755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lang="en-US" sz="1100" noProof="0" dirty="0" smtClean="0">
                  <a:solidFill>
                    <a:srgbClr val="000000"/>
                  </a:solidFill>
                  <a:latin typeface="Georgia" pitchFamily="18" charset="0"/>
                </a:rPr>
                <a:t>Shade inputs a specific color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57987" y="5893406"/>
              <a:ext cx="2602237" cy="1692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algn="l" defTabSz="914400" rtl="0" eaLnBrk="1" fontAlgn="auto" latinLnBrk="0" hangingPunct="1">
                <a:spcBef>
                  <a:spcPts val="0"/>
                </a:spcBef>
                <a:buClr>
                  <a:schemeClr val="tx1"/>
                </a:buClr>
                <a:buSzTx/>
                <a:buFontTx/>
                <a:buNone/>
                <a:tabLst/>
              </a:pPr>
              <a:r>
                <a:rPr lang="en-US" sz="1100" dirty="0" smtClean="0">
                  <a:solidFill>
                    <a:srgbClr val="000000"/>
                  </a:solidFill>
                  <a:latin typeface="Georgia" pitchFamily="18" charset="0"/>
                </a:rPr>
                <a:t>Shade or bold any important information</a:t>
              </a:r>
              <a:endParaRPr kumimoji="0" lang="en-US" sz="11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9" idx="2"/>
            </p:cNvCxnSpPr>
            <p:nvPr/>
          </p:nvCxnSpPr>
          <p:spPr>
            <a:xfrm>
              <a:off x="2001094" y="1433492"/>
              <a:ext cx="5127" cy="385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3780430" y="1442473"/>
              <a:ext cx="446386" cy="566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221979" y="2263254"/>
              <a:ext cx="405452" cy="87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21979" y="3045686"/>
              <a:ext cx="424915" cy="136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053374" y="3949680"/>
              <a:ext cx="1676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603041" y="5695982"/>
              <a:ext cx="288422" cy="15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940211" y="4776716"/>
              <a:ext cx="286605" cy="1018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756984" y="5472752"/>
              <a:ext cx="517273" cy="322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6160071" y="1511921"/>
              <a:ext cx="581344" cy="1504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7815648" y="2866030"/>
              <a:ext cx="416326" cy="33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722191" y="1859810"/>
            <a:ext cx="116538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algn="l" defTabSz="914400" rtl="0" eaLnBrk="1" fontAlgn="auto" latinLnBrk="0" hangingPunct="1">
              <a:spcBef>
                <a:spcPts val="0"/>
              </a:spcBef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Project Earth </a:t>
            </a:r>
          </a:p>
        </p:txBody>
      </p:sp>
    </p:spTree>
    <p:extLst>
      <p:ext uri="{BB962C8B-B14F-4D97-AF65-F5344CB8AC3E}">
        <p14:creationId xmlns:p14="http://schemas.microsoft.com/office/powerpoint/2010/main" val="10882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 Presentation Burgundy">
  <a:themeElements>
    <a:clrScheme name="Custom 1">
      <a:dk1>
        <a:srgbClr val="A32020"/>
      </a:dk1>
      <a:lt1>
        <a:srgbClr val="FFFFFF"/>
      </a:lt1>
      <a:dk2>
        <a:srgbClr val="E0301E"/>
      </a:dk2>
      <a:lt2>
        <a:srgbClr val="FFFFFF"/>
      </a:lt2>
      <a:accent1>
        <a:srgbClr val="602320"/>
      </a:accent1>
      <a:accent2>
        <a:srgbClr val="A32020"/>
      </a:accent2>
      <a:accent3>
        <a:srgbClr val="DB536A"/>
      </a:accent3>
      <a:accent4>
        <a:srgbClr val="E0301E"/>
      </a:accent4>
      <a:accent5>
        <a:srgbClr val="DC6900"/>
      </a:accent5>
      <a:accent6>
        <a:srgbClr val="EB8C00"/>
      </a:accent6>
      <a:hlink>
        <a:srgbClr val="FFB600"/>
      </a:hlink>
      <a:folHlink>
        <a:srgbClr val="E0301E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lIns="0" tIns="0" rIns="0" bIns="0"/>
      <a:lstStyle>
        <a:defPPr marL="0" marR="0" algn="l" defTabSz="914400" rtl="0" eaLnBrk="1" fontAlgn="auto" latinLnBrk="0" hangingPunct="1">
          <a:spcBef>
            <a:spcPts val="0"/>
          </a:spcBef>
          <a:buClr>
            <a:schemeClr val="tx1"/>
          </a:buClr>
          <a:buSzTx/>
          <a:buFontTx/>
          <a:buNone/>
          <a:tabLst/>
          <a:defRPr kumimoji="0" sz="2800" u="none" strike="noStrike" kern="120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Georgia" pitchFamily="18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1454</Words>
  <Application>Microsoft Office PowerPoint</Application>
  <PresentationFormat>Letter Paper (8.5x11 in)</PresentationFormat>
  <Paragraphs>175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PwC Presentation Burgundy</vt:lpstr>
      <vt:lpstr>The Tao of Excel</vt:lpstr>
      <vt:lpstr>The TAO of Excel </vt:lpstr>
      <vt:lpstr>Principles of Excel Some useful tips to take into consideration before working with Excel</vt:lpstr>
      <vt:lpstr>Principle 1: Be client ready</vt:lpstr>
      <vt:lpstr>Principle 2: Begin with the end in mind (1/2)</vt:lpstr>
      <vt:lpstr>Principle 2: Begin with the end in mind (2/2)</vt:lpstr>
      <vt:lpstr>Principle 3: Start with a template</vt:lpstr>
      <vt:lpstr>Principle 4: Separate the data (1/2)</vt:lpstr>
      <vt:lpstr>Principle 4: Separate the data (2/2) </vt:lpstr>
      <vt:lpstr>Principle 5: Highlight and limit and hard coding</vt:lpstr>
      <vt:lpstr>Principle 6: Break down large complex formulas</vt:lpstr>
      <vt:lpstr>Principle 7: Review thoroughly</vt:lpstr>
      <vt:lpstr>Principle 8: Ask for help or look online </vt:lpstr>
      <vt:lpstr>Principle 9: Use Keyboard Shortcuts (1/2)</vt:lpstr>
      <vt:lpstr>Principle 9: Use Keyboard Shortcuts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321231</dc:creator>
  <cp:lastModifiedBy>Barbara Vyse</cp:lastModifiedBy>
  <cp:revision>635</cp:revision>
  <dcterms:created xsi:type="dcterms:W3CDTF">2012-08-08T23:58:24Z</dcterms:created>
  <dcterms:modified xsi:type="dcterms:W3CDTF">2018-04-20T17:27:00Z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