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51" autoAdjust="0"/>
  </p:normalViewPr>
  <p:slideViewPr>
    <p:cSldViewPr>
      <p:cViewPr varScale="1">
        <p:scale>
          <a:sx n="68" d="100"/>
          <a:sy n="6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una\Box%20Sync\Teaching\Business%20Analytics%20Specialization\Course%203\Course%203%20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Cluster 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'Cluster Analysis'!$A$2:$A$21</c:f>
              <c:numCache>
                <c:formatCode>General</c:formatCode>
                <c:ptCount val="20"/>
                <c:pt idx="0">
                  <c:v>6.0788465848450777</c:v>
                </c:pt>
                <c:pt idx="1">
                  <c:v>5.5568474453869756</c:v>
                </c:pt>
                <c:pt idx="2">
                  <c:v>6.5263970692277784</c:v>
                </c:pt>
                <c:pt idx="3">
                  <c:v>5.9697013665376915</c:v>
                </c:pt>
                <c:pt idx="4">
                  <c:v>7.6548360825181927</c:v>
                </c:pt>
                <c:pt idx="5">
                  <c:v>6.6237581584403689</c:v>
                </c:pt>
                <c:pt idx="6">
                  <c:v>4.5494767489158763</c:v>
                </c:pt>
                <c:pt idx="7">
                  <c:v>5.8683176589701223</c:v>
                </c:pt>
                <c:pt idx="8">
                  <c:v>6.3163432921006821</c:v>
                </c:pt>
                <c:pt idx="9">
                  <c:v>7.0761615609234561</c:v>
                </c:pt>
                <c:pt idx="10">
                  <c:v>6.4700188732704902</c:v>
                </c:pt>
                <c:pt idx="11">
                  <c:v>6.8623948766055083</c:v>
                </c:pt>
                <c:pt idx="12">
                  <c:v>5.010072319953907</c:v>
                </c:pt>
                <c:pt idx="13">
                  <c:v>5.2634512274745058</c:v>
                </c:pt>
                <c:pt idx="14">
                  <c:v>7.1254542111400188</c:v>
                </c:pt>
                <c:pt idx="15">
                  <c:v>4.2229771727058294</c:v>
                </c:pt>
                <c:pt idx="16">
                  <c:v>5.3354824179344575</c:v>
                </c:pt>
                <c:pt idx="17">
                  <c:v>6.6731414290400703</c:v>
                </c:pt>
                <c:pt idx="18">
                  <c:v>4.3140307320241629</c:v>
                </c:pt>
                <c:pt idx="19">
                  <c:v>6.317104155403058</c:v>
                </c:pt>
              </c:numCache>
            </c:numRef>
          </c:xVal>
          <c:yVal>
            <c:numRef>
              <c:f>'Cluster Analysis'!$B$2:$B$21</c:f>
              <c:numCache>
                <c:formatCode>General</c:formatCode>
                <c:ptCount val="20"/>
                <c:pt idx="0">
                  <c:v>1.8696818280143834</c:v>
                </c:pt>
                <c:pt idx="1">
                  <c:v>1.3388707093404906</c:v>
                </c:pt>
                <c:pt idx="2">
                  <c:v>1.4284915653229873</c:v>
                </c:pt>
                <c:pt idx="3">
                  <c:v>2.9422267099758552</c:v>
                </c:pt>
                <c:pt idx="4">
                  <c:v>1.6299487734682621</c:v>
                </c:pt>
                <c:pt idx="5">
                  <c:v>3.3937899842414181</c:v>
                </c:pt>
                <c:pt idx="6">
                  <c:v>3.1655483385563543</c:v>
                </c:pt>
                <c:pt idx="7">
                  <c:v>2.2173139651161726</c:v>
                </c:pt>
                <c:pt idx="8">
                  <c:v>1.0429445795248595</c:v>
                </c:pt>
                <c:pt idx="9">
                  <c:v>2.856329976036978</c:v>
                </c:pt>
                <c:pt idx="10">
                  <c:v>1.2921110960303928</c:v>
                </c:pt>
                <c:pt idx="11">
                  <c:v>1.8684838256498579</c:v>
                </c:pt>
                <c:pt idx="12">
                  <c:v>3.3748452754118099</c:v>
                </c:pt>
                <c:pt idx="13">
                  <c:v>1.4896087928056927</c:v>
                </c:pt>
                <c:pt idx="14">
                  <c:v>1.1650882935721805</c:v>
                </c:pt>
                <c:pt idx="15">
                  <c:v>1.8080937501491179</c:v>
                </c:pt>
                <c:pt idx="16">
                  <c:v>1.0519215271269211</c:v>
                </c:pt>
                <c:pt idx="17">
                  <c:v>2.0045877724501686</c:v>
                </c:pt>
                <c:pt idx="18">
                  <c:v>1.7365252440197052</c:v>
                </c:pt>
                <c:pt idx="19">
                  <c:v>2.8342602169505753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AC-4774-8510-13215E08F0A7}"/>
            </c:ext>
          </c:extLst>
        </c:ser>
        <c:ser>
          <c:idx val="1"/>
          <c:order val="1"/>
          <c:tx>
            <c:v>Cluster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'Cluster Analysis'!$A$22:$A$41</c:f>
              <c:numCache>
                <c:formatCode>General</c:formatCode>
                <c:ptCount val="20"/>
                <c:pt idx="0">
                  <c:v>2.5709756842917111</c:v>
                </c:pt>
                <c:pt idx="1">
                  <c:v>2.9905955930532828</c:v>
                </c:pt>
                <c:pt idx="2">
                  <c:v>1.5313023925956248</c:v>
                </c:pt>
                <c:pt idx="3">
                  <c:v>1.0311338677927533</c:v>
                </c:pt>
                <c:pt idx="4">
                  <c:v>1.0937531036379968</c:v>
                </c:pt>
                <c:pt idx="5">
                  <c:v>1.060460023923564</c:v>
                </c:pt>
                <c:pt idx="6">
                  <c:v>2.5501151519402629</c:v>
                </c:pt>
                <c:pt idx="7">
                  <c:v>2.8130605988820081</c:v>
                </c:pt>
                <c:pt idx="8">
                  <c:v>3.5623358266963998</c:v>
                </c:pt>
                <c:pt idx="9">
                  <c:v>3.4569654214929995</c:v>
                </c:pt>
                <c:pt idx="10">
                  <c:v>1.8955438270055547</c:v>
                </c:pt>
                <c:pt idx="11">
                  <c:v>2.1659102373208263</c:v>
                </c:pt>
                <c:pt idx="12">
                  <c:v>3.4824585447567569</c:v>
                </c:pt>
                <c:pt idx="13">
                  <c:v>3.147886228360953</c:v>
                </c:pt>
                <c:pt idx="14">
                  <c:v>1.2712620865980995</c:v>
                </c:pt>
                <c:pt idx="15">
                  <c:v>2.6692725400394144</c:v>
                </c:pt>
                <c:pt idx="16">
                  <c:v>2.5362978061431676</c:v>
                </c:pt>
                <c:pt idx="17">
                  <c:v>2.3763973772173799</c:v>
                </c:pt>
                <c:pt idx="18">
                  <c:v>2.1577134935114612</c:v>
                </c:pt>
                <c:pt idx="19">
                  <c:v>1.7737866800626694</c:v>
                </c:pt>
              </c:numCache>
            </c:numRef>
          </c:xVal>
          <c:yVal>
            <c:numRef>
              <c:f>'Cluster Analysis'!$B$22:$B$41</c:f>
              <c:numCache>
                <c:formatCode>General</c:formatCode>
                <c:ptCount val="20"/>
                <c:pt idx="0">
                  <c:v>7.4346556297594493</c:v>
                </c:pt>
                <c:pt idx="1">
                  <c:v>7.4015217954608659</c:v>
                </c:pt>
                <c:pt idx="2">
                  <c:v>5.448950586846836</c:v>
                </c:pt>
                <c:pt idx="3">
                  <c:v>6.3646808698967892</c:v>
                </c:pt>
                <c:pt idx="4">
                  <c:v>6.9572744231116381</c:v>
                </c:pt>
                <c:pt idx="5">
                  <c:v>4.535708795260355</c:v>
                </c:pt>
                <c:pt idx="6">
                  <c:v>4.629663087417482</c:v>
                </c:pt>
                <c:pt idx="7">
                  <c:v>5.6912362232327123</c:v>
                </c:pt>
                <c:pt idx="8">
                  <c:v>7.6608974794007656</c:v>
                </c:pt>
                <c:pt idx="9">
                  <c:v>6.54963477486376</c:v>
                </c:pt>
                <c:pt idx="10">
                  <c:v>5.3645804545436953</c:v>
                </c:pt>
                <c:pt idx="11">
                  <c:v>6.6808031047990495</c:v>
                </c:pt>
                <c:pt idx="12">
                  <c:v>6.340534286613293</c:v>
                </c:pt>
                <c:pt idx="13">
                  <c:v>7.1329219164548956</c:v>
                </c:pt>
                <c:pt idx="14">
                  <c:v>5.5058110098364264</c:v>
                </c:pt>
                <c:pt idx="15">
                  <c:v>4.654166372395923</c:v>
                </c:pt>
                <c:pt idx="16">
                  <c:v>5.2353368215612663</c:v>
                </c:pt>
                <c:pt idx="17">
                  <c:v>4.824767540646091</c:v>
                </c:pt>
                <c:pt idx="18">
                  <c:v>6.9631501080396756</c:v>
                </c:pt>
                <c:pt idx="19">
                  <c:v>7.3023640522963325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AC-4774-8510-13215E08F0A7}"/>
            </c:ext>
          </c:extLst>
        </c:ser>
        <c:ser>
          <c:idx val="2"/>
          <c:order val="2"/>
          <c:tx>
            <c:v>Cluster 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'Cluster Analysis'!$A$42:$A$61</c:f>
              <c:numCache>
                <c:formatCode>General</c:formatCode>
                <c:ptCount val="20"/>
                <c:pt idx="0">
                  <c:v>1.4433741313761537</c:v>
                </c:pt>
                <c:pt idx="1">
                  <c:v>1.8954591762017556</c:v>
                </c:pt>
                <c:pt idx="2">
                  <c:v>3.0420594759378954</c:v>
                </c:pt>
                <c:pt idx="3">
                  <c:v>1.9906166296920367</c:v>
                </c:pt>
                <c:pt idx="4">
                  <c:v>2.0531928824012748</c:v>
                </c:pt>
                <c:pt idx="5">
                  <c:v>1.5444629932953968</c:v>
                </c:pt>
                <c:pt idx="6">
                  <c:v>2.52427068502123</c:v>
                </c:pt>
                <c:pt idx="7">
                  <c:v>3.6544466575406207</c:v>
                </c:pt>
                <c:pt idx="8">
                  <c:v>1.058645639377507</c:v>
                </c:pt>
                <c:pt idx="9">
                  <c:v>2.766226985326556</c:v>
                </c:pt>
                <c:pt idx="10">
                  <c:v>2.6992714872935109</c:v>
                </c:pt>
                <c:pt idx="11">
                  <c:v>1.803692269796259</c:v>
                </c:pt>
                <c:pt idx="12">
                  <c:v>2.0046034710103524</c:v>
                </c:pt>
                <c:pt idx="13">
                  <c:v>1.3372345272589137</c:v>
                </c:pt>
                <c:pt idx="14">
                  <c:v>2.0123260529690836</c:v>
                </c:pt>
                <c:pt idx="15">
                  <c:v>2.3374071278677198</c:v>
                </c:pt>
                <c:pt idx="16">
                  <c:v>3.276940512312291</c:v>
                </c:pt>
                <c:pt idx="17">
                  <c:v>1.1557677232229606</c:v>
                </c:pt>
                <c:pt idx="18">
                  <c:v>2.687911351659463</c:v>
                </c:pt>
                <c:pt idx="19">
                  <c:v>2.4302527099797508</c:v>
                </c:pt>
              </c:numCache>
            </c:numRef>
          </c:xVal>
          <c:yVal>
            <c:numRef>
              <c:f>'Cluster Analysis'!$B$42:$B$61</c:f>
              <c:numCache>
                <c:formatCode>General</c:formatCode>
                <c:ptCount val="20"/>
                <c:pt idx="0">
                  <c:v>3.1085935496514838</c:v>
                </c:pt>
                <c:pt idx="1">
                  <c:v>2.05345048943706</c:v>
                </c:pt>
                <c:pt idx="2">
                  <c:v>3.2992948831275513</c:v>
                </c:pt>
                <c:pt idx="3">
                  <c:v>2.0063457264246791</c:v>
                </c:pt>
                <c:pt idx="4">
                  <c:v>2.3562804948198495</c:v>
                </c:pt>
                <c:pt idx="5">
                  <c:v>3.8297681516348558</c:v>
                </c:pt>
                <c:pt idx="6">
                  <c:v>1.9610186018777243</c:v>
                </c:pt>
                <c:pt idx="7">
                  <c:v>1.1995507925164224</c:v>
                </c:pt>
                <c:pt idx="8">
                  <c:v>2.2164469163250766</c:v>
                </c:pt>
                <c:pt idx="9">
                  <c:v>2.7905546571994853</c:v>
                </c:pt>
                <c:pt idx="10">
                  <c:v>2.6940983689922757</c:v>
                </c:pt>
                <c:pt idx="11">
                  <c:v>2.6444554990301232</c:v>
                </c:pt>
                <c:pt idx="12">
                  <c:v>1.6678034616152928</c:v>
                </c:pt>
                <c:pt idx="13">
                  <c:v>1.2299263487420116</c:v>
                </c:pt>
                <c:pt idx="14">
                  <c:v>1.3390617690845694</c:v>
                </c:pt>
                <c:pt idx="15">
                  <c:v>2.921968755708225</c:v>
                </c:pt>
                <c:pt idx="16">
                  <c:v>1.2791921239908854</c:v>
                </c:pt>
                <c:pt idx="17">
                  <c:v>2.1942971707527077</c:v>
                </c:pt>
                <c:pt idx="18">
                  <c:v>2.2285597347005868</c:v>
                </c:pt>
                <c:pt idx="19">
                  <c:v>3.7623182861567099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AC-4774-8510-13215E08F0A7}"/>
            </c:ext>
          </c:extLst>
        </c:ser>
        <c:ser>
          <c:idx val="3"/>
          <c:order val="3"/>
          <c:tx>
            <c:v>Cluster 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'Cluster Analysis'!$A$62:$A$81</c:f>
              <c:numCache>
                <c:formatCode>General</c:formatCode>
                <c:ptCount val="20"/>
                <c:pt idx="0">
                  <c:v>5.1918121597646909</c:v>
                </c:pt>
                <c:pt idx="1">
                  <c:v>4.9196762097361413</c:v>
                </c:pt>
                <c:pt idx="2">
                  <c:v>4.3812356561219659</c:v>
                </c:pt>
                <c:pt idx="3">
                  <c:v>5.2871534487684686</c:v>
                </c:pt>
                <c:pt idx="4">
                  <c:v>6.0255482315038851</c:v>
                </c:pt>
                <c:pt idx="5">
                  <c:v>6.4046501685464445</c:v>
                </c:pt>
                <c:pt idx="6">
                  <c:v>6.430124579396054</c:v>
                </c:pt>
                <c:pt idx="7">
                  <c:v>6.2190908951218198</c:v>
                </c:pt>
                <c:pt idx="8">
                  <c:v>4.0500335789288355</c:v>
                </c:pt>
                <c:pt idx="9">
                  <c:v>5.5780767695690221</c:v>
                </c:pt>
                <c:pt idx="10">
                  <c:v>6.5203724723034417</c:v>
                </c:pt>
                <c:pt idx="11">
                  <c:v>5.601078277733162</c:v>
                </c:pt>
                <c:pt idx="12">
                  <c:v>6.4577947507957649</c:v>
                </c:pt>
                <c:pt idx="13">
                  <c:v>5.5320361149307722</c:v>
                </c:pt>
                <c:pt idx="14">
                  <c:v>7.5188445180367065</c:v>
                </c:pt>
                <c:pt idx="15">
                  <c:v>4.1887828831087486</c:v>
                </c:pt>
                <c:pt idx="16">
                  <c:v>5.6647348277663294</c:v>
                </c:pt>
                <c:pt idx="17">
                  <c:v>4.1819880653050241</c:v>
                </c:pt>
                <c:pt idx="18">
                  <c:v>7.0583975622479311</c:v>
                </c:pt>
                <c:pt idx="19">
                  <c:v>4.4147947523813063</c:v>
                </c:pt>
              </c:numCache>
            </c:numRef>
          </c:xVal>
          <c:yVal>
            <c:numRef>
              <c:f>'Cluster Analysis'!$B$62:$B$81</c:f>
              <c:numCache>
                <c:formatCode>General</c:formatCode>
                <c:ptCount val="20"/>
                <c:pt idx="0">
                  <c:v>7.0661954505812501</c:v>
                </c:pt>
                <c:pt idx="1">
                  <c:v>6.7143881913132777</c:v>
                </c:pt>
                <c:pt idx="2">
                  <c:v>7.1963445408980906</c:v>
                </c:pt>
                <c:pt idx="3">
                  <c:v>7.0232234776584637</c:v>
                </c:pt>
                <c:pt idx="4">
                  <c:v>4.7169494706886557</c:v>
                </c:pt>
                <c:pt idx="5">
                  <c:v>5.0001566652720335</c:v>
                </c:pt>
                <c:pt idx="6">
                  <c:v>7.5247574952968392</c:v>
                </c:pt>
                <c:pt idx="7">
                  <c:v>7.278001946444105</c:v>
                </c:pt>
                <c:pt idx="8">
                  <c:v>5.087407781298138</c:v>
                </c:pt>
                <c:pt idx="9">
                  <c:v>5.4531305564579711</c:v>
                </c:pt>
                <c:pt idx="10">
                  <c:v>7.4932779778460334</c:v>
                </c:pt>
                <c:pt idx="11">
                  <c:v>5.1265859100764217</c:v>
                </c:pt>
                <c:pt idx="12">
                  <c:v>5.8636461076600872</c:v>
                </c:pt>
                <c:pt idx="13">
                  <c:v>4.7892850758885697</c:v>
                </c:pt>
                <c:pt idx="14">
                  <c:v>5.6509245278646283</c:v>
                </c:pt>
                <c:pt idx="15">
                  <c:v>4.8344406094386638</c:v>
                </c:pt>
                <c:pt idx="16">
                  <c:v>7.9773129086511076</c:v>
                </c:pt>
                <c:pt idx="17">
                  <c:v>7.3600818752392678</c:v>
                </c:pt>
                <c:pt idx="18">
                  <c:v>5.7476743588065577</c:v>
                </c:pt>
                <c:pt idx="19">
                  <c:v>4.6012285100678234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DAC-4774-8510-13215E08F0A7}"/>
            </c:ext>
          </c:extLst>
        </c:ser>
        <c:ser>
          <c:idx val="4"/>
          <c:order val="4"/>
          <c:tx>
            <c:v>Centroids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'Cluster Analysis'!$C$2:$C$5</c:f>
              <c:numCache>
                <c:formatCode>General</c:formatCode>
                <c:ptCount val="4"/>
                <c:pt idx="0">
                  <c:v>5.9907406691709113</c:v>
                </c:pt>
                <c:pt idx="1">
                  <c:v>2.3068613242661442</c:v>
                </c:pt>
                <c:pt idx="2">
                  <c:v>2.1859081244770366</c:v>
                </c:pt>
                <c:pt idx="3">
                  <c:v>5.5813112961033253</c:v>
                </c:pt>
              </c:numCache>
            </c:numRef>
          </c:xVal>
          <c:yVal>
            <c:numRef>
              <c:f>'Cluster Analysis'!$D$2:$D$5</c:f>
              <c:numCache>
                <c:formatCode>General</c:formatCode>
                <c:ptCount val="4"/>
                <c:pt idx="0">
                  <c:v>2.0255336111882092</c:v>
                </c:pt>
                <c:pt idx="1">
                  <c:v>6.133932966621864</c:v>
                </c:pt>
                <c:pt idx="2">
                  <c:v>2.339149289089379</c:v>
                </c:pt>
                <c:pt idx="3">
                  <c:v>6.1252506718723998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5DAC-4774-8510-13215E08F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946472"/>
        <c:axId val="143946864"/>
      </c:scatterChart>
      <c:valAx>
        <c:axId val="143946472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Score 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43946864"/>
        <c:crosses val="autoZero"/>
        <c:crossBetween val="midCat"/>
      </c:valAx>
      <c:valAx>
        <c:axId val="14394686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Score 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43946472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69099-F1D5-43E2-91D3-D7C62C74D6C2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</dgm:pt>
    <dgm:pt modelId="{9B07D72F-88F9-40CC-A168-CA21E6DFFA3F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Financial Variables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E96F5697-1074-484C-94E1-BA23664DF83D}" type="parTrans" cxnId="{C6C3A598-4FBC-40F7-91A4-627DBB270C52}">
      <dgm:prSet/>
      <dgm:spPr/>
      <dgm:t>
        <a:bodyPr/>
        <a:lstStyle/>
        <a:p>
          <a:endParaRPr lang="en-US">
            <a:latin typeface="HelveticaNeueLT Std Thin" panose="020B0403020202020204" pitchFamily="34" charset="0"/>
          </a:endParaRPr>
        </a:p>
      </dgm:t>
    </dgm:pt>
    <dgm:pt modelId="{B894A848-076E-409C-9F5D-452E893E547B}" type="sibTrans" cxnId="{C6C3A598-4FBC-40F7-91A4-627DBB270C52}">
      <dgm:prSet/>
      <dgm:spPr/>
      <dgm:t>
        <a:bodyPr/>
        <a:lstStyle/>
        <a:p>
          <a:endParaRPr lang="en-US">
            <a:latin typeface="HelveticaNeueLT Std Thin" panose="020B0403020202020204" pitchFamily="34" charset="0"/>
          </a:endParaRPr>
        </a:p>
      </dgm:t>
    </dgm:pt>
    <dgm:pt modelId="{9B1D080A-CE25-40B6-A8B1-DEECCA6A89E6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Cluster Analysis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2EBBCE4E-ADE6-41B1-A042-1F337DCCC442}" type="parTrans" cxnId="{71B7BA35-78D4-4D14-8C0B-C5C4E95A715D}">
      <dgm:prSet/>
      <dgm:spPr/>
      <dgm:t>
        <a:bodyPr/>
        <a:lstStyle/>
        <a:p>
          <a:endParaRPr lang="en-US">
            <a:latin typeface="HelveticaNeueLT Std Thin" panose="020B0403020202020204" pitchFamily="34" charset="0"/>
          </a:endParaRPr>
        </a:p>
      </dgm:t>
    </dgm:pt>
    <dgm:pt modelId="{FFF603E1-EA57-4706-A982-3B0B1EEA6C94}" type="sibTrans" cxnId="{71B7BA35-78D4-4D14-8C0B-C5C4E95A715D}">
      <dgm:prSet/>
      <dgm:spPr/>
      <dgm:t>
        <a:bodyPr/>
        <a:lstStyle/>
        <a:p>
          <a:endParaRPr lang="en-US">
            <a:latin typeface="HelveticaNeueLT Std Thin" panose="020B0403020202020204" pitchFamily="34" charset="0"/>
          </a:endParaRPr>
        </a:p>
      </dgm:t>
    </dgm:pt>
    <dgm:pt modelId="{CD98CCAE-8B99-4971-8427-C42828E392FB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3 Mutual Fund Categories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23C21BD2-7EC7-47A3-8D81-D28D38E82A63}" type="parTrans" cxnId="{2239ACC9-57D8-40AD-B52D-14E29E1B6D34}">
      <dgm:prSet/>
      <dgm:spPr/>
      <dgm:t>
        <a:bodyPr/>
        <a:lstStyle/>
        <a:p>
          <a:endParaRPr lang="en-US">
            <a:latin typeface="HelveticaNeueLT Std Thin" panose="020B0403020202020204" pitchFamily="34" charset="0"/>
          </a:endParaRPr>
        </a:p>
      </dgm:t>
    </dgm:pt>
    <dgm:pt modelId="{6F739B16-7231-4964-AA05-8E44A0F9124F}" type="sibTrans" cxnId="{2239ACC9-57D8-40AD-B52D-14E29E1B6D34}">
      <dgm:prSet/>
      <dgm:spPr/>
      <dgm:t>
        <a:bodyPr/>
        <a:lstStyle/>
        <a:p>
          <a:endParaRPr lang="en-US">
            <a:latin typeface="HelveticaNeueLT Std Thin" panose="020B0403020202020204" pitchFamily="34" charset="0"/>
          </a:endParaRPr>
        </a:p>
      </dgm:t>
    </dgm:pt>
    <dgm:pt modelId="{862B2777-CAD2-4490-BDDA-7BF32859100D}" type="pres">
      <dgm:prSet presAssocID="{20A69099-F1D5-43E2-91D3-D7C62C74D6C2}" presName="Name0" presStyleCnt="0">
        <dgm:presLayoutVars>
          <dgm:dir/>
          <dgm:resizeHandles val="exact"/>
        </dgm:presLayoutVars>
      </dgm:prSet>
      <dgm:spPr/>
    </dgm:pt>
    <dgm:pt modelId="{648928C4-90C9-4B27-B5BE-887B65A7A184}" type="pres">
      <dgm:prSet presAssocID="{20A69099-F1D5-43E2-91D3-D7C62C74D6C2}" presName="vNodes" presStyleCnt="0"/>
      <dgm:spPr/>
    </dgm:pt>
    <dgm:pt modelId="{9BD44CEF-FD5F-4860-995C-EA3D34EC3DB8}" type="pres">
      <dgm:prSet presAssocID="{9B07D72F-88F9-40CC-A168-CA21E6DFFA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5F31F-E89D-4891-AB01-B1578F92A264}" type="pres">
      <dgm:prSet presAssocID="{B894A848-076E-409C-9F5D-452E893E547B}" presName="spacerT" presStyleCnt="0"/>
      <dgm:spPr/>
    </dgm:pt>
    <dgm:pt modelId="{F109A19E-0ECF-4980-9E1D-ABCD5105E863}" type="pres">
      <dgm:prSet presAssocID="{B894A848-076E-409C-9F5D-452E893E547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C63E2E9-1453-4067-9B55-353B24256AA9}" type="pres">
      <dgm:prSet presAssocID="{B894A848-076E-409C-9F5D-452E893E547B}" presName="spacerB" presStyleCnt="0"/>
      <dgm:spPr/>
    </dgm:pt>
    <dgm:pt modelId="{68057739-1210-40DB-8A44-5F693FB03C81}" type="pres">
      <dgm:prSet presAssocID="{9B1D080A-CE25-40B6-A8B1-DEECCA6A89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EAE18-A1D7-41AD-8B2F-DEFAF408E87E}" type="pres">
      <dgm:prSet presAssocID="{20A69099-F1D5-43E2-91D3-D7C62C74D6C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FF058AEF-277F-416A-BF0D-283D0B4F8B92}" type="pres">
      <dgm:prSet presAssocID="{20A69099-F1D5-43E2-91D3-D7C62C74D6C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BBEBD34-F160-4F63-9314-4C771ABB716D}" type="pres">
      <dgm:prSet presAssocID="{20A69099-F1D5-43E2-91D3-D7C62C74D6C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C3A598-4FBC-40F7-91A4-627DBB270C52}" srcId="{20A69099-F1D5-43E2-91D3-D7C62C74D6C2}" destId="{9B07D72F-88F9-40CC-A168-CA21E6DFFA3F}" srcOrd="0" destOrd="0" parTransId="{E96F5697-1074-484C-94E1-BA23664DF83D}" sibTransId="{B894A848-076E-409C-9F5D-452E893E547B}"/>
    <dgm:cxn modelId="{D1905950-EBEF-4104-ABBE-4B5AA6BADC6E}" type="presOf" srcId="{9B07D72F-88F9-40CC-A168-CA21E6DFFA3F}" destId="{9BD44CEF-FD5F-4860-995C-EA3D34EC3DB8}" srcOrd="0" destOrd="0" presId="urn:microsoft.com/office/officeart/2005/8/layout/equation2"/>
    <dgm:cxn modelId="{D3440CAD-ACFD-42DC-A4F7-A8E32F78E9D3}" type="presOf" srcId="{9B1D080A-CE25-40B6-A8B1-DEECCA6A89E6}" destId="{68057739-1210-40DB-8A44-5F693FB03C81}" srcOrd="0" destOrd="0" presId="urn:microsoft.com/office/officeart/2005/8/layout/equation2"/>
    <dgm:cxn modelId="{472211E8-E244-4E9D-873B-2C635D0202F0}" type="presOf" srcId="{FFF603E1-EA57-4706-A982-3B0B1EEA6C94}" destId="{106EAE18-A1D7-41AD-8B2F-DEFAF408E87E}" srcOrd="0" destOrd="0" presId="urn:microsoft.com/office/officeart/2005/8/layout/equation2"/>
    <dgm:cxn modelId="{C0E336F5-843B-49F9-A07A-326B59998024}" type="presOf" srcId="{CD98CCAE-8B99-4971-8427-C42828E392FB}" destId="{0BBEBD34-F160-4F63-9314-4C771ABB716D}" srcOrd="0" destOrd="0" presId="urn:microsoft.com/office/officeart/2005/8/layout/equation2"/>
    <dgm:cxn modelId="{71B7BA35-78D4-4D14-8C0B-C5C4E95A715D}" srcId="{20A69099-F1D5-43E2-91D3-D7C62C74D6C2}" destId="{9B1D080A-CE25-40B6-A8B1-DEECCA6A89E6}" srcOrd="1" destOrd="0" parTransId="{2EBBCE4E-ADE6-41B1-A042-1F337DCCC442}" sibTransId="{FFF603E1-EA57-4706-A982-3B0B1EEA6C94}"/>
    <dgm:cxn modelId="{F26601DE-D7EF-4E51-923C-6C706BE281D8}" type="presOf" srcId="{FFF603E1-EA57-4706-A982-3B0B1EEA6C94}" destId="{FF058AEF-277F-416A-BF0D-283D0B4F8B92}" srcOrd="1" destOrd="0" presId="urn:microsoft.com/office/officeart/2005/8/layout/equation2"/>
    <dgm:cxn modelId="{2239ACC9-57D8-40AD-B52D-14E29E1B6D34}" srcId="{20A69099-F1D5-43E2-91D3-D7C62C74D6C2}" destId="{CD98CCAE-8B99-4971-8427-C42828E392FB}" srcOrd="2" destOrd="0" parTransId="{23C21BD2-7EC7-47A3-8D81-D28D38E82A63}" sibTransId="{6F739B16-7231-4964-AA05-8E44A0F9124F}"/>
    <dgm:cxn modelId="{679880F7-0D44-4ABF-90A5-1C3DD3150863}" type="presOf" srcId="{B894A848-076E-409C-9F5D-452E893E547B}" destId="{F109A19E-0ECF-4980-9E1D-ABCD5105E863}" srcOrd="0" destOrd="0" presId="urn:microsoft.com/office/officeart/2005/8/layout/equation2"/>
    <dgm:cxn modelId="{968D946A-E75C-4733-B1EC-4D3A7CC40149}" type="presOf" srcId="{20A69099-F1D5-43E2-91D3-D7C62C74D6C2}" destId="{862B2777-CAD2-4490-BDDA-7BF32859100D}" srcOrd="0" destOrd="0" presId="urn:microsoft.com/office/officeart/2005/8/layout/equation2"/>
    <dgm:cxn modelId="{D0A43452-48D2-4A70-A064-18828864E8BB}" type="presParOf" srcId="{862B2777-CAD2-4490-BDDA-7BF32859100D}" destId="{648928C4-90C9-4B27-B5BE-887B65A7A184}" srcOrd="0" destOrd="0" presId="urn:microsoft.com/office/officeart/2005/8/layout/equation2"/>
    <dgm:cxn modelId="{7CD3F9D2-3840-465B-A077-FD96F5918D72}" type="presParOf" srcId="{648928C4-90C9-4B27-B5BE-887B65A7A184}" destId="{9BD44CEF-FD5F-4860-995C-EA3D34EC3DB8}" srcOrd="0" destOrd="0" presId="urn:microsoft.com/office/officeart/2005/8/layout/equation2"/>
    <dgm:cxn modelId="{DAE9220E-7A41-42CA-B701-071478782445}" type="presParOf" srcId="{648928C4-90C9-4B27-B5BE-887B65A7A184}" destId="{BAF5F31F-E89D-4891-AB01-B1578F92A264}" srcOrd="1" destOrd="0" presId="urn:microsoft.com/office/officeart/2005/8/layout/equation2"/>
    <dgm:cxn modelId="{A7290F6A-A7A4-48E5-9E23-A8DE51DA6CE6}" type="presParOf" srcId="{648928C4-90C9-4B27-B5BE-887B65A7A184}" destId="{F109A19E-0ECF-4980-9E1D-ABCD5105E863}" srcOrd="2" destOrd="0" presId="urn:microsoft.com/office/officeart/2005/8/layout/equation2"/>
    <dgm:cxn modelId="{BC78D0A4-9C0E-441A-9247-B5C4C4FBCC7D}" type="presParOf" srcId="{648928C4-90C9-4B27-B5BE-887B65A7A184}" destId="{9C63E2E9-1453-4067-9B55-353B24256AA9}" srcOrd="3" destOrd="0" presId="urn:microsoft.com/office/officeart/2005/8/layout/equation2"/>
    <dgm:cxn modelId="{0C0F4FD6-93A3-41E9-BCF7-72548EA52989}" type="presParOf" srcId="{648928C4-90C9-4B27-B5BE-887B65A7A184}" destId="{68057739-1210-40DB-8A44-5F693FB03C81}" srcOrd="4" destOrd="0" presId="urn:microsoft.com/office/officeart/2005/8/layout/equation2"/>
    <dgm:cxn modelId="{4337266D-6867-49B8-A191-E18DC0695489}" type="presParOf" srcId="{862B2777-CAD2-4490-BDDA-7BF32859100D}" destId="{106EAE18-A1D7-41AD-8B2F-DEFAF408E87E}" srcOrd="1" destOrd="0" presId="urn:microsoft.com/office/officeart/2005/8/layout/equation2"/>
    <dgm:cxn modelId="{B650BFCD-4C47-4E10-8EDE-156EFE7D78EC}" type="presParOf" srcId="{106EAE18-A1D7-41AD-8B2F-DEFAF408E87E}" destId="{FF058AEF-277F-416A-BF0D-283D0B4F8B92}" srcOrd="0" destOrd="0" presId="urn:microsoft.com/office/officeart/2005/8/layout/equation2"/>
    <dgm:cxn modelId="{C8C6307E-73C0-4AD8-9E27-7A773B1594EA}" type="presParOf" srcId="{862B2777-CAD2-4490-BDDA-7BF32859100D}" destId="{0BBEBD34-F160-4F63-9314-4C771ABB716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4686DF-BEEC-40A3-9B34-65AA42E8907B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277BF3-2C50-4855-84F2-1892724BAD8A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Original Data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3D3C63BF-F448-4792-A779-184E4CDFA494}" type="parTrans" cxnId="{A11723F7-0D1C-4B8E-94B1-232F69D6C179}">
      <dgm:prSet/>
      <dgm:spPr/>
      <dgm:t>
        <a:bodyPr/>
        <a:lstStyle/>
        <a:p>
          <a:endParaRPr lang="en-US"/>
        </a:p>
      </dgm:t>
    </dgm:pt>
    <dgm:pt modelId="{90CFD5EE-8DEE-4A89-8787-B15802648071}" type="sibTrans" cxnId="{A11723F7-0D1C-4B8E-94B1-232F69D6C179}">
      <dgm:prSet/>
      <dgm:spPr/>
      <dgm:t>
        <a:bodyPr/>
        <a:lstStyle/>
        <a:p>
          <a:endParaRPr lang="en-US"/>
        </a:p>
      </dgm:t>
    </dgm:pt>
    <dgm:pt modelId="{33B241FD-6C56-4C35-B348-D6F36AE775DA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28 financial variables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362215D1-79C8-438B-998A-8A24759C7E3C}" type="parTrans" cxnId="{DA29CFBE-0126-4F55-95EF-8D4B67F11ACD}">
      <dgm:prSet/>
      <dgm:spPr/>
      <dgm:t>
        <a:bodyPr/>
        <a:lstStyle/>
        <a:p>
          <a:endParaRPr lang="en-US"/>
        </a:p>
      </dgm:t>
    </dgm:pt>
    <dgm:pt modelId="{6F068407-131B-4BF4-B235-70FABFDF57B2}" type="sibTrans" cxnId="{DA29CFBE-0126-4F55-95EF-8D4B67F11ACD}">
      <dgm:prSet/>
      <dgm:spPr/>
      <dgm:t>
        <a:bodyPr/>
        <a:lstStyle/>
        <a:p>
          <a:endParaRPr lang="en-US"/>
        </a:p>
      </dgm:t>
    </dgm:pt>
    <dgm:pt modelId="{A416FF14-2A5D-41CC-AF0E-5C997612E9F3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PCA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32EDF442-B5D8-4BB7-9F99-FC588A2353CD}" type="parTrans" cxnId="{B5065093-A3B1-4C3F-867A-C53DB334AC30}">
      <dgm:prSet/>
      <dgm:spPr/>
      <dgm:t>
        <a:bodyPr/>
        <a:lstStyle/>
        <a:p>
          <a:endParaRPr lang="en-US"/>
        </a:p>
      </dgm:t>
    </dgm:pt>
    <dgm:pt modelId="{99838842-6223-44AC-AE34-A63ADA9B79F7}" type="sibTrans" cxnId="{B5065093-A3B1-4C3F-867A-C53DB334AC30}">
      <dgm:prSet/>
      <dgm:spPr/>
      <dgm:t>
        <a:bodyPr/>
        <a:lstStyle/>
        <a:p>
          <a:endParaRPr lang="en-US"/>
        </a:p>
      </dgm:t>
    </dgm:pt>
    <dgm:pt modelId="{26F3237F-66AB-4D2E-A827-52C032BCD8DA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16 principal components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FE3E2C95-2470-4D13-96BC-B2F33BB65935}" type="parTrans" cxnId="{BC25150F-2C2A-4389-AF9F-C5DC2519F307}">
      <dgm:prSet/>
      <dgm:spPr/>
      <dgm:t>
        <a:bodyPr/>
        <a:lstStyle/>
        <a:p>
          <a:endParaRPr lang="en-US"/>
        </a:p>
      </dgm:t>
    </dgm:pt>
    <dgm:pt modelId="{F0DB7C47-6CD9-427B-B640-D6F295EDB6E1}" type="sibTrans" cxnId="{BC25150F-2C2A-4389-AF9F-C5DC2519F307}">
      <dgm:prSet/>
      <dgm:spPr/>
      <dgm:t>
        <a:bodyPr/>
        <a:lstStyle/>
        <a:p>
          <a:endParaRPr lang="en-US"/>
        </a:p>
      </dgm:t>
    </dgm:pt>
    <dgm:pt modelId="{85B4BDFF-4724-4BDF-B31D-8A6A3DC18448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Cluster Analysis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3D61B227-B071-4640-AC81-F14D79F63713}" type="parTrans" cxnId="{29D371A3-95EC-482D-90F1-1DFFD1089E61}">
      <dgm:prSet/>
      <dgm:spPr/>
      <dgm:t>
        <a:bodyPr/>
        <a:lstStyle/>
        <a:p>
          <a:endParaRPr lang="en-US"/>
        </a:p>
      </dgm:t>
    </dgm:pt>
    <dgm:pt modelId="{B1F1CB9A-505B-46ED-B83B-90633507905E}" type="sibTrans" cxnId="{29D371A3-95EC-482D-90F1-1DFFD1089E61}">
      <dgm:prSet/>
      <dgm:spPr/>
      <dgm:t>
        <a:bodyPr/>
        <a:lstStyle/>
        <a:p>
          <a:endParaRPr lang="en-US"/>
        </a:p>
      </dgm:t>
    </dgm:pt>
    <dgm:pt modelId="{97D6F05F-EA42-48AA-87EF-1DD442C6E081}">
      <dgm:prSet phldrT="[Text]"/>
      <dgm:spPr/>
      <dgm:t>
        <a:bodyPr/>
        <a:lstStyle/>
        <a:p>
          <a:r>
            <a:rPr lang="en-US" dirty="0" smtClean="0">
              <a:latin typeface="HelveticaNeueLT Std Thin" panose="020B0403020202020204" pitchFamily="34" charset="0"/>
            </a:rPr>
            <a:t>3 fund categories</a:t>
          </a:r>
          <a:endParaRPr lang="en-US" dirty="0">
            <a:latin typeface="HelveticaNeueLT Std Thin" panose="020B0403020202020204" pitchFamily="34" charset="0"/>
          </a:endParaRPr>
        </a:p>
      </dgm:t>
    </dgm:pt>
    <dgm:pt modelId="{3023089C-1EC9-4001-AD30-8865A3EAF242}" type="parTrans" cxnId="{D245656B-9352-40FB-9187-498D63DF01AE}">
      <dgm:prSet/>
      <dgm:spPr/>
      <dgm:t>
        <a:bodyPr/>
        <a:lstStyle/>
        <a:p>
          <a:endParaRPr lang="en-US"/>
        </a:p>
      </dgm:t>
    </dgm:pt>
    <dgm:pt modelId="{6649771A-1CD1-47E1-998F-69AFE74A2739}" type="sibTrans" cxnId="{D245656B-9352-40FB-9187-498D63DF01AE}">
      <dgm:prSet/>
      <dgm:spPr/>
      <dgm:t>
        <a:bodyPr/>
        <a:lstStyle/>
        <a:p>
          <a:endParaRPr lang="en-US"/>
        </a:p>
      </dgm:t>
    </dgm:pt>
    <dgm:pt modelId="{BBDDEE57-8D12-468C-85DA-FA1D265EA116}" type="pres">
      <dgm:prSet presAssocID="{0B4686DF-BEEC-40A3-9B34-65AA42E8907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2A7556A-2FED-4CB2-AF5F-C62F8AFDD218}" type="pres">
      <dgm:prSet presAssocID="{85B4BDFF-4724-4BDF-B31D-8A6A3DC18448}" presName="Accent3" presStyleCnt="0"/>
      <dgm:spPr/>
      <dgm:t>
        <a:bodyPr/>
        <a:lstStyle/>
        <a:p>
          <a:endParaRPr lang="en-US"/>
        </a:p>
      </dgm:t>
    </dgm:pt>
    <dgm:pt modelId="{10407650-6562-41FB-8F4A-3A7E87311392}" type="pres">
      <dgm:prSet presAssocID="{85B4BDFF-4724-4BDF-B31D-8A6A3DC18448}" presName="Accent" presStyleLbl="node1" presStyleIdx="0" presStyleCnt="3"/>
      <dgm:spPr/>
      <dgm:t>
        <a:bodyPr/>
        <a:lstStyle/>
        <a:p>
          <a:endParaRPr lang="en-US"/>
        </a:p>
      </dgm:t>
    </dgm:pt>
    <dgm:pt modelId="{25661D59-28E1-47E7-BB5C-237F78B17965}" type="pres">
      <dgm:prSet presAssocID="{85B4BDFF-4724-4BDF-B31D-8A6A3DC18448}" presName="ParentBackground3" presStyleCnt="0"/>
      <dgm:spPr/>
      <dgm:t>
        <a:bodyPr/>
        <a:lstStyle/>
        <a:p>
          <a:endParaRPr lang="en-US"/>
        </a:p>
      </dgm:t>
    </dgm:pt>
    <dgm:pt modelId="{4B038903-56F0-49F2-A723-CA0714CA889E}" type="pres">
      <dgm:prSet presAssocID="{85B4BDFF-4724-4BDF-B31D-8A6A3DC18448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52F6DB1-ABF4-4A13-9972-463559854EB2}" type="pres">
      <dgm:prSet presAssocID="{85B4BDFF-4724-4BDF-B31D-8A6A3DC18448}" presName="Child3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44AFE-8A64-4A51-8C72-31DF69929134}" type="pres">
      <dgm:prSet presAssocID="{85B4BDFF-4724-4BDF-B31D-8A6A3DC18448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CF1E0-DF13-4C69-AC5F-DD0842056040}" type="pres">
      <dgm:prSet presAssocID="{A416FF14-2A5D-41CC-AF0E-5C997612E9F3}" presName="Accent2" presStyleCnt="0"/>
      <dgm:spPr/>
      <dgm:t>
        <a:bodyPr/>
        <a:lstStyle/>
        <a:p>
          <a:endParaRPr lang="en-US"/>
        </a:p>
      </dgm:t>
    </dgm:pt>
    <dgm:pt modelId="{96AC279C-8C8F-4DE7-B7DB-90BDDF1F3D76}" type="pres">
      <dgm:prSet presAssocID="{A416FF14-2A5D-41CC-AF0E-5C997612E9F3}" presName="Accent" presStyleLbl="node1" presStyleIdx="1" presStyleCnt="3"/>
      <dgm:spPr/>
      <dgm:t>
        <a:bodyPr/>
        <a:lstStyle/>
        <a:p>
          <a:endParaRPr lang="en-US"/>
        </a:p>
      </dgm:t>
    </dgm:pt>
    <dgm:pt modelId="{834E4882-299B-4F94-A55C-4114766EF561}" type="pres">
      <dgm:prSet presAssocID="{A416FF14-2A5D-41CC-AF0E-5C997612E9F3}" presName="ParentBackground2" presStyleCnt="0"/>
      <dgm:spPr/>
      <dgm:t>
        <a:bodyPr/>
        <a:lstStyle/>
        <a:p>
          <a:endParaRPr lang="en-US"/>
        </a:p>
      </dgm:t>
    </dgm:pt>
    <dgm:pt modelId="{4E62078A-FE9E-4ACC-B63C-040DC5C55419}" type="pres">
      <dgm:prSet presAssocID="{A416FF14-2A5D-41CC-AF0E-5C997612E9F3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F28A0025-63A9-4D6D-992A-DF8A6E0A232A}" type="pres">
      <dgm:prSet presAssocID="{A416FF14-2A5D-41CC-AF0E-5C997612E9F3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17F8A-6D34-4527-A68F-8976422BFF2F}" type="pres">
      <dgm:prSet presAssocID="{A416FF14-2A5D-41CC-AF0E-5C997612E9F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754A0-3D94-4537-BE5D-F8D9E8D60294}" type="pres">
      <dgm:prSet presAssocID="{F4277BF3-2C50-4855-84F2-1892724BAD8A}" presName="Accent1" presStyleCnt="0"/>
      <dgm:spPr/>
      <dgm:t>
        <a:bodyPr/>
        <a:lstStyle/>
        <a:p>
          <a:endParaRPr lang="en-US"/>
        </a:p>
      </dgm:t>
    </dgm:pt>
    <dgm:pt modelId="{14B0543C-A162-45CD-A272-0A49B61CB0F2}" type="pres">
      <dgm:prSet presAssocID="{F4277BF3-2C50-4855-84F2-1892724BAD8A}" presName="Accent" presStyleLbl="node1" presStyleIdx="2" presStyleCnt="3"/>
      <dgm:spPr/>
      <dgm:t>
        <a:bodyPr/>
        <a:lstStyle/>
        <a:p>
          <a:endParaRPr lang="en-US"/>
        </a:p>
      </dgm:t>
    </dgm:pt>
    <dgm:pt modelId="{F3B76EFF-1F3B-4859-BA1C-BD6C8C3E2BEE}" type="pres">
      <dgm:prSet presAssocID="{F4277BF3-2C50-4855-84F2-1892724BAD8A}" presName="ParentBackground1" presStyleCnt="0"/>
      <dgm:spPr/>
      <dgm:t>
        <a:bodyPr/>
        <a:lstStyle/>
        <a:p>
          <a:endParaRPr lang="en-US"/>
        </a:p>
      </dgm:t>
    </dgm:pt>
    <dgm:pt modelId="{45ADA5EA-43F1-455D-BE5E-AF2E00D43B92}" type="pres">
      <dgm:prSet presAssocID="{F4277BF3-2C50-4855-84F2-1892724BAD8A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73D84CE-139C-4730-B802-65368C1C920E}" type="pres">
      <dgm:prSet presAssocID="{F4277BF3-2C50-4855-84F2-1892724BAD8A}" presName="Child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4D1E0-259A-4CF2-87C9-2F1EF86C670E}" type="pres">
      <dgm:prSet presAssocID="{F4277BF3-2C50-4855-84F2-1892724BAD8A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DD627-35C7-422E-B41E-58EBEA23604B}" type="presOf" srcId="{F4277BF3-2C50-4855-84F2-1892724BAD8A}" destId="{6884D1E0-259A-4CF2-87C9-2F1EF86C670E}" srcOrd="1" destOrd="0" presId="urn:microsoft.com/office/officeart/2011/layout/CircleProcess"/>
    <dgm:cxn modelId="{DA29CFBE-0126-4F55-95EF-8D4B67F11ACD}" srcId="{F4277BF3-2C50-4855-84F2-1892724BAD8A}" destId="{33B241FD-6C56-4C35-B348-D6F36AE775DA}" srcOrd="0" destOrd="0" parTransId="{362215D1-79C8-438B-998A-8A24759C7E3C}" sibTransId="{6F068407-131B-4BF4-B235-70FABFDF57B2}"/>
    <dgm:cxn modelId="{1FF0D089-6019-4912-AD6E-47CF79D11D60}" type="presOf" srcId="{97D6F05F-EA42-48AA-87EF-1DD442C6E081}" destId="{252F6DB1-ABF4-4A13-9972-463559854EB2}" srcOrd="0" destOrd="0" presId="urn:microsoft.com/office/officeart/2011/layout/CircleProcess"/>
    <dgm:cxn modelId="{D245656B-9352-40FB-9187-498D63DF01AE}" srcId="{85B4BDFF-4724-4BDF-B31D-8A6A3DC18448}" destId="{97D6F05F-EA42-48AA-87EF-1DD442C6E081}" srcOrd="0" destOrd="0" parTransId="{3023089C-1EC9-4001-AD30-8865A3EAF242}" sibTransId="{6649771A-1CD1-47E1-998F-69AFE74A2739}"/>
    <dgm:cxn modelId="{12EEC398-988E-4864-B6E8-7919D6D81456}" type="presOf" srcId="{A416FF14-2A5D-41CC-AF0E-5C997612E9F3}" destId="{E3E17F8A-6D34-4527-A68F-8976422BFF2F}" srcOrd="1" destOrd="0" presId="urn:microsoft.com/office/officeart/2011/layout/CircleProcess"/>
    <dgm:cxn modelId="{44066300-C66A-4FCF-B84F-A84F25132C6E}" type="presOf" srcId="{A416FF14-2A5D-41CC-AF0E-5C997612E9F3}" destId="{4E62078A-FE9E-4ACC-B63C-040DC5C55419}" srcOrd="0" destOrd="0" presId="urn:microsoft.com/office/officeart/2011/layout/CircleProcess"/>
    <dgm:cxn modelId="{A11723F7-0D1C-4B8E-94B1-232F69D6C179}" srcId="{0B4686DF-BEEC-40A3-9B34-65AA42E8907B}" destId="{F4277BF3-2C50-4855-84F2-1892724BAD8A}" srcOrd="0" destOrd="0" parTransId="{3D3C63BF-F448-4792-A779-184E4CDFA494}" sibTransId="{90CFD5EE-8DEE-4A89-8787-B15802648071}"/>
    <dgm:cxn modelId="{E491F87C-5B63-46B6-B0CB-12DD3D56C84B}" type="presOf" srcId="{85B4BDFF-4724-4BDF-B31D-8A6A3DC18448}" destId="{47344AFE-8A64-4A51-8C72-31DF69929134}" srcOrd="1" destOrd="0" presId="urn:microsoft.com/office/officeart/2011/layout/CircleProcess"/>
    <dgm:cxn modelId="{29D371A3-95EC-482D-90F1-1DFFD1089E61}" srcId="{0B4686DF-BEEC-40A3-9B34-65AA42E8907B}" destId="{85B4BDFF-4724-4BDF-B31D-8A6A3DC18448}" srcOrd="2" destOrd="0" parTransId="{3D61B227-B071-4640-AC81-F14D79F63713}" sibTransId="{B1F1CB9A-505B-46ED-B83B-90633507905E}"/>
    <dgm:cxn modelId="{8245F8A7-73D6-4FB3-8DC7-A4F1A5F027A4}" type="presOf" srcId="{0B4686DF-BEEC-40A3-9B34-65AA42E8907B}" destId="{BBDDEE57-8D12-468C-85DA-FA1D265EA116}" srcOrd="0" destOrd="0" presId="urn:microsoft.com/office/officeart/2011/layout/CircleProcess"/>
    <dgm:cxn modelId="{B5065093-A3B1-4C3F-867A-C53DB334AC30}" srcId="{0B4686DF-BEEC-40A3-9B34-65AA42E8907B}" destId="{A416FF14-2A5D-41CC-AF0E-5C997612E9F3}" srcOrd="1" destOrd="0" parTransId="{32EDF442-B5D8-4BB7-9F99-FC588A2353CD}" sibTransId="{99838842-6223-44AC-AE34-A63ADA9B79F7}"/>
    <dgm:cxn modelId="{C48136F2-1F4A-4971-A520-E353C8D290ED}" type="presOf" srcId="{85B4BDFF-4724-4BDF-B31D-8A6A3DC18448}" destId="{4B038903-56F0-49F2-A723-CA0714CA889E}" srcOrd="0" destOrd="0" presId="urn:microsoft.com/office/officeart/2011/layout/CircleProcess"/>
    <dgm:cxn modelId="{BC25150F-2C2A-4389-AF9F-C5DC2519F307}" srcId="{A416FF14-2A5D-41CC-AF0E-5C997612E9F3}" destId="{26F3237F-66AB-4D2E-A827-52C032BCD8DA}" srcOrd="0" destOrd="0" parTransId="{FE3E2C95-2470-4D13-96BC-B2F33BB65935}" sibTransId="{F0DB7C47-6CD9-427B-B640-D6F295EDB6E1}"/>
    <dgm:cxn modelId="{B5BBB2BE-8728-4711-A5A7-1F8FBA800C6B}" type="presOf" srcId="{26F3237F-66AB-4D2E-A827-52C032BCD8DA}" destId="{F28A0025-63A9-4D6D-992A-DF8A6E0A232A}" srcOrd="0" destOrd="0" presId="urn:microsoft.com/office/officeart/2011/layout/CircleProcess"/>
    <dgm:cxn modelId="{624CE64C-F9A9-4BEA-8E39-26C0D9D5D176}" type="presOf" srcId="{33B241FD-6C56-4C35-B348-D6F36AE775DA}" destId="{973D84CE-139C-4730-B802-65368C1C920E}" srcOrd="0" destOrd="0" presId="urn:microsoft.com/office/officeart/2011/layout/CircleProcess"/>
    <dgm:cxn modelId="{7D0B198E-A9B7-4852-A658-15B1921D3278}" type="presOf" srcId="{F4277BF3-2C50-4855-84F2-1892724BAD8A}" destId="{45ADA5EA-43F1-455D-BE5E-AF2E00D43B92}" srcOrd="0" destOrd="0" presId="urn:microsoft.com/office/officeart/2011/layout/CircleProcess"/>
    <dgm:cxn modelId="{C05E3657-21D2-474C-9E0D-2BE260ED08BB}" type="presParOf" srcId="{BBDDEE57-8D12-468C-85DA-FA1D265EA116}" destId="{F2A7556A-2FED-4CB2-AF5F-C62F8AFDD218}" srcOrd="0" destOrd="0" presId="urn:microsoft.com/office/officeart/2011/layout/CircleProcess"/>
    <dgm:cxn modelId="{B7C66314-F86F-430C-9C92-D4C7CC51D175}" type="presParOf" srcId="{F2A7556A-2FED-4CB2-AF5F-C62F8AFDD218}" destId="{10407650-6562-41FB-8F4A-3A7E87311392}" srcOrd="0" destOrd="0" presId="urn:microsoft.com/office/officeart/2011/layout/CircleProcess"/>
    <dgm:cxn modelId="{AFBA745F-FA56-4F1C-A5F1-6E24C0442BD7}" type="presParOf" srcId="{BBDDEE57-8D12-468C-85DA-FA1D265EA116}" destId="{25661D59-28E1-47E7-BB5C-237F78B17965}" srcOrd="1" destOrd="0" presId="urn:microsoft.com/office/officeart/2011/layout/CircleProcess"/>
    <dgm:cxn modelId="{29BBC7BD-79C0-4833-A8C5-159B7E3C85A4}" type="presParOf" srcId="{25661D59-28E1-47E7-BB5C-237F78B17965}" destId="{4B038903-56F0-49F2-A723-CA0714CA889E}" srcOrd="0" destOrd="0" presId="urn:microsoft.com/office/officeart/2011/layout/CircleProcess"/>
    <dgm:cxn modelId="{36262A98-4A09-4F71-B89C-B95129D23130}" type="presParOf" srcId="{BBDDEE57-8D12-468C-85DA-FA1D265EA116}" destId="{252F6DB1-ABF4-4A13-9972-463559854EB2}" srcOrd="2" destOrd="0" presId="urn:microsoft.com/office/officeart/2011/layout/CircleProcess"/>
    <dgm:cxn modelId="{5C977B6F-34ED-44CE-BB0A-648C0229925E}" type="presParOf" srcId="{BBDDEE57-8D12-468C-85DA-FA1D265EA116}" destId="{47344AFE-8A64-4A51-8C72-31DF69929134}" srcOrd="3" destOrd="0" presId="urn:microsoft.com/office/officeart/2011/layout/CircleProcess"/>
    <dgm:cxn modelId="{18293584-F7D4-4D9F-B222-FB2A1DD07689}" type="presParOf" srcId="{BBDDEE57-8D12-468C-85DA-FA1D265EA116}" destId="{4B4CF1E0-DF13-4C69-AC5F-DD0842056040}" srcOrd="4" destOrd="0" presId="urn:microsoft.com/office/officeart/2011/layout/CircleProcess"/>
    <dgm:cxn modelId="{FD9301E6-1836-4CC2-8C02-6274B7EBFF4E}" type="presParOf" srcId="{4B4CF1E0-DF13-4C69-AC5F-DD0842056040}" destId="{96AC279C-8C8F-4DE7-B7DB-90BDDF1F3D76}" srcOrd="0" destOrd="0" presId="urn:microsoft.com/office/officeart/2011/layout/CircleProcess"/>
    <dgm:cxn modelId="{4C1379E3-D7D9-41F9-8D46-21BB16872106}" type="presParOf" srcId="{BBDDEE57-8D12-468C-85DA-FA1D265EA116}" destId="{834E4882-299B-4F94-A55C-4114766EF561}" srcOrd="5" destOrd="0" presId="urn:microsoft.com/office/officeart/2011/layout/CircleProcess"/>
    <dgm:cxn modelId="{FF718FB1-DE10-40CE-BA8C-C320AA17C970}" type="presParOf" srcId="{834E4882-299B-4F94-A55C-4114766EF561}" destId="{4E62078A-FE9E-4ACC-B63C-040DC5C55419}" srcOrd="0" destOrd="0" presId="urn:microsoft.com/office/officeart/2011/layout/CircleProcess"/>
    <dgm:cxn modelId="{AFD3BF12-1CBE-46E1-A6AA-53A218C8840C}" type="presParOf" srcId="{BBDDEE57-8D12-468C-85DA-FA1D265EA116}" destId="{F28A0025-63A9-4D6D-992A-DF8A6E0A232A}" srcOrd="6" destOrd="0" presId="urn:microsoft.com/office/officeart/2011/layout/CircleProcess"/>
    <dgm:cxn modelId="{9A0B58CE-1FB5-4B3F-8675-39E4AB5BE9E4}" type="presParOf" srcId="{BBDDEE57-8D12-468C-85DA-FA1D265EA116}" destId="{E3E17F8A-6D34-4527-A68F-8976422BFF2F}" srcOrd="7" destOrd="0" presId="urn:microsoft.com/office/officeart/2011/layout/CircleProcess"/>
    <dgm:cxn modelId="{7C106C53-9215-4416-9F76-8E81DF6EF5CD}" type="presParOf" srcId="{BBDDEE57-8D12-468C-85DA-FA1D265EA116}" destId="{541754A0-3D94-4537-BE5D-F8D9E8D60294}" srcOrd="8" destOrd="0" presId="urn:microsoft.com/office/officeart/2011/layout/CircleProcess"/>
    <dgm:cxn modelId="{D4C2CF4A-6F61-4348-8695-CEE5A061EC28}" type="presParOf" srcId="{541754A0-3D94-4537-BE5D-F8D9E8D60294}" destId="{14B0543C-A162-45CD-A272-0A49B61CB0F2}" srcOrd="0" destOrd="0" presId="urn:microsoft.com/office/officeart/2011/layout/CircleProcess"/>
    <dgm:cxn modelId="{0FF2FA0E-28CF-4493-8873-A90BF3459330}" type="presParOf" srcId="{BBDDEE57-8D12-468C-85DA-FA1D265EA116}" destId="{F3B76EFF-1F3B-4859-BA1C-BD6C8C3E2BEE}" srcOrd="9" destOrd="0" presId="urn:microsoft.com/office/officeart/2011/layout/CircleProcess"/>
    <dgm:cxn modelId="{F6296CC5-F7B5-49EE-9E3E-155B72CAC1F8}" type="presParOf" srcId="{F3B76EFF-1F3B-4859-BA1C-BD6C8C3E2BEE}" destId="{45ADA5EA-43F1-455D-BE5E-AF2E00D43B92}" srcOrd="0" destOrd="0" presId="urn:microsoft.com/office/officeart/2011/layout/CircleProcess"/>
    <dgm:cxn modelId="{FB411CBB-B884-440C-A3CC-7F2CFA2D8DC9}" type="presParOf" srcId="{BBDDEE57-8D12-468C-85DA-FA1D265EA116}" destId="{973D84CE-139C-4730-B802-65368C1C920E}" srcOrd="10" destOrd="0" presId="urn:microsoft.com/office/officeart/2011/layout/CircleProcess"/>
    <dgm:cxn modelId="{12283A00-67AA-4F0A-803A-F05673AB6022}" type="presParOf" srcId="{BBDDEE57-8D12-468C-85DA-FA1D265EA116}" destId="{6884D1E0-259A-4CF2-87C9-2F1EF86C670E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44CEF-FD5F-4860-995C-EA3D34EC3DB8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HelveticaNeueLT Std Thin" panose="020B0403020202020204" pitchFamily="34" charset="0"/>
            </a:rPr>
            <a:t>Financial Variables</a:t>
          </a:r>
          <a:endParaRPr lang="en-US" sz="2500" kern="1200" dirty="0">
            <a:latin typeface="HelveticaNeueLT Std Thin" panose="020B0403020202020204" pitchFamily="34" charset="0"/>
          </a:endParaRPr>
        </a:p>
      </dsp:txBody>
      <dsp:txXfrm>
        <a:off x="799136" y="291115"/>
        <a:ext cx="1396149" cy="1396149"/>
      </dsp:txXfrm>
    </dsp:sp>
    <dsp:sp modelId="{F109A19E-0ECF-4980-9E1D-ABCD5105E863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HelveticaNeueLT Std Thin" panose="020B0403020202020204" pitchFamily="34" charset="0"/>
          </a:endParaRPr>
        </a:p>
      </dsp:txBody>
      <dsp:txXfrm>
        <a:off x="1076413" y="2574660"/>
        <a:ext cx="841594" cy="269346"/>
      </dsp:txXfrm>
    </dsp:sp>
    <dsp:sp modelId="{68057739-1210-40DB-8A44-5F693FB03C81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HelveticaNeueLT Std Thin" panose="020B0403020202020204" pitchFamily="34" charset="0"/>
            </a:rPr>
            <a:t>Cluster Analysis</a:t>
          </a:r>
          <a:endParaRPr lang="en-US" sz="2500" kern="1200" dirty="0">
            <a:latin typeface="HelveticaNeueLT Std Thin" panose="020B0403020202020204" pitchFamily="34" charset="0"/>
          </a:endParaRPr>
        </a:p>
      </dsp:txBody>
      <dsp:txXfrm>
        <a:off x="799136" y="3731402"/>
        <a:ext cx="1396149" cy="1396149"/>
      </dsp:txXfrm>
    </dsp:sp>
    <dsp:sp modelId="{106EAE18-A1D7-41AD-8B2F-DEFAF408E87E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HelveticaNeueLT Std Thin" panose="020B0403020202020204" pitchFamily="34" charset="0"/>
          </a:endParaRPr>
        </a:p>
      </dsp:txBody>
      <dsp:txXfrm>
        <a:off x="2780605" y="2488984"/>
        <a:ext cx="439513" cy="440698"/>
      </dsp:txXfrm>
    </dsp:sp>
    <dsp:sp modelId="{0BBEBD34-F160-4F63-9314-4C771ABB716D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HelveticaNeueLT Std Thin" panose="020B0403020202020204" pitchFamily="34" charset="0"/>
            </a:rPr>
            <a:t>3 Mutual Fund Categories</a:t>
          </a:r>
          <a:endParaRPr lang="en-US" sz="4400" kern="1200" dirty="0">
            <a:latin typeface="HelveticaNeueLT Std Thin" panose="020B0403020202020204" pitchFamily="34" charset="0"/>
          </a:endParaRPr>
        </a:p>
      </dsp:txBody>
      <dsp:txXfrm>
        <a:off x="4247413" y="1313184"/>
        <a:ext cx="2792298" cy="2792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7650-6562-41FB-8F4A-3A7E87311392}">
      <dsp:nvSpPr>
        <dsp:cNvPr id="0" name=""/>
        <dsp:cNvSpPr/>
      </dsp:nvSpPr>
      <dsp:spPr>
        <a:xfrm>
          <a:off x="5616630" y="1050362"/>
          <a:ext cx="2440358" cy="2440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8903-56F0-49F2-A723-CA0714CA889E}">
      <dsp:nvSpPr>
        <dsp:cNvPr id="0" name=""/>
        <dsp:cNvSpPr/>
      </dsp:nvSpPr>
      <dsp:spPr>
        <a:xfrm>
          <a:off x="5697657" y="1131736"/>
          <a:ext cx="2278303" cy="2278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HelveticaNeueLT Std Thin" panose="020B0403020202020204" pitchFamily="34" charset="0"/>
            </a:rPr>
            <a:t>Cluster Analysis</a:t>
          </a:r>
          <a:endParaRPr lang="en-US" sz="3400" kern="1200" dirty="0">
            <a:latin typeface="HelveticaNeueLT Std Thin" panose="020B0403020202020204" pitchFamily="34" charset="0"/>
          </a:endParaRPr>
        </a:p>
      </dsp:txBody>
      <dsp:txXfrm>
        <a:off x="6023356" y="1457235"/>
        <a:ext cx="1626905" cy="1627063"/>
      </dsp:txXfrm>
    </dsp:sp>
    <dsp:sp modelId="{252F6DB1-ABF4-4A13-9972-463559854EB2}">
      <dsp:nvSpPr>
        <dsp:cNvPr id="0" name=""/>
        <dsp:cNvSpPr/>
      </dsp:nvSpPr>
      <dsp:spPr>
        <a:xfrm>
          <a:off x="5697657" y="3536142"/>
          <a:ext cx="2278303" cy="133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HelveticaNeueLT Std Thin" panose="020B0403020202020204" pitchFamily="34" charset="0"/>
            </a:rPr>
            <a:t>3 fund categories</a:t>
          </a:r>
          <a:endParaRPr lang="en-US" sz="2600" kern="1200" dirty="0">
            <a:latin typeface="HelveticaNeueLT Std Thin" panose="020B0403020202020204" pitchFamily="34" charset="0"/>
          </a:endParaRPr>
        </a:p>
      </dsp:txBody>
      <dsp:txXfrm>
        <a:off x="5697657" y="3536142"/>
        <a:ext cx="2278303" cy="1337969"/>
      </dsp:txXfrm>
    </dsp:sp>
    <dsp:sp modelId="{96AC279C-8C8F-4DE7-B7DB-90BDDF1F3D76}">
      <dsp:nvSpPr>
        <dsp:cNvPr id="0" name=""/>
        <dsp:cNvSpPr/>
      </dsp:nvSpPr>
      <dsp:spPr>
        <a:xfrm rot="2700000">
          <a:off x="3097389" y="1053312"/>
          <a:ext cx="2434480" cy="2434480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2078A-FE9E-4ACC-B63C-040DC5C55419}">
      <dsp:nvSpPr>
        <dsp:cNvPr id="0" name=""/>
        <dsp:cNvSpPr/>
      </dsp:nvSpPr>
      <dsp:spPr>
        <a:xfrm>
          <a:off x="3175477" y="1131736"/>
          <a:ext cx="2278303" cy="2278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HelveticaNeueLT Std Thin" panose="020B0403020202020204" pitchFamily="34" charset="0"/>
            </a:rPr>
            <a:t>PCA</a:t>
          </a:r>
          <a:endParaRPr lang="en-US" sz="3400" kern="1200" dirty="0">
            <a:latin typeface="HelveticaNeueLT Std Thin" panose="020B0403020202020204" pitchFamily="34" charset="0"/>
          </a:endParaRPr>
        </a:p>
      </dsp:txBody>
      <dsp:txXfrm>
        <a:off x="3501176" y="1457235"/>
        <a:ext cx="1626905" cy="1627063"/>
      </dsp:txXfrm>
    </dsp:sp>
    <dsp:sp modelId="{F28A0025-63A9-4D6D-992A-DF8A6E0A232A}">
      <dsp:nvSpPr>
        <dsp:cNvPr id="0" name=""/>
        <dsp:cNvSpPr/>
      </dsp:nvSpPr>
      <dsp:spPr>
        <a:xfrm>
          <a:off x="3175477" y="3536142"/>
          <a:ext cx="2278303" cy="133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HelveticaNeueLT Std Thin" panose="020B0403020202020204" pitchFamily="34" charset="0"/>
            </a:rPr>
            <a:t>16 principal components</a:t>
          </a:r>
          <a:endParaRPr lang="en-US" sz="2600" kern="1200" dirty="0">
            <a:latin typeface="HelveticaNeueLT Std Thin" panose="020B0403020202020204" pitchFamily="34" charset="0"/>
          </a:endParaRPr>
        </a:p>
      </dsp:txBody>
      <dsp:txXfrm>
        <a:off x="3175477" y="3536142"/>
        <a:ext cx="2278303" cy="1337969"/>
      </dsp:txXfrm>
    </dsp:sp>
    <dsp:sp modelId="{14B0543C-A162-45CD-A272-0A49B61CB0F2}">
      <dsp:nvSpPr>
        <dsp:cNvPr id="0" name=""/>
        <dsp:cNvSpPr/>
      </dsp:nvSpPr>
      <dsp:spPr>
        <a:xfrm rot="2700000">
          <a:off x="575208" y="1053312"/>
          <a:ext cx="2434480" cy="2434480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A5EA-43F1-455D-BE5E-AF2E00D43B92}">
      <dsp:nvSpPr>
        <dsp:cNvPr id="0" name=""/>
        <dsp:cNvSpPr/>
      </dsp:nvSpPr>
      <dsp:spPr>
        <a:xfrm>
          <a:off x="653297" y="1131736"/>
          <a:ext cx="2278303" cy="2278060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HelveticaNeueLT Std Thin" panose="020B0403020202020204" pitchFamily="34" charset="0"/>
            </a:rPr>
            <a:t>Original Data</a:t>
          </a:r>
          <a:endParaRPr lang="en-US" sz="3400" kern="1200" dirty="0">
            <a:latin typeface="HelveticaNeueLT Std Thin" panose="020B0403020202020204" pitchFamily="34" charset="0"/>
          </a:endParaRPr>
        </a:p>
      </dsp:txBody>
      <dsp:txXfrm>
        <a:off x="978996" y="1457235"/>
        <a:ext cx="1626905" cy="1627063"/>
      </dsp:txXfrm>
    </dsp:sp>
    <dsp:sp modelId="{973D84CE-139C-4730-B802-65368C1C920E}">
      <dsp:nvSpPr>
        <dsp:cNvPr id="0" name=""/>
        <dsp:cNvSpPr/>
      </dsp:nvSpPr>
      <dsp:spPr>
        <a:xfrm>
          <a:off x="653297" y="3536142"/>
          <a:ext cx="2278303" cy="133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HelveticaNeueLT Std Thin" panose="020B0403020202020204" pitchFamily="34" charset="0"/>
            </a:rPr>
            <a:t>28 financial variables</a:t>
          </a:r>
          <a:endParaRPr lang="en-US" sz="2600" kern="1200" dirty="0">
            <a:latin typeface="HelveticaNeueLT Std Thin" panose="020B0403020202020204" pitchFamily="34" charset="0"/>
          </a:endParaRPr>
        </a:p>
      </dsp:txBody>
      <dsp:txXfrm>
        <a:off x="653297" y="3536142"/>
        <a:ext cx="2278303" cy="1337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07613-DB39-4851-A9E3-6B0901FC7FF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627A4-0A5E-4BC9-88A2-6C0AD072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http://www.academia.edu/6022416/PRINCIPAL_COMPONENT_ANALYSIS_Introduction_The_Basics_of_Principal_Component_Analysis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627A4-0A5E-4BC9-88A2-6C0AD072A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8CC5-1AB5-44DF-B2BC-8B5AC01DCB7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3B46-2A49-459A-A92B-B4ECCEC0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471" y="990600"/>
            <a:ext cx="0" cy="304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471" y="1143000"/>
            <a:ext cx="8248218" cy="0"/>
          </a:xfrm>
          <a:prstGeom prst="line">
            <a:avLst/>
          </a:prstGeom>
          <a:ln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72689" y="990600"/>
            <a:ext cx="0" cy="304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610" y="621268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NeueLT Std Thin" panose="020B0403020202020204" pitchFamily="34" charset="0"/>
              </a:rPr>
              <a:t>Dimensionality Reduction</a:t>
            </a:r>
            <a:endParaRPr lang="en-US" sz="2400" dirty="0">
              <a:latin typeface="HelveticaNeueLT Std Thin" panose="020B0403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134600" y="2047539"/>
            <a:ext cx="381000" cy="98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134600" y="6172200"/>
            <a:ext cx="381000" cy="98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325100" y="2057400"/>
            <a:ext cx="0" cy="4114801"/>
          </a:xfrm>
          <a:prstGeom prst="straightConnector1">
            <a:avLst/>
          </a:prstGeom>
          <a:ln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9712998" y="3903330"/>
            <a:ext cx="200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NeueLT Std Thin" panose="020B0403020202020204" pitchFamily="34" charset="0"/>
              </a:rPr>
              <a:t>Data Reduction</a:t>
            </a:r>
            <a:endParaRPr lang="en-US" sz="2000" dirty="0">
              <a:latin typeface="HelveticaNeueLT Std Thin" panose="020B04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471" y="1600200"/>
            <a:ext cx="8248218" cy="4572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956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2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244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16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388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960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532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104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676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9248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820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392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96400" y="1981200"/>
            <a:ext cx="0" cy="4200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524471" y="29718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514691" y="25146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471" y="1600199"/>
            <a:ext cx="8248218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Thin" panose="020B0403020202020204" pitchFamily="34" charset="0"/>
              </a:rPr>
              <a:t>Variables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NeueLT Std Thin" panose="020B0403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24471" y="34290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24471" y="38862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24471" y="43434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524471" y="48006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524471" y="52578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24471" y="5715000"/>
            <a:ext cx="82482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24374" y="3101369"/>
            <a:ext cx="2555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2">
                    <a:lumMod val="75000"/>
                  </a:schemeClr>
                </a:solidFill>
                <a:latin typeface="HelveticaNeueLT Std Thin" panose="020B0403020202020204" pitchFamily="34" charset="0"/>
              </a:rPr>
              <a:t>Data</a:t>
            </a:r>
            <a:endParaRPr lang="en-US" sz="9600" dirty="0">
              <a:solidFill>
                <a:schemeClr val="bg2">
                  <a:lumMod val="75000"/>
                </a:schemeClr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-760743" y="3885413"/>
            <a:ext cx="4113229" cy="4572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Thin" panose="020B0403020202020204" pitchFamily="34" charset="0"/>
              </a:rPr>
              <a:t>Observations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Measuring Job Satisfaction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44" y="1828800"/>
            <a:ext cx="10439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NeueLT Std Thin" panose="020B0403020202020204" pitchFamily="34" charset="0"/>
              </a:rPr>
              <a:t>Rate each statement using a </a:t>
            </a:r>
            <a:r>
              <a:rPr lang="en-US" dirty="0">
                <a:latin typeface="HelveticaNeueLT Std Thin" panose="020B0403020202020204" pitchFamily="34" charset="0"/>
              </a:rPr>
              <a:t>number from 1 to 7 in which 1=“strongly disagree</a:t>
            </a:r>
            <a:r>
              <a:rPr lang="en-US" dirty="0" smtClean="0">
                <a:latin typeface="HelveticaNeueLT Std Thin" panose="020B0403020202020204" pitchFamily="34" charset="0"/>
              </a:rPr>
              <a:t>” and </a:t>
            </a:r>
            <a:r>
              <a:rPr lang="en-US" dirty="0">
                <a:latin typeface="HelveticaNeueLT Std Thin" panose="020B0403020202020204" pitchFamily="34" charset="0"/>
              </a:rPr>
              <a:t>7=“strongly agree.”</a:t>
            </a:r>
            <a:endParaRPr lang="en-US" dirty="0" smtClean="0">
              <a:latin typeface="HelveticaNeueLT Std Thin" panose="020B0403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HelveticaNeueLT Std Thin" panose="020B0403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HelveticaNeueLT Std Thin" panose="020B0403020202020204" pitchFamily="34" charset="0"/>
              </a:rPr>
              <a:t>___ 1. My </a:t>
            </a:r>
            <a:r>
              <a:rPr lang="en-US" sz="2000" dirty="0">
                <a:latin typeface="HelveticaNeueLT Std Thin" panose="020B0403020202020204" pitchFamily="34" charset="0"/>
              </a:rPr>
              <a:t>supervisor </a:t>
            </a:r>
            <a:r>
              <a:rPr lang="en-US" sz="2000" dirty="0" smtClean="0">
                <a:latin typeface="HelveticaNeueLT Std Thin" panose="020B0403020202020204" pitchFamily="34" charset="0"/>
              </a:rPr>
              <a:t>treats </a:t>
            </a:r>
            <a:r>
              <a:rPr lang="en-US" sz="2000" dirty="0">
                <a:latin typeface="HelveticaNeueLT Std Thin" panose="020B0403020202020204" pitchFamily="34" charset="0"/>
              </a:rPr>
              <a:t>me with consideration.</a:t>
            </a:r>
          </a:p>
          <a:p>
            <a:pPr marL="0" indent="0">
              <a:buNone/>
            </a:pPr>
            <a:r>
              <a:rPr lang="en-US" sz="2000" dirty="0">
                <a:latin typeface="HelveticaNeueLT Std Thin" panose="020B0403020202020204" pitchFamily="34" charset="0"/>
              </a:rPr>
              <a:t>___ </a:t>
            </a:r>
            <a:r>
              <a:rPr lang="en-US" sz="2000" dirty="0" smtClean="0">
                <a:latin typeface="HelveticaNeueLT Std Thin" panose="020B0403020202020204" pitchFamily="34" charset="0"/>
              </a:rPr>
              <a:t>2. My </a:t>
            </a:r>
            <a:r>
              <a:rPr lang="en-US" sz="2000" dirty="0">
                <a:latin typeface="HelveticaNeueLT Std Thin" panose="020B0403020202020204" pitchFamily="34" charset="0"/>
              </a:rPr>
              <a:t>supervisor </a:t>
            </a:r>
            <a:r>
              <a:rPr lang="en-US" sz="2000" dirty="0" smtClean="0">
                <a:latin typeface="HelveticaNeueLT Std Thin" panose="020B0403020202020204" pitchFamily="34" charset="0"/>
              </a:rPr>
              <a:t>consults </a:t>
            </a:r>
            <a:r>
              <a:rPr lang="en-US" sz="2000" dirty="0">
                <a:latin typeface="HelveticaNeueLT Std Thin" panose="020B0403020202020204" pitchFamily="34" charset="0"/>
              </a:rPr>
              <a:t>me </a:t>
            </a:r>
            <a:r>
              <a:rPr lang="en-US" sz="2000" dirty="0" smtClean="0">
                <a:latin typeface="HelveticaNeueLT Std Thin" panose="020B0403020202020204" pitchFamily="34" charset="0"/>
              </a:rPr>
              <a:t>concerning </a:t>
            </a:r>
            <a:r>
              <a:rPr lang="en-US" sz="2000" dirty="0">
                <a:latin typeface="HelveticaNeueLT Std Thin" panose="020B0403020202020204" pitchFamily="34" charset="0"/>
              </a:rPr>
              <a:t>important </a:t>
            </a:r>
            <a:r>
              <a:rPr lang="en-US" sz="2000" dirty="0" smtClean="0">
                <a:latin typeface="HelveticaNeueLT Std Thin" panose="020B0403020202020204" pitchFamily="34" charset="0"/>
              </a:rPr>
              <a:t>decisions that </a:t>
            </a:r>
            <a:r>
              <a:rPr lang="en-US" sz="2000" dirty="0">
                <a:latin typeface="HelveticaNeueLT Std Thin" panose="020B0403020202020204" pitchFamily="34" charset="0"/>
              </a:rPr>
              <a:t>affect my work.</a:t>
            </a:r>
          </a:p>
          <a:p>
            <a:pPr marL="0" indent="0">
              <a:buNone/>
            </a:pPr>
            <a:r>
              <a:rPr lang="en-US" sz="2000" dirty="0">
                <a:latin typeface="HelveticaNeueLT Std Thin" panose="020B0403020202020204" pitchFamily="34" charset="0"/>
              </a:rPr>
              <a:t>___ </a:t>
            </a:r>
            <a:r>
              <a:rPr lang="en-US" sz="2000" dirty="0" smtClean="0">
                <a:latin typeface="HelveticaNeueLT Std Thin" panose="020B0403020202020204" pitchFamily="34" charset="0"/>
              </a:rPr>
              <a:t>3. My supervisor gives </a:t>
            </a:r>
            <a:r>
              <a:rPr lang="en-US" sz="2000" dirty="0">
                <a:latin typeface="HelveticaNeueLT Std Thin" panose="020B0403020202020204" pitchFamily="34" charset="0"/>
              </a:rPr>
              <a:t>me recognition when I do a good job.</a:t>
            </a:r>
          </a:p>
          <a:p>
            <a:pPr marL="0" indent="0">
              <a:buNone/>
            </a:pPr>
            <a:r>
              <a:rPr lang="en-US" sz="2000" dirty="0">
                <a:latin typeface="HelveticaNeueLT Std Thin" panose="020B0403020202020204" pitchFamily="34" charset="0"/>
              </a:rPr>
              <a:t>___ </a:t>
            </a:r>
            <a:r>
              <a:rPr lang="en-US" sz="2000" dirty="0" smtClean="0">
                <a:latin typeface="HelveticaNeueLT Std Thin" panose="020B0403020202020204" pitchFamily="34" charset="0"/>
              </a:rPr>
              <a:t>4. My supervisor gives </a:t>
            </a:r>
            <a:r>
              <a:rPr lang="en-US" sz="2000" dirty="0">
                <a:latin typeface="HelveticaNeueLT Std Thin" panose="020B0403020202020204" pitchFamily="34" charset="0"/>
              </a:rPr>
              <a:t>me the support I need to do my </a:t>
            </a:r>
            <a:r>
              <a:rPr lang="en-US" sz="2000" dirty="0" smtClean="0">
                <a:latin typeface="HelveticaNeueLT Std Thin" panose="020B0403020202020204" pitchFamily="34" charset="0"/>
              </a:rPr>
              <a:t>job well</a:t>
            </a:r>
            <a:r>
              <a:rPr lang="en-US" sz="2000" dirty="0">
                <a:latin typeface="HelveticaNeueLT Std Thin" panose="020B04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HelveticaNeueLT Std Thin" panose="020B0403020202020204" pitchFamily="34" charset="0"/>
              </a:rPr>
              <a:t>___ </a:t>
            </a:r>
            <a:r>
              <a:rPr lang="en-US" sz="2000" dirty="0" smtClean="0">
                <a:latin typeface="HelveticaNeueLT Std Thin" panose="020B0403020202020204" pitchFamily="34" charset="0"/>
              </a:rPr>
              <a:t>5. My </a:t>
            </a:r>
            <a:r>
              <a:rPr lang="en-US" sz="2000" dirty="0">
                <a:latin typeface="HelveticaNeueLT Std Thin" panose="020B0403020202020204" pitchFamily="34" charset="0"/>
              </a:rPr>
              <a:t>pay is </a:t>
            </a:r>
            <a:r>
              <a:rPr lang="en-US" sz="2000" dirty="0" smtClean="0">
                <a:latin typeface="HelveticaNeueLT Std Thin" panose="020B0403020202020204" pitchFamily="34" charset="0"/>
              </a:rPr>
              <a:t>fair</a:t>
            </a:r>
            <a:r>
              <a:rPr lang="en-US" sz="2000" dirty="0">
                <a:latin typeface="HelveticaNeueLT Std Thin" panose="020B04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HelveticaNeueLT Std Thin" panose="020B0403020202020204" pitchFamily="34" charset="0"/>
              </a:rPr>
              <a:t>___ </a:t>
            </a:r>
            <a:r>
              <a:rPr lang="en-US" sz="2000" dirty="0" smtClean="0">
                <a:latin typeface="HelveticaNeueLT Std Thin" panose="020B0403020202020204" pitchFamily="34" charset="0"/>
              </a:rPr>
              <a:t>6. My pay is </a:t>
            </a:r>
            <a:r>
              <a:rPr lang="en-US" sz="2000" dirty="0">
                <a:latin typeface="HelveticaNeueLT Std Thin" panose="020B0403020202020204" pitchFamily="34" charset="0"/>
              </a:rPr>
              <a:t>appropriate, given the amount of </a:t>
            </a:r>
            <a:r>
              <a:rPr lang="en-US" sz="2000" dirty="0" smtClean="0">
                <a:latin typeface="HelveticaNeueLT Std Thin" panose="020B0403020202020204" pitchFamily="34" charset="0"/>
              </a:rPr>
              <a:t>responsibility that </a:t>
            </a:r>
            <a:r>
              <a:rPr lang="en-US" sz="2000" dirty="0">
                <a:latin typeface="HelveticaNeueLT Std Thin" panose="020B0403020202020204" pitchFamily="34" charset="0"/>
              </a:rPr>
              <a:t>comes with my job.</a:t>
            </a:r>
          </a:p>
          <a:p>
            <a:pPr marL="744538" indent="-744538">
              <a:buNone/>
            </a:pPr>
            <a:r>
              <a:rPr lang="en-US" sz="2000" dirty="0">
                <a:latin typeface="HelveticaNeueLT Std Thin" panose="020B0403020202020204" pitchFamily="34" charset="0"/>
              </a:rPr>
              <a:t>___ </a:t>
            </a:r>
            <a:r>
              <a:rPr lang="en-US" sz="2000" dirty="0" smtClean="0">
                <a:latin typeface="HelveticaNeueLT Std Thin" panose="020B0403020202020204" pitchFamily="34" charset="0"/>
              </a:rPr>
              <a:t>7. My pay is </a:t>
            </a:r>
            <a:r>
              <a:rPr lang="en-US" sz="2000" dirty="0">
                <a:latin typeface="HelveticaNeueLT Std Thin" panose="020B0403020202020204" pitchFamily="34" charset="0"/>
              </a:rPr>
              <a:t>comparable to the pay earned by other </a:t>
            </a:r>
            <a:r>
              <a:rPr lang="en-US" sz="2000" dirty="0" smtClean="0">
                <a:latin typeface="HelveticaNeueLT Std Thin" panose="020B0403020202020204" pitchFamily="34" charset="0"/>
              </a:rPr>
              <a:t>employees whose </a:t>
            </a:r>
            <a:r>
              <a:rPr lang="en-US" sz="2000" dirty="0">
                <a:latin typeface="HelveticaNeueLT Std Thin" panose="020B0403020202020204" pitchFamily="34" charset="0"/>
              </a:rPr>
              <a:t>jobs are similar to mine.</a:t>
            </a:r>
          </a:p>
        </p:txBody>
      </p:sp>
    </p:spTree>
    <p:extLst>
      <p:ext uri="{BB962C8B-B14F-4D97-AF65-F5344CB8AC3E}">
        <p14:creationId xmlns:p14="http://schemas.microsoft.com/office/powerpoint/2010/main" val="13845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5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Principal Components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78487"/>
              </p:ext>
            </p:extLst>
          </p:nvPr>
        </p:nvGraphicFramePr>
        <p:xfrm>
          <a:off x="1524000" y="2133600"/>
          <a:ext cx="8127999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3119614783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3869086701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1601647604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3437521630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1532769043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3042012428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1165866623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128350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ID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1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2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3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5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6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Item 7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256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102274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0764156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31890"/>
              </p:ext>
            </p:extLst>
          </p:nvPr>
        </p:nvGraphicFramePr>
        <p:xfrm>
          <a:off x="4018642" y="4343400"/>
          <a:ext cx="313871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3119614783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3869086701"/>
                    </a:ext>
                  </a:extLst>
                </a:gridCol>
                <a:gridCol w="997857">
                  <a:extLst>
                    <a:ext uri="{9D8B030D-6E8A-4147-A177-3AD203B41FA5}">
                      <a16:colId xmlns:a16="http://schemas.microsoft.com/office/drawing/2014/main" xmlns="" val="160164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ID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Score 1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Score 2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256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102274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8.91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3.96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0764156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2667000" y="2875280"/>
            <a:ext cx="2418771" cy="14681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57358" y="2875280"/>
            <a:ext cx="2494640" cy="14681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57400" y="35052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Satisfaction </a:t>
            </a:r>
            <a:r>
              <a:rPr lang="en-US" dirty="0">
                <a:latin typeface="HelveticaNeueLT Std Thin" panose="020B0403020202020204" pitchFamily="34" charset="0"/>
              </a:rPr>
              <a:t>with supervision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8200" y="3505200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</a:t>
            </a:r>
            <a:r>
              <a:rPr lang="en-US" dirty="0">
                <a:latin typeface="HelveticaNeueLT Std Thin" panose="020B04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pay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5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Centroids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26472"/>
              </p:ext>
            </p:extLst>
          </p:nvPr>
        </p:nvGraphicFramePr>
        <p:xfrm>
          <a:off x="2438400" y="1600200"/>
          <a:ext cx="6934200" cy="4578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1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Data for Supervised Learning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7288"/>
              </p:ext>
            </p:extLst>
          </p:nvPr>
        </p:nvGraphicFramePr>
        <p:xfrm>
          <a:off x="1524000" y="2133600"/>
          <a:ext cx="8229600" cy="312229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6108968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297188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8091147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7183937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5160482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1727776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1711953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8687921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69118382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NeueLT Std Thin" panose="020B0403020202020204" pitchFamily="34" charset="0"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NeueLT Std Thin" panose="020B0403020202020204" pitchFamily="34" charset="0"/>
                        </a:rPr>
                        <a:t>Item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Item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Item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Item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Item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Item 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Item 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Quit?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7040854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194768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00788577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107242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621427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184238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6509814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159385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057360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163910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7771068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199361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1126406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123636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357136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156045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53761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158324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8489080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134515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2145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Unsupervised Learning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68027" y="1659386"/>
            <a:ext cx="2787607" cy="3961312"/>
            <a:chOff x="1468027" y="1843088"/>
            <a:chExt cx="2787607" cy="3961312"/>
          </a:xfrm>
        </p:grpSpPr>
        <p:pic>
          <p:nvPicPr>
            <p:cNvPr id="3" name="Picture 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057" y="1946145"/>
              <a:ext cx="229556" cy="457200"/>
            </a:xfrm>
            <a:prstGeom prst="rect">
              <a:avLst/>
            </a:prstGeom>
          </p:spPr>
        </p:pic>
        <p:pic>
          <p:nvPicPr>
            <p:cNvPr id="5" name="Picture 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835" y="2528888"/>
              <a:ext cx="229556" cy="457200"/>
            </a:xfrm>
            <a:prstGeom prst="rect">
              <a:avLst/>
            </a:prstGeom>
          </p:spPr>
        </p:pic>
        <p:pic>
          <p:nvPicPr>
            <p:cNvPr id="6" name="Picture 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416" y="2174745"/>
              <a:ext cx="229556" cy="457200"/>
            </a:xfrm>
            <a:prstGeom prst="rect">
              <a:avLst/>
            </a:prstGeom>
          </p:spPr>
        </p:pic>
        <p:pic>
          <p:nvPicPr>
            <p:cNvPr id="7" name="Picture 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701" y="2403345"/>
              <a:ext cx="229556" cy="457200"/>
            </a:xfrm>
            <a:prstGeom prst="rect">
              <a:avLst/>
            </a:prstGeom>
          </p:spPr>
        </p:pic>
        <p:pic>
          <p:nvPicPr>
            <p:cNvPr id="8" name="Picture 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151" y="1843088"/>
              <a:ext cx="229556" cy="457200"/>
            </a:xfrm>
            <a:prstGeom prst="rect">
              <a:avLst/>
            </a:prstGeom>
          </p:spPr>
        </p:pic>
        <p:pic>
          <p:nvPicPr>
            <p:cNvPr id="9" name="Picture 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929" y="2425831"/>
              <a:ext cx="229556" cy="457200"/>
            </a:xfrm>
            <a:prstGeom prst="rect">
              <a:avLst/>
            </a:prstGeom>
          </p:spPr>
        </p:pic>
        <p:pic>
          <p:nvPicPr>
            <p:cNvPr id="10" name="Picture 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510" y="2071688"/>
              <a:ext cx="229556" cy="457200"/>
            </a:xfrm>
            <a:prstGeom prst="rect">
              <a:avLst/>
            </a:prstGeom>
          </p:spPr>
        </p:pic>
        <p:pic>
          <p:nvPicPr>
            <p:cNvPr id="11" name="Picture 1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95" y="2300288"/>
              <a:ext cx="229556" cy="457200"/>
            </a:xfrm>
            <a:prstGeom prst="rect">
              <a:avLst/>
            </a:prstGeom>
          </p:spPr>
        </p:pic>
        <p:pic>
          <p:nvPicPr>
            <p:cNvPr id="12" name="Picture 1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593" y="2922457"/>
              <a:ext cx="229556" cy="457200"/>
            </a:xfrm>
            <a:prstGeom prst="rect">
              <a:avLst/>
            </a:prstGeom>
          </p:spPr>
        </p:pic>
        <p:pic>
          <p:nvPicPr>
            <p:cNvPr id="13" name="Picture 1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371" y="3505200"/>
              <a:ext cx="229556" cy="457200"/>
            </a:xfrm>
            <a:prstGeom prst="rect">
              <a:avLst/>
            </a:prstGeom>
          </p:spPr>
        </p:pic>
        <p:pic>
          <p:nvPicPr>
            <p:cNvPr id="14" name="Picture 1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52" y="3151057"/>
              <a:ext cx="229556" cy="457200"/>
            </a:xfrm>
            <a:prstGeom prst="rect">
              <a:avLst/>
            </a:prstGeom>
          </p:spPr>
        </p:pic>
        <p:pic>
          <p:nvPicPr>
            <p:cNvPr id="15" name="Picture 1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237" y="3379657"/>
              <a:ext cx="229556" cy="457200"/>
            </a:xfrm>
            <a:prstGeom prst="rect">
              <a:avLst/>
            </a:prstGeom>
          </p:spPr>
        </p:pic>
        <p:pic>
          <p:nvPicPr>
            <p:cNvPr id="16" name="Picture 1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687" y="2819400"/>
              <a:ext cx="229556" cy="457200"/>
            </a:xfrm>
            <a:prstGeom prst="rect">
              <a:avLst/>
            </a:prstGeom>
          </p:spPr>
        </p:pic>
        <p:pic>
          <p:nvPicPr>
            <p:cNvPr id="17" name="Picture 1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65" y="3402143"/>
              <a:ext cx="229556" cy="457200"/>
            </a:xfrm>
            <a:prstGeom prst="rect">
              <a:avLst/>
            </a:prstGeom>
          </p:spPr>
        </p:pic>
        <p:pic>
          <p:nvPicPr>
            <p:cNvPr id="18" name="Picture 1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046" y="3048000"/>
              <a:ext cx="229556" cy="457200"/>
            </a:xfrm>
            <a:prstGeom prst="rect">
              <a:avLst/>
            </a:prstGeom>
          </p:spPr>
        </p:pic>
        <p:pic>
          <p:nvPicPr>
            <p:cNvPr id="19" name="Picture 1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331" y="3276600"/>
              <a:ext cx="229556" cy="457200"/>
            </a:xfrm>
            <a:prstGeom prst="rect">
              <a:avLst/>
            </a:prstGeom>
          </p:spPr>
        </p:pic>
        <p:pic>
          <p:nvPicPr>
            <p:cNvPr id="20" name="Picture 1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704" y="2944943"/>
              <a:ext cx="229556" cy="457200"/>
            </a:xfrm>
            <a:prstGeom prst="rect">
              <a:avLst/>
            </a:prstGeom>
          </p:spPr>
        </p:pic>
        <p:pic>
          <p:nvPicPr>
            <p:cNvPr id="21" name="Picture 2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649" y="2288115"/>
              <a:ext cx="229556" cy="457200"/>
            </a:xfrm>
            <a:prstGeom prst="rect">
              <a:avLst/>
            </a:prstGeom>
          </p:spPr>
        </p:pic>
        <p:pic>
          <p:nvPicPr>
            <p:cNvPr id="22" name="Picture 2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570" y="2819400"/>
              <a:ext cx="229556" cy="457200"/>
            </a:xfrm>
            <a:prstGeom prst="rect">
              <a:avLst/>
            </a:prstGeom>
          </p:spPr>
        </p:pic>
        <p:pic>
          <p:nvPicPr>
            <p:cNvPr id="23" name="Picture 2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798" y="2841886"/>
              <a:ext cx="229556" cy="457200"/>
            </a:xfrm>
            <a:prstGeom prst="rect">
              <a:avLst/>
            </a:prstGeom>
          </p:spPr>
        </p:pic>
        <p:pic>
          <p:nvPicPr>
            <p:cNvPr id="24" name="Picture 2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5664" y="2716343"/>
              <a:ext cx="229556" cy="457200"/>
            </a:xfrm>
            <a:prstGeom prst="rect">
              <a:avLst/>
            </a:prstGeom>
          </p:spPr>
        </p:pic>
        <p:pic>
          <p:nvPicPr>
            <p:cNvPr id="25" name="Picture 2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462" y="3338512"/>
              <a:ext cx="229556" cy="457200"/>
            </a:xfrm>
            <a:prstGeom prst="rect">
              <a:avLst/>
            </a:prstGeom>
          </p:spPr>
        </p:pic>
        <p:pic>
          <p:nvPicPr>
            <p:cNvPr id="26" name="Picture 2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556" y="3235455"/>
              <a:ext cx="229556" cy="457200"/>
            </a:xfrm>
            <a:prstGeom prst="rect">
              <a:avLst/>
            </a:prstGeom>
          </p:spPr>
        </p:pic>
        <p:pic>
          <p:nvPicPr>
            <p:cNvPr id="27" name="Picture 2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334" y="3859343"/>
              <a:ext cx="229556" cy="457200"/>
            </a:xfrm>
            <a:prstGeom prst="rect">
              <a:avLst/>
            </a:prstGeom>
          </p:spPr>
        </p:pic>
        <p:pic>
          <p:nvPicPr>
            <p:cNvPr id="28" name="Picture 2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915" y="3505200"/>
              <a:ext cx="229556" cy="457200"/>
            </a:xfrm>
            <a:prstGeom prst="rect">
              <a:avLst/>
            </a:prstGeom>
          </p:spPr>
        </p:pic>
        <p:pic>
          <p:nvPicPr>
            <p:cNvPr id="29" name="Picture 2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3733800"/>
              <a:ext cx="229556" cy="457200"/>
            </a:xfrm>
            <a:prstGeom prst="rect">
              <a:avLst/>
            </a:prstGeom>
          </p:spPr>
        </p:pic>
        <p:pic>
          <p:nvPicPr>
            <p:cNvPr id="30" name="Picture 2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092" y="4252912"/>
              <a:ext cx="229556" cy="457200"/>
            </a:xfrm>
            <a:prstGeom prst="rect">
              <a:avLst/>
            </a:prstGeom>
          </p:spPr>
        </p:pic>
        <p:pic>
          <p:nvPicPr>
            <p:cNvPr id="31" name="Picture 3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277" y="3898769"/>
              <a:ext cx="229556" cy="457200"/>
            </a:xfrm>
            <a:prstGeom prst="rect">
              <a:avLst/>
            </a:prstGeom>
          </p:spPr>
        </p:pic>
        <p:pic>
          <p:nvPicPr>
            <p:cNvPr id="32" name="Picture 3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055" y="4481512"/>
              <a:ext cx="229556" cy="457200"/>
            </a:xfrm>
            <a:prstGeom prst="rect">
              <a:avLst/>
            </a:prstGeom>
          </p:spPr>
        </p:pic>
        <p:pic>
          <p:nvPicPr>
            <p:cNvPr id="33" name="Picture 3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636" y="4127369"/>
              <a:ext cx="229556" cy="457200"/>
            </a:xfrm>
            <a:prstGeom prst="rect">
              <a:avLst/>
            </a:prstGeom>
          </p:spPr>
        </p:pic>
        <p:pic>
          <p:nvPicPr>
            <p:cNvPr id="34" name="Picture 3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921" y="4355969"/>
              <a:ext cx="229556" cy="457200"/>
            </a:xfrm>
            <a:prstGeom prst="rect">
              <a:avLst/>
            </a:prstGeom>
          </p:spPr>
        </p:pic>
        <p:pic>
          <p:nvPicPr>
            <p:cNvPr id="35" name="Picture 3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371" y="3795712"/>
              <a:ext cx="229556" cy="457200"/>
            </a:xfrm>
            <a:prstGeom prst="rect">
              <a:avLst/>
            </a:prstGeom>
          </p:spPr>
        </p:pic>
        <p:pic>
          <p:nvPicPr>
            <p:cNvPr id="36" name="Picture 3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9149" y="4378455"/>
              <a:ext cx="229556" cy="457200"/>
            </a:xfrm>
            <a:prstGeom prst="rect">
              <a:avLst/>
            </a:prstGeom>
          </p:spPr>
        </p:pic>
        <p:pic>
          <p:nvPicPr>
            <p:cNvPr id="37" name="Picture 3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730" y="4024312"/>
              <a:ext cx="229556" cy="457200"/>
            </a:xfrm>
            <a:prstGeom prst="rect">
              <a:avLst/>
            </a:prstGeom>
          </p:spPr>
        </p:pic>
        <p:pic>
          <p:nvPicPr>
            <p:cNvPr id="38" name="Picture 3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015" y="4252912"/>
              <a:ext cx="229556" cy="457200"/>
            </a:xfrm>
            <a:prstGeom prst="rect">
              <a:avLst/>
            </a:prstGeom>
          </p:spPr>
        </p:pic>
        <p:pic>
          <p:nvPicPr>
            <p:cNvPr id="39" name="Picture 3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115" y="4021754"/>
              <a:ext cx="229556" cy="457200"/>
            </a:xfrm>
            <a:prstGeom prst="rect">
              <a:avLst/>
            </a:prstGeom>
          </p:spPr>
        </p:pic>
        <p:pic>
          <p:nvPicPr>
            <p:cNvPr id="40" name="Picture 3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696" y="3667611"/>
              <a:ext cx="229556" cy="457200"/>
            </a:xfrm>
            <a:prstGeom prst="rect">
              <a:avLst/>
            </a:prstGeom>
          </p:spPr>
        </p:pic>
        <p:pic>
          <p:nvPicPr>
            <p:cNvPr id="41" name="Picture 4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613" y="4518380"/>
              <a:ext cx="229556" cy="457200"/>
            </a:xfrm>
            <a:prstGeom prst="rect">
              <a:avLst/>
            </a:prstGeom>
          </p:spPr>
        </p:pic>
        <p:pic>
          <p:nvPicPr>
            <p:cNvPr id="42" name="Picture 4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841" y="4540866"/>
              <a:ext cx="229556" cy="457200"/>
            </a:xfrm>
            <a:prstGeom prst="rect">
              <a:avLst/>
            </a:prstGeom>
          </p:spPr>
        </p:pic>
        <p:pic>
          <p:nvPicPr>
            <p:cNvPr id="43" name="Picture 4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707" y="4415323"/>
              <a:ext cx="229556" cy="457200"/>
            </a:xfrm>
            <a:prstGeom prst="rect">
              <a:avLst/>
            </a:prstGeom>
          </p:spPr>
        </p:pic>
        <p:pic>
          <p:nvPicPr>
            <p:cNvPr id="44" name="Picture 4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300" y="3752009"/>
              <a:ext cx="229556" cy="457200"/>
            </a:xfrm>
            <a:prstGeom prst="rect">
              <a:avLst/>
            </a:prstGeom>
          </p:spPr>
        </p:pic>
        <p:pic>
          <p:nvPicPr>
            <p:cNvPr id="45" name="Picture 4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078" y="4375897"/>
              <a:ext cx="229556" cy="457200"/>
            </a:xfrm>
            <a:prstGeom prst="rect">
              <a:avLst/>
            </a:prstGeom>
          </p:spPr>
        </p:pic>
        <p:pic>
          <p:nvPicPr>
            <p:cNvPr id="46" name="Picture 4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148" y="2296501"/>
              <a:ext cx="229556" cy="457200"/>
            </a:xfrm>
            <a:prstGeom prst="rect">
              <a:avLst/>
            </a:prstGeom>
          </p:spPr>
        </p:pic>
        <p:pic>
          <p:nvPicPr>
            <p:cNvPr id="47" name="Picture 4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944" y="4250354"/>
              <a:ext cx="229556" cy="457200"/>
            </a:xfrm>
            <a:prstGeom prst="rect">
              <a:avLst/>
            </a:prstGeom>
          </p:spPr>
        </p:pic>
        <p:pic>
          <p:nvPicPr>
            <p:cNvPr id="48" name="Picture 4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1104" y="4808892"/>
              <a:ext cx="229556" cy="457200"/>
            </a:xfrm>
            <a:prstGeom prst="rect">
              <a:avLst/>
            </a:prstGeom>
          </p:spPr>
        </p:pic>
        <p:pic>
          <p:nvPicPr>
            <p:cNvPr id="49" name="Picture 4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653" y="5037492"/>
              <a:ext cx="229556" cy="457200"/>
            </a:xfrm>
            <a:prstGeom prst="rect">
              <a:avLst/>
            </a:prstGeom>
          </p:spPr>
        </p:pic>
        <p:pic>
          <p:nvPicPr>
            <p:cNvPr id="50" name="Picture 4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067" y="5037492"/>
              <a:ext cx="229556" cy="457200"/>
            </a:xfrm>
            <a:prstGeom prst="rect">
              <a:avLst/>
            </a:prstGeom>
          </p:spPr>
        </p:pic>
        <p:pic>
          <p:nvPicPr>
            <p:cNvPr id="51" name="Picture 5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482" y="4930648"/>
              <a:ext cx="229556" cy="457200"/>
            </a:xfrm>
            <a:prstGeom prst="rect">
              <a:avLst/>
            </a:prstGeom>
          </p:spPr>
        </p:pic>
        <p:pic>
          <p:nvPicPr>
            <p:cNvPr id="52" name="Picture 5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933" y="4911949"/>
              <a:ext cx="229556" cy="457200"/>
            </a:xfrm>
            <a:prstGeom prst="rect">
              <a:avLst/>
            </a:prstGeom>
          </p:spPr>
        </p:pic>
        <p:pic>
          <p:nvPicPr>
            <p:cNvPr id="53" name="Picture 5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747" y="4934435"/>
              <a:ext cx="229556" cy="457200"/>
            </a:xfrm>
            <a:prstGeom prst="rect">
              <a:avLst/>
            </a:prstGeom>
          </p:spPr>
        </p:pic>
        <p:pic>
          <p:nvPicPr>
            <p:cNvPr id="54" name="Picture 5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6161" y="4934435"/>
              <a:ext cx="229556" cy="457200"/>
            </a:xfrm>
            <a:prstGeom prst="rect">
              <a:avLst/>
            </a:prstGeom>
          </p:spPr>
        </p:pic>
        <p:pic>
          <p:nvPicPr>
            <p:cNvPr id="55" name="Picture 5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106" y="5163035"/>
              <a:ext cx="229556" cy="457200"/>
            </a:xfrm>
            <a:prstGeom prst="rect">
              <a:avLst/>
            </a:prstGeom>
          </p:spPr>
        </p:pic>
        <p:pic>
          <p:nvPicPr>
            <p:cNvPr id="56" name="Picture 5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027" y="4808892"/>
              <a:ext cx="229556" cy="457200"/>
            </a:xfrm>
            <a:prstGeom prst="rect">
              <a:avLst/>
            </a:prstGeom>
          </p:spPr>
        </p:pic>
        <p:pic>
          <p:nvPicPr>
            <p:cNvPr id="57" name="Picture 5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882" y="5347200"/>
              <a:ext cx="229556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7559871" y="1295400"/>
            <a:ext cx="2238573" cy="1455998"/>
            <a:chOff x="7559871" y="1479102"/>
            <a:chExt cx="2238573" cy="1455998"/>
          </a:xfrm>
        </p:grpSpPr>
        <p:pic>
          <p:nvPicPr>
            <p:cNvPr id="58" name="Picture 5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241" y="1479102"/>
              <a:ext cx="229556" cy="457200"/>
            </a:xfrm>
            <a:prstGeom prst="rect">
              <a:avLst/>
            </a:prstGeom>
          </p:spPr>
        </p:pic>
        <p:pic>
          <p:nvPicPr>
            <p:cNvPr id="59" name="Picture 5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019" y="2061845"/>
              <a:ext cx="229556" cy="457200"/>
            </a:xfrm>
            <a:prstGeom prst="rect">
              <a:avLst/>
            </a:prstGeom>
          </p:spPr>
        </p:pic>
        <p:pic>
          <p:nvPicPr>
            <p:cNvPr id="60" name="Picture 5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707702"/>
              <a:ext cx="229556" cy="457200"/>
            </a:xfrm>
            <a:prstGeom prst="rect">
              <a:avLst/>
            </a:prstGeom>
          </p:spPr>
        </p:pic>
        <p:pic>
          <p:nvPicPr>
            <p:cNvPr id="61" name="Picture 6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885" y="1936302"/>
              <a:ext cx="229556" cy="457200"/>
            </a:xfrm>
            <a:prstGeom prst="rect">
              <a:avLst/>
            </a:prstGeom>
          </p:spPr>
        </p:pic>
        <p:pic>
          <p:nvPicPr>
            <p:cNvPr id="62" name="Picture 6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113" y="1958788"/>
              <a:ext cx="229556" cy="457200"/>
            </a:xfrm>
            <a:prstGeom prst="rect">
              <a:avLst/>
            </a:prstGeom>
          </p:spPr>
        </p:pic>
        <p:pic>
          <p:nvPicPr>
            <p:cNvPr id="63" name="Picture 6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94" y="1604645"/>
              <a:ext cx="229556" cy="457200"/>
            </a:xfrm>
            <a:prstGeom prst="rect">
              <a:avLst/>
            </a:prstGeom>
          </p:spPr>
        </p:pic>
        <p:pic>
          <p:nvPicPr>
            <p:cNvPr id="64" name="Picture 6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979" y="1833245"/>
              <a:ext cx="229556" cy="457200"/>
            </a:xfrm>
            <a:prstGeom prst="rect">
              <a:avLst/>
            </a:prstGeom>
          </p:spPr>
        </p:pic>
        <p:pic>
          <p:nvPicPr>
            <p:cNvPr id="65" name="Picture 6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777" y="2455414"/>
              <a:ext cx="229556" cy="457200"/>
            </a:xfrm>
            <a:prstGeom prst="rect">
              <a:avLst/>
            </a:prstGeom>
          </p:spPr>
        </p:pic>
        <p:pic>
          <p:nvPicPr>
            <p:cNvPr id="66" name="Picture 6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871" y="2352357"/>
              <a:ext cx="229556" cy="457200"/>
            </a:xfrm>
            <a:prstGeom prst="rect">
              <a:avLst/>
            </a:prstGeom>
          </p:spPr>
        </p:pic>
        <p:pic>
          <p:nvPicPr>
            <p:cNvPr id="67" name="Picture 6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8888" y="2477900"/>
              <a:ext cx="229556" cy="457200"/>
            </a:xfrm>
            <a:prstGeom prst="rect">
              <a:avLst/>
            </a:prstGeom>
          </p:spPr>
        </p:pic>
        <p:pic>
          <p:nvPicPr>
            <p:cNvPr id="68" name="Picture 6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833" y="1821072"/>
              <a:ext cx="229556" cy="457200"/>
            </a:xfrm>
            <a:prstGeom prst="rect">
              <a:avLst/>
            </a:prstGeom>
          </p:spPr>
        </p:pic>
        <p:pic>
          <p:nvPicPr>
            <p:cNvPr id="69" name="Picture 6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754" y="2352357"/>
              <a:ext cx="229556" cy="457200"/>
            </a:xfrm>
            <a:prstGeom prst="rect">
              <a:avLst/>
            </a:prstGeom>
          </p:spPr>
        </p:pic>
        <p:pic>
          <p:nvPicPr>
            <p:cNvPr id="70" name="Picture 6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982" y="2374843"/>
              <a:ext cx="229556" cy="457200"/>
            </a:xfrm>
            <a:prstGeom prst="rect">
              <a:avLst/>
            </a:prstGeom>
          </p:spPr>
        </p:pic>
        <p:pic>
          <p:nvPicPr>
            <p:cNvPr id="71" name="Picture 7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848" y="2249300"/>
              <a:ext cx="229556" cy="457200"/>
            </a:xfrm>
            <a:prstGeom prst="rect">
              <a:avLst/>
            </a:prstGeom>
          </p:spPr>
        </p:pic>
        <p:pic>
          <p:nvPicPr>
            <p:cNvPr id="72" name="Picture 7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332" y="1829458"/>
              <a:ext cx="229556" cy="457200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7445623" y="2964183"/>
            <a:ext cx="2523525" cy="1536569"/>
            <a:chOff x="7445623" y="3147885"/>
            <a:chExt cx="2523525" cy="1536569"/>
          </a:xfrm>
        </p:grpSpPr>
        <p:pic>
          <p:nvPicPr>
            <p:cNvPr id="73" name="Picture 7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663" y="3605085"/>
              <a:ext cx="229556" cy="457200"/>
            </a:xfrm>
            <a:prstGeom prst="rect">
              <a:avLst/>
            </a:prstGeom>
          </p:spPr>
        </p:pic>
        <p:pic>
          <p:nvPicPr>
            <p:cNvPr id="74" name="Picture 7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244" y="3250942"/>
              <a:ext cx="229556" cy="457200"/>
            </a:xfrm>
            <a:prstGeom prst="rect">
              <a:avLst/>
            </a:prstGeom>
          </p:spPr>
        </p:pic>
        <p:pic>
          <p:nvPicPr>
            <p:cNvPr id="75" name="Picture 7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529" y="3479542"/>
              <a:ext cx="229556" cy="457200"/>
            </a:xfrm>
            <a:prstGeom prst="rect">
              <a:avLst/>
            </a:prstGeom>
          </p:spPr>
        </p:pic>
        <p:pic>
          <p:nvPicPr>
            <p:cNvPr id="76" name="Picture 7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3757" y="3502028"/>
              <a:ext cx="229556" cy="457200"/>
            </a:xfrm>
            <a:prstGeom prst="rect">
              <a:avLst/>
            </a:prstGeom>
          </p:spPr>
        </p:pic>
        <p:pic>
          <p:nvPicPr>
            <p:cNvPr id="77" name="Picture 7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338" y="3147885"/>
              <a:ext cx="229556" cy="457200"/>
            </a:xfrm>
            <a:prstGeom prst="rect">
              <a:avLst/>
            </a:prstGeom>
          </p:spPr>
        </p:pic>
        <p:pic>
          <p:nvPicPr>
            <p:cNvPr id="78" name="Picture 7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623" y="3376485"/>
              <a:ext cx="229556" cy="457200"/>
            </a:xfrm>
            <a:prstGeom prst="rect">
              <a:avLst/>
            </a:prstGeom>
          </p:spPr>
        </p:pic>
        <p:pic>
          <p:nvPicPr>
            <p:cNvPr id="79" name="Picture 7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754" y="3438397"/>
              <a:ext cx="229556" cy="457200"/>
            </a:xfrm>
            <a:prstGeom prst="rect">
              <a:avLst/>
            </a:prstGeom>
          </p:spPr>
        </p:pic>
        <p:pic>
          <p:nvPicPr>
            <p:cNvPr id="80" name="Picture 7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848" y="3335340"/>
              <a:ext cx="229556" cy="457200"/>
            </a:xfrm>
            <a:prstGeom prst="rect">
              <a:avLst/>
            </a:prstGeom>
          </p:spPr>
        </p:pic>
        <p:pic>
          <p:nvPicPr>
            <p:cNvPr id="81" name="Picture 8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626" y="3959228"/>
              <a:ext cx="229556" cy="457200"/>
            </a:xfrm>
            <a:prstGeom prst="rect">
              <a:avLst/>
            </a:prstGeom>
          </p:spPr>
        </p:pic>
        <p:pic>
          <p:nvPicPr>
            <p:cNvPr id="82" name="Picture 8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207" y="3605085"/>
              <a:ext cx="229556" cy="457200"/>
            </a:xfrm>
            <a:prstGeom prst="rect">
              <a:avLst/>
            </a:prstGeom>
          </p:spPr>
        </p:pic>
        <p:pic>
          <p:nvPicPr>
            <p:cNvPr id="83" name="Picture 8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492" y="3833685"/>
              <a:ext cx="229556" cy="457200"/>
            </a:xfrm>
            <a:prstGeom prst="rect">
              <a:avLst/>
            </a:prstGeom>
          </p:spPr>
        </p:pic>
        <p:pic>
          <p:nvPicPr>
            <p:cNvPr id="84" name="Picture 8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569" y="3998654"/>
              <a:ext cx="229556" cy="457200"/>
            </a:xfrm>
            <a:prstGeom prst="rect">
              <a:avLst/>
            </a:prstGeom>
          </p:spPr>
        </p:pic>
        <p:pic>
          <p:nvPicPr>
            <p:cNvPr id="85" name="Picture 8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928" y="4227254"/>
              <a:ext cx="229556" cy="457200"/>
            </a:xfrm>
            <a:prstGeom prst="rect">
              <a:avLst/>
            </a:prstGeom>
          </p:spPr>
        </p:pic>
        <p:pic>
          <p:nvPicPr>
            <p:cNvPr id="86" name="Picture 8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2663" y="3895597"/>
              <a:ext cx="229556" cy="457200"/>
            </a:xfrm>
            <a:prstGeom prst="rect">
              <a:avLst/>
            </a:prstGeom>
          </p:spPr>
        </p:pic>
        <p:pic>
          <p:nvPicPr>
            <p:cNvPr id="87" name="Picture 8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022" y="4124197"/>
              <a:ext cx="229556" cy="457200"/>
            </a:xfrm>
            <a:prstGeom prst="rect">
              <a:avLst/>
            </a:prstGeom>
          </p:spPr>
        </p:pic>
        <p:pic>
          <p:nvPicPr>
            <p:cNvPr id="88" name="Picture 8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407" y="4121639"/>
              <a:ext cx="229556" cy="457200"/>
            </a:xfrm>
            <a:prstGeom prst="rect">
              <a:avLst/>
            </a:prstGeom>
          </p:spPr>
        </p:pic>
        <p:pic>
          <p:nvPicPr>
            <p:cNvPr id="89" name="Picture 8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988" y="3767496"/>
              <a:ext cx="229556" cy="457200"/>
            </a:xfrm>
            <a:prstGeom prst="rect">
              <a:avLst/>
            </a:prstGeom>
          </p:spPr>
        </p:pic>
        <p:pic>
          <p:nvPicPr>
            <p:cNvPr id="90" name="Picture 8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592" y="3851894"/>
              <a:ext cx="229556" cy="457200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7367407" y="4674111"/>
            <a:ext cx="2787607" cy="1448431"/>
            <a:chOff x="7367407" y="4857813"/>
            <a:chExt cx="2787607" cy="1448431"/>
          </a:xfrm>
        </p:grpSpPr>
        <p:pic>
          <p:nvPicPr>
            <p:cNvPr id="91" name="Picture 9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35" y="4983356"/>
              <a:ext cx="229556" cy="457200"/>
            </a:xfrm>
            <a:prstGeom prst="rect">
              <a:avLst/>
            </a:prstGeom>
          </p:spPr>
        </p:pic>
        <p:pic>
          <p:nvPicPr>
            <p:cNvPr id="92" name="Picture 9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301" y="4857813"/>
              <a:ext cx="229556" cy="457200"/>
            </a:xfrm>
            <a:prstGeom prst="rect">
              <a:avLst/>
            </a:prstGeom>
          </p:spPr>
        </p:pic>
        <p:pic>
          <p:nvPicPr>
            <p:cNvPr id="93" name="Picture 9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529" y="4880299"/>
              <a:ext cx="229556" cy="457200"/>
            </a:xfrm>
            <a:prstGeom prst="rect">
              <a:avLst/>
            </a:prstGeom>
          </p:spPr>
        </p:pic>
        <p:pic>
          <p:nvPicPr>
            <p:cNvPr id="94" name="Picture 9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993" y="5020224"/>
              <a:ext cx="229556" cy="457200"/>
            </a:xfrm>
            <a:prstGeom prst="rect">
              <a:avLst/>
            </a:prstGeom>
          </p:spPr>
        </p:pic>
        <p:pic>
          <p:nvPicPr>
            <p:cNvPr id="95" name="Picture 9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221" y="5042710"/>
              <a:ext cx="229556" cy="457200"/>
            </a:xfrm>
            <a:prstGeom prst="rect">
              <a:avLst/>
            </a:prstGeom>
          </p:spPr>
        </p:pic>
        <p:pic>
          <p:nvPicPr>
            <p:cNvPr id="96" name="Picture 9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087" y="4917167"/>
              <a:ext cx="229556" cy="457200"/>
            </a:xfrm>
            <a:prstGeom prst="rect">
              <a:avLst/>
            </a:prstGeom>
          </p:spPr>
        </p:pic>
        <p:pic>
          <p:nvPicPr>
            <p:cNvPr id="97" name="Picture 9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458" y="4877741"/>
              <a:ext cx="229556" cy="457200"/>
            </a:xfrm>
            <a:prstGeom prst="rect">
              <a:avLst/>
            </a:prstGeom>
          </p:spPr>
        </p:pic>
        <p:pic>
          <p:nvPicPr>
            <p:cNvPr id="98" name="Picture 97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484" y="5310736"/>
              <a:ext cx="229556" cy="457200"/>
            </a:xfrm>
            <a:prstGeom prst="rect">
              <a:avLst/>
            </a:prstGeom>
          </p:spPr>
        </p:pic>
        <p:pic>
          <p:nvPicPr>
            <p:cNvPr id="99" name="Picture 98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2033" y="5539336"/>
              <a:ext cx="229556" cy="457200"/>
            </a:xfrm>
            <a:prstGeom prst="rect">
              <a:avLst/>
            </a:prstGeom>
          </p:spPr>
        </p:pic>
        <p:pic>
          <p:nvPicPr>
            <p:cNvPr id="100" name="Picture 99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447" y="5539336"/>
              <a:ext cx="229556" cy="457200"/>
            </a:xfrm>
            <a:prstGeom prst="rect">
              <a:avLst/>
            </a:prstGeom>
          </p:spPr>
        </p:pic>
        <p:pic>
          <p:nvPicPr>
            <p:cNvPr id="101" name="Picture 100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862" y="5432492"/>
              <a:ext cx="229556" cy="457200"/>
            </a:xfrm>
            <a:prstGeom prst="rect">
              <a:avLst/>
            </a:prstGeom>
          </p:spPr>
        </p:pic>
        <p:pic>
          <p:nvPicPr>
            <p:cNvPr id="102" name="Picture 101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313" y="5413793"/>
              <a:ext cx="229556" cy="457200"/>
            </a:xfrm>
            <a:prstGeom prst="rect">
              <a:avLst/>
            </a:prstGeom>
          </p:spPr>
        </p:pic>
        <p:pic>
          <p:nvPicPr>
            <p:cNvPr id="103" name="Picture 102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127" y="5436279"/>
              <a:ext cx="229556" cy="457200"/>
            </a:xfrm>
            <a:prstGeom prst="rect">
              <a:avLst/>
            </a:prstGeom>
          </p:spPr>
        </p:pic>
        <p:pic>
          <p:nvPicPr>
            <p:cNvPr id="104" name="Picture 103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541" y="5436279"/>
              <a:ext cx="229556" cy="457200"/>
            </a:xfrm>
            <a:prstGeom prst="rect">
              <a:avLst/>
            </a:prstGeom>
          </p:spPr>
        </p:pic>
        <p:pic>
          <p:nvPicPr>
            <p:cNvPr id="105" name="Picture 104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486" y="5664879"/>
              <a:ext cx="229556" cy="457200"/>
            </a:xfrm>
            <a:prstGeom prst="rect">
              <a:avLst/>
            </a:prstGeom>
          </p:spPr>
        </p:pic>
        <p:pic>
          <p:nvPicPr>
            <p:cNvPr id="106" name="Picture 105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407" y="5310736"/>
              <a:ext cx="229556" cy="457200"/>
            </a:xfrm>
            <a:prstGeom prst="rect">
              <a:avLst/>
            </a:prstGeom>
          </p:spPr>
        </p:pic>
        <p:pic>
          <p:nvPicPr>
            <p:cNvPr id="107" name="Picture 106" descr="Uploaded By : ocal Date : 06/26/2012 License Type: Public Domai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5262" y="5849044"/>
              <a:ext cx="229556" cy="457200"/>
            </a:xfrm>
            <a:prstGeom prst="rect">
              <a:avLst/>
            </a:prstGeom>
          </p:spPr>
        </p:pic>
      </p:grpSp>
      <p:sp>
        <p:nvSpPr>
          <p:cNvPr id="108" name="TextBox 107"/>
          <p:cNvSpPr txBox="1"/>
          <p:nvPr/>
        </p:nvSpPr>
        <p:spPr>
          <a:xfrm>
            <a:off x="1914349" y="6238253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Unlabeled observations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120" name="Straight Arrow Connector 119"/>
          <p:cNvCxnSpPr>
            <a:stCxn id="44" idx="3"/>
            <a:endCxn id="64" idx="1"/>
          </p:cNvCxnSpPr>
          <p:nvPr/>
        </p:nvCxnSpPr>
        <p:spPr>
          <a:xfrm flipV="1">
            <a:off x="4140856" y="1878143"/>
            <a:ext cx="3458123" cy="19187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4" idx="3"/>
            <a:endCxn id="78" idx="1"/>
          </p:cNvCxnSpPr>
          <p:nvPr/>
        </p:nvCxnSpPr>
        <p:spPr>
          <a:xfrm flipV="1">
            <a:off x="4140856" y="3421383"/>
            <a:ext cx="3304767" cy="3755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4" idx="3"/>
            <a:endCxn id="106" idx="1"/>
          </p:cNvCxnSpPr>
          <p:nvPr/>
        </p:nvCxnSpPr>
        <p:spPr>
          <a:xfrm>
            <a:off x="4140856" y="3796907"/>
            <a:ext cx="3226551" cy="15587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993879" y="367746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Cluster Analysis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360438" y="62382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Clusters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58010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Dimensionality Reduction Before Clustering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1456924"/>
              </p:ext>
            </p:extLst>
          </p:nvPr>
        </p:nvGraphicFramePr>
        <p:xfrm>
          <a:off x="2032000" y="1210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8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330</Words>
  <Application>Microsoft Office PowerPoint</Application>
  <PresentationFormat>Widescreen</PresentationFormat>
  <Paragraphs>159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HelveticaNeueLT Std Thin</vt:lpstr>
      <vt:lpstr>Times New Roman</vt:lpstr>
      <vt:lpstr>Office Theme</vt:lpstr>
      <vt:lpstr>PowerPoint Presentation</vt:lpstr>
      <vt:lpstr>Measuring Job Satisfaction</vt:lpstr>
      <vt:lpstr>Principal Components</vt:lpstr>
      <vt:lpstr>Centroids</vt:lpstr>
      <vt:lpstr>Data for Supervised Learning</vt:lpstr>
      <vt:lpstr>Unsupervised Learning</vt:lpstr>
      <vt:lpstr>PowerPoint Presentation</vt:lpstr>
      <vt:lpstr>Dimensionality Reduction Before Clustering</vt:lpstr>
    </vt:vector>
  </TitlesOfParts>
  <Company>University of Colorado Boulder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Laguna</dc:creator>
  <cp:lastModifiedBy>Marisa Edwinson</cp:lastModifiedBy>
  <cp:revision>36</cp:revision>
  <dcterms:created xsi:type="dcterms:W3CDTF">2016-04-24T18:08:06Z</dcterms:created>
  <dcterms:modified xsi:type="dcterms:W3CDTF">2016-10-18T14:26:54Z</dcterms:modified>
</cp:coreProperties>
</file>