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94699" autoAdjust="0"/>
  </p:normalViewPr>
  <p:slideViewPr>
    <p:cSldViewPr>
      <p:cViewPr varScale="1">
        <p:scale>
          <a:sx n="64" d="100"/>
          <a:sy n="64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guna\Box%20Sync\Teaching\Business%20Analytics%20Specialization\Course%203\1%20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guna\Box%20Sync\Teaching\Business%20Analytics%20Specialization\Course%203\1%20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guna\Box%20Sync\Teaching\Business%20Analytics%20Specialization\Course%203\1%20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r>
              <a:rPr lang="en-US" sz="2400">
                <a:latin typeface="HelveticaNeueLT Std Thin" panose="020B0403020202020204" pitchFamily="34" charset="0"/>
              </a:rPr>
              <a:t>Initial Centroids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NeueLT Std Thin" panose="020B04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Observations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F366A915-6847-47AC-8F6B-9E0BD9C242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46FA70B-8FF7-4E55-B30E-865ECC91A9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33B75B5-3888-4C91-A99C-D8CA01CDFA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B338FB4-9BB2-472C-89E7-4325AC86DD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17191533-CF13-4768-B7A5-30598E745F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C0F8D6B8-7D76-497E-9DE7-2D2E788053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2EC5B08F-1CCF-4AF3-A801-75EC896017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'1-04 Slide 6'!$B$3:$B$9</c:f>
              <c:numCache>
                <c:formatCode>General</c:formatCode>
                <c:ptCount val="7"/>
                <c:pt idx="0">
                  <c:v>35</c:v>
                </c:pt>
                <c:pt idx="1">
                  <c:v>29</c:v>
                </c:pt>
                <c:pt idx="2">
                  <c:v>65</c:v>
                </c:pt>
                <c:pt idx="3">
                  <c:v>22</c:v>
                </c:pt>
                <c:pt idx="4">
                  <c:v>49</c:v>
                </c:pt>
                <c:pt idx="5">
                  <c:v>57</c:v>
                </c:pt>
                <c:pt idx="6">
                  <c:v>25</c:v>
                </c:pt>
              </c:numCache>
            </c:numRef>
          </c:xVal>
          <c:yVal>
            <c:numRef>
              <c:f>'1-04 Slide 6'!$C$3:$C$9</c:f>
              <c:numCache>
                <c:formatCode>General</c:formatCode>
                <c:ptCount val="7"/>
                <c:pt idx="0">
                  <c:v>90000</c:v>
                </c:pt>
                <c:pt idx="1">
                  <c:v>135000</c:v>
                </c:pt>
                <c:pt idx="2">
                  <c:v>95000</c:v>
                </c:pt>
                <c:pt idx="3">
                  <c:v>50000</c:v>
                </c:pt>
                <c:pt idx="4">
                  <c:v>114000</c:v>
                </c:pt>
                <c:pt idx="5">
                  <c:v>150000</c:v>
                </c:pt>
                <c:pt idx="6">
                  <c:v>120000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2BE-46C8-8A08-2DBDAEF371FE}"/>
            </c:ext>
            <c:ext xmlns:c15="http://schemas.microsoft.com/office/drawing/2012/chart" uri="{02D57815-91ED-43cb-92C2-25804820EDAC}">
              <c15:datalabelsRange>
                <c15:f>'1-04 Slide 6'!$A$3:$A$9</c15:f>
                <c15:dlblRangeCache>
                  <c:ptCount val="7"/>
                  <c:pt idx="0">
                    <c:v>Ann</c:v>
                  </c:pt>
                  <c:pt idx="1">
                    <c:v>Bob</c:v>
                  </c:pt>
                  <c:pt idx="2">
                    <c:v>Clara</c:v>
                  </c:pt>
                  <c:pt idx="3">
                    <c:v>David</c:v>
                  </c:pt>
                  <c:pt idx="4">
                    <c:v>Erin</c:v>
                  </c:pt>
                  <c:pt idx="5">
                    <c:v>Frank</c:v>
                  </c:pt>
                  <c:pt idx="6">
                    <c:v>George</c:v>
                  </c:pt>
                </c15:dlblRangeCache>
              </c15:datalabelsRange>
            </c:ext>
          </c:extLst>
        </c:ser>
        <c:ser>
          <c:idx val="1"/>
          <c:order val="1"/>
          <c:tx>
            <c:v>Centroid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13"/>
            <c:spPr>
              <a:noFill/>
              <a:ln w="15875">
                <a:solidFill>
                  <a:srgbClr val="C00000"/>
                </a:solidFill>
              </a:ln>
              <a:effectLst/>
            </c:spPr>
          </c:marker>
          <c:dPt>
            <c:idx val="1"/>
            <c:marker>
              <c:symbol val="star"/>
              <c:size val="13"/>
              <c:spPr>
                <a:noFill/>
                <a:ln w="15875">
                  <a:solidFill>
                    <a:schemeClr val="accent5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62BE-46C8-8A08-2DBDAEF371FE}"/>
              </c:ext>
            </c:extLst>
          </c:dPt>
          <c:dLbls>
            <c:delete val="1"/>
          </c:dLbls>
          <c:xVal>
            <c:numRef>
              <c:f>'1-04 Slide 6'!$D$10:$D$11</c:f>
              <c:numCache>
                <c:formatCode>General</c:formatCode>
                <c:ptCount val="2"/>
                <c:pt idx="0">
                  <c:v>22</c:v>
                </c:pt>
                <c:pt idx="1">
                  <c:v>65</c:v>
                </c:pt>
              </c:numCache>
            </c:numRef>
          </c:xVal>
          <c:yVal>
            <c:numRef>
              <c:f>'1-04 Slide 6'!$E$10:$E$11</c:f>
              <c:numCache>
                <c:formatCode>General</c:formatCode>
                <c:ptCount val="2"/>
                <c:pt idx="0">
                  <c:v>50000</c:v>
                </c:pt>
                <c:pt idx="1">
                  <c:v>95000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62BE-46C8-8A08-2DBDAEF371F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91060088"/>
        <c:axId val="191056168"/>
      </c:scatterChart>
      <c:valAx>
        <c:axId val="191060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 sz="1800">
                    <a:latin typeface="HelveticaNeueLT Std Thin" panose="020B0403020202020204" pitchFamily="34" charset="0"/>
                  </a:rPr>
                  <a:t>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91056168"/>
        <c:crosses val="autoZero"/>
        <c:crossBetween val="midCat"/>
      </c:valAx>
      <c:valAx>
        <c:axId val="191056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 sz="1800">
                    <a:latin typeface="HelveticaNeueLT Std Thin" panose="020B0403020202020204" pitchFamily="34" charset="0"/>
                  </a:rPr>
                  <a:t>Income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91060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r>
              <a:rPr lang="en-US" sz="2400">
                <a:latin typeface="HelveticaNeueLT Std Thin" panose="020B0403020202020204" pitchFamily="34" charset="0"/>
              </a:rPr>
              <a:t>Initial Assignment and Recalculated Centroids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NeueLT Std Thin" panose="020B04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Observations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6C5-4336-8697-3F14496454B0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6C5-4336-8697-3F14496454B0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E6C5-4336-8697-3F14496454B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5C8D4851-973C-4623-9A2B-83B4BB9630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78FC396-A289-4416-8619-FEED71BC3D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832B79B-4C02-431C-9C73-5B31CE44E8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6F1B053-2B9B-43FA-8D7D-856540B48B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2C2CDB9-2A4D-464C-93EB-3B916094B7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AF11F43-C4C5-4331-910D-2BD04EC3C7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7D789938-0B12-42B7-B03E-8139EEF0B1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'1-04 Slide 6'!$B$3:$B$9</c:f>
              <c:numCache>
                <c:formatCode>General</c:formatCode>
                <c:ptCount val="7"/>
                <c:pt idx="0">
                  <c:v>35</c:v>
                </c:pt>
                <c:pt idx="1">
                  <c:v>29</c:v>
                </c:pt>
                <c:pt idx="2">
                  <c:v>65</c:v>
                </c:pt>
                <c:pt idx="3">
                  <c:v>22</c:v>
                </c:pt>
                <c:pt idx="4">
                  <c:v>49</c:v>
                </c:pt>
                <c:pt idx="5">
                  <c:v>57</c:v>
                </c:pt>
                <c:pt idx="6">
                  <c:v>25</c:v>
                </c:pt>
              </c:numCache>
            </c:numRef>
          </c:xVal>
          <c:yVal>
            <c:numRef>
              <c:f>'1-04 Slide 6'!$C$3:$C$9</c:f>
              <c:numCache>
                <c:formatCode>General</c:formatCode>
                <c:ptCount val="7"/>
                <c:pt idx="0">
                  <c:v>90000</c:v>
                </c:pt>
                <c:pt idx="1">
                  <c:v>135000</c:v>
                </c:pt>
                <c:pt idx="2">
                  <c:v>95000</c:v>
                </c:pt>
                <c:pt idx="3">
                  <c:v>50000</c:v>
                </c:pt>
                <c:pt idx="4">
                  <c:v>114000</c:v>
                </c:pt>
                <c:pt idx="5">
                  <c:v>150000</c:v>
                </c:pt>
                <c:pt idx="6">
                  <c:v>120000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E6C5-4336-8697-3F14496454B0}"/>
            </c:ext>
            <c:ext xmlns:c15="http://schemas.microsoft.com/office/drawing/2012/chart" uri="{02D57815-91ED-43cb-92C2-25804820EDAC}">
              <c15:datalabelsRange>
                <c15:f>'1-04 Slide 6'!$A$3:$A$9</c15:f>
                <c15:dlblRangeCache>
                  <c:ptCount val="7"/>
                  <c:pt idx="0">
                    <c:v>Ann</c:v>
                  </c:pt>
                  <c:pt idx="1">
                    <c:v>Bob</c:v>
                  </c:pt>
                  <c:pt idx="2">
                    <c:v>Clara</c:v>
                  </c:pt>
                  <c:pt idx="3">
                    <c:v>David</c:v>
                  </c:pt>
                  <c:pt idx="4">
                    <c:v>Erin</c:v>
                  </c:pt>
                  <c:pt idx="5">
                    <c:v>Frank</c:v>
                  </c:pt>
                  <c:pt idx="6">
                    <c:v>George</c:v>
                  </c:pt>
                </c15:dlblRangeCache>
              </c15:datalabelsRange>
            </c:ext>
          </c:extLst>
        </c:ser>
        <c:ser>
          <c:idx val="1"/>
          <c:order val="1"/>
          <c:tx>
            <c:v>Centroid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13"/>
            <c:spPr>
              <a:noFill/>
              <a:ln w="15875">
                <a:solidFill>
                  <a:srgbClr val="C00000"/>
                </a:solidFill>
              </a:ln>
              <a:effectLst/>
            </c:spPr>
          </c:marker>
          <c:dPt>
            <c:idx val="1"/>
            <c:marker>
              <c:symbol val="star"/>
              <c:size val="13"/>
              <c:spPr>
                <a:noFill/>
                <a:ln w="15875">
                  <a:solidFill>
                    <a:schemeClr val="accent5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E6C5-4336-8697-3F14496454B0}"/>
              </c:ext>
            </c:extLst>
          </c:dPt>
          <c:dLbls>
            <c:delete val="1"/>
          </c:dLbls>
          <c:xVal>
            <c:numRef>
              <c:f>'1-04 Slide 6'!$F$10:$F$11</c:f>
              <c:numCache>
                <c:formatCode>0.0</c:formatCode>
                <c:ptCount val="2"/>
                <c:pt idx="0">
                  <c:v>27.333333333333332</c:v>
                </c:pt>
                <c:pt idx="1">
                  <c:v>50</c:v>
                </c:pt>
              </c:numCache>
            </c:numRef>
          </c:xVal>
          <c:yVal>
            <c:numRef>
              <c:f>'1-04 Slide 6'!$G$10:$G$11</c:f>
              <c:numCache>
                <c:formatCode>0.0</c:formatCode>
                <c:ptCount val="2"/>
                <c:pt idx="0">
                  <c:v>86666.666666666672</c:v>
                </c:pt>
                <c:pt idx="1">
                  <c:v>123500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6C5-4336-8697-3F14496454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91056560"/>
        <c:axId val="191058128"/>
      </c:scatterChart>
      <c:valAx>
        <c:axId val="191056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 sz="1800">
                    <a:latin typeface="HelveticaNeueLT Std Thin" panose="020B0403020202020204" pitchFamily="34" charset="0"/>
                  </a:rPr>
                  <a:t>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91058128"/>
        <c:crosses val="autoZero"/>
        <c:crossBetween val="midCat"/>
      </c:valAx>
      <c:valAx>
        <c:axId val="19105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 sz="1800">
                    <a:latin typeface="HelveticaNeueLT Std Thin" panose="020B0403020202020204" pitchFamily="34" charset="0"/>
                  </a:rPr>
                  <a:t>Income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91056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r>
              <a:rPr lang="en-US" sz="2400">
                <a:latin typeface="HelveticaNeueLT Std Thin" panose="020B0403020202020204" pitchFamily="34" charset="0"/>
              </a:rPr>
              <a:t>New Assignments and Centroids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NeueLT Std Thin" panose="020B04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Observations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242-4732-B400-44CD7E935464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242-4732-B400-44CD7E935464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4242-4732-B400-44CD7E935464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242-4732-B400-44CD7E9354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1589B7A4-C199-4594-A602-BDF275BEC2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8D1002C-E0DC-4E9C-A91B-A17E870E0D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90978BC-91D2-4587-9BF7-46A594BF29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86454C6-E0B5-4B9A-B952-7936102790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3FF56DC3-E21C-4478-8A60-996847F205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0DDD5EEF-1CC4-47E6-A92E-6BAB45C0FA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2E20B4AD-4EFD-4BFE-8215-C24C8BCC1A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'1-04 Slide 6'!$B$3:$B$9</c:f>
              <c:numCache>
                <c:formatCode>General</c:formatCode>
                <c:ptCount val="7"/>
                <c:pt idx="0">
                  <c:v>35</c:v>
                </c:pt>
                <c:pt idx="1">
                  <c:v>29</c:v>
                </c:pt>
                <c:pt idx="2">
                  <c:v>65</c:v>
                </c:pt>
                <c:pt idx="3">
                  <c:v>22</c:v>
                </c:pt>
                <c:pt idx="4">
                  <c:v>49</c:v>
                </c:pt>
                <c:pt idx="5">
                  <c:v>57</c:v>
                </c:pt>
                <c:pt idx="6">
                  <c:v>25</c:v>
                </c:pt>
              </c:numCache>
            </c:numRef>
          </c:xVal>
          <c:yVal>
            <c:numRef>
              <c:f>'1-04 Slide 6'!$C$3:$C$9</c:f>
              <c:numCache>
                <c:formatCode>General</c:formatCode>
                <c:ptCount val="7"/>
                <c:pt idx="0">
                  <c:v>90000</c:v>
                </c:pt>
                <c:pt idx="1">
                  <c:v>135000</c:v>
                </c:pt>
                <c:pt idx="2">
                  <c:v>95000</c:v>
                </c:pt>
                <c:pt idx="3">
                  <c:v>50000</c:v>
                </c:pt>
                <c:pt idx="4">
                  <c:v>114000</c:v>
                </c:pt>
                <c:pt idx="5">
                  <c:v>150000</c:v>
                </c:pt>
                <c:pt idx="6">
                  <c:v>120000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4242-4732-B400-44CD7E935464}"/>
            </c:ext>
            <c:ext xmlns:c15="http://schemas.microsoft.com/office/drawing/2012/chart" uri="{02D57815-91ED-43cb-92C2-25804820EDAC}">
              <c15:datalabelsRange>
                <c15:f>'1-04 Slide 6'!$A$3:$A$9</c15:f>
                <c15:dlblRangeCache>
                  <c:ptCount val="7"/>
                  <c:pt idx="0">
                    <c:v>Ann</c:v>
                  </c:pt>
                  <c:pt idx="1">
                    <c:v>Bob</c:v>
                  </c:pt>
                  <c:pt idx="2">
                    <c:v>Clara</c:v>
                  </c:pt>
                  <c:pt idx="3">
                    <c:v>David</c:v>
                  </c:pt>
                  <c:pt idx="4">
                    <c:v>Erin</c:v>
                  </c:pt>
                  <c:pt idx="5">
                    <c:v>Frank</c:v>
                  </c:pt>
                  <c:pt idx="6">
                    <c:v>George</c:v>
                  </c:pt>
                </c15:dlblRangeCache>
              </c15:datalabelsRange>
            </c:ext>
          </c:extLst>
        </c:ser>
        <c:ser>
          <c:idx val="1"/>
          <c:order val="1"/>
          <c:tx>
            <c:v>Centroid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13"/>
            <c:spPr>
              <a:noFill/>
              <a:ln w="15875">
                <a:solidFill>
                  <a:srgbClr val="C00000"/>
                </a:solidFill>
              </a:ln>
              <a:effectLst/>
            </c:spPr>
          </c:marker>
          <c:dPt>
            <c:idx val="1"/>
            <c:marker>
              <c:symbol val="star"/>
              <c:size val="13"/>
              <c:spPr>
                <a:noFill/>
                <a:ln w="15875">
                  <a:solidFill>
                    <a:schemeClr val="accent5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4242-4732-B400-44CD7E935464}"/>
              </c:ext>
            </c:extLst>
          </c:dPt>
          <c:dLbls>
            <c:delete val="1"/>
          </c:dLbls>
          <c:xVal>
            <c:numRef>
              <c:f>'1-04 Slide 6'!$H$10:$H$11</c:f>
              <c:numCache>
                <c:formatCode>0.0</c:formatCode>
                <c:ptCount val="2"/>
                <c:pt idx="0">
                  <c:v>27.75</c:v>
                </c:pt>
                <c:pt idx="1">
                  <c:v>57</c:v>
                </c:pt>
              </c:numCache>
            </c:numRef>
          </c:xVal>
          <c:yVal>
            <c:numRef>
              <c:f>'1-04 Slide 6'!$I$10:$I$11</c:f>
              <c:numCache>
                <c:formatCode>0.0</c:formatCode>
                <c:ptCount val="2"/>
                <c:pt idx="0">
                  <c:v>98750</c:v>
                </c:pt>
                <c:pt idx="1">
                  <c:v>119666.66666666667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4242-4732-B400-44CD7E9354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8755408"/>
        <c:axId val="138751096"/>
      </c:scatterChart>
      <c:valAx>
        <c:axId val="13875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 sz="1800">
                    <a:latin typeface="HelveticaNeueLT Std Thin" panose="020B0403020202020204" pitchFamily="34" charset="0"/>
                  </a:rPr>
                  <a:t>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8751096"/>
        <c:crosses val="autoZero"/>
        <c:crossBetween val="midCat"/>
      </c:valAx>
      <c:valAx>
        <c:axId val="138751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 sz="1800">
                    <a:latin typeface="HelveticaNeueLT Std Thin" panose="020B0403020202020204" pitchFamily="34" charset="0"/>
                  </a:rPr>
                  <a:t>Income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8755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E3334-7956-4EAD-928F-12DFDE51BA5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7E89-5D6A-4423-A874-810471802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http://vidi.cs.ucdavis.edu/projects/AggressionNetworks/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7E89-5D6A-4423-A874-810471802D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1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http://www.clipartpanda.com/categories/stop-sign-clip-art-Microsoft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7E89-5D6A-4423-A874-810471802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3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0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5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4F2D-A149-4E0B-A392-7F863A707A0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FABB-3B3C-458D-8249-B20F669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vidi.cs.ucdavis.edu/projects/AggressionNetworks/images/RaceGraph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0"/>
          <a:stretch/>
        </p:blipFill>
        <p:spPr bwMode="auto">
          <a:xfrm>
            <a:off x="6019800" y="1295400"/>
            <a:ext cx="5260139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Clustering Methods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>
                  <a:latin typeface="HelveticaNeueLT Std Thin" panose="020B0403020202020204" pitchFamily="34" charset="0"/>
                </a:endParaRPr>
              </a:p>
              <a:p>
                <a:r>
                  <a:rPr lang="en-US" dirty="0" smtClean="0">
                    <a:latin typeface="HelveticaNeueLT Std Thin" panose="020B0403020202020204" pitchFamily="34" charset="0"/>
                  </a:rPr>
                  <a:t>Hierarchical Clustering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HelveticaNeueLT Std Thin" panose="020B0403020202020204" pitchFamily="34" charset="0"/>
                  </a:rPr>
                  <a:t>-Means</a:t>
                </a:r>
                <a:endParaRPr lang="en-US" dirty="0">
                  <a:latin typeface="HelveticaNeueLT Std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Clustering as an Optimization Problem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0" y="2514600"/>
                <a:ext cx="5181600" cy="26701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HelveticaNeueLT Std Thin" panose="020B0403020202020204" pitchFamily="34" charset="0"/>
                  </a:rPr>
                  <a:t>Maximize the similarity of the objects in each cluster</a:t>
                </a:r>
              </a:p>
              <a:p>
                <a:r>
                  <a:rPr lang="en-US" dirty="0" smtClean="0">
                    <a:latin typeface="HelveticaNeueLT Std Thin" panose="020B0403020202020204" pitchFamily="34" charset="0"/>
                  </a:rPr>
                  <a:t>Subject to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HelveticaNeueLT Std Thin" panose="020B0403020202020204" pitchFamily="34" charset="0"/>
                  </a:rPr>
                  <a:t>There must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HelveticaNeueLT Std Thin" panose="020B0403020202020204" pitchFamily="34" charset="0"/>
                  </a:rPr>
                  <a:t> clusters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HelveticaNeueLT Std Thin" panose="020B0403020202020204" pitchFamily="34" charset="0"/>
                  </a:rPr>
                  <a:t>Each object should be assigned to exactly one cluster</a:t>
                </a:r>
                <a:endParaRPr lang="en-US" dirty="0">
                  <a:latin typeface="HelveticaNeueLT Std Thin" panose="020B04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0" y="2514600"/>
                <a:ext cx="5181600" cy="2670175"/>
              </a:xfrm>
              <a:blipFill rotWithShape="0">
                <a:blip r:embed="rId2"/>
                <a:stretch>
                  <a:fillRect l="-2118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7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Hierarchical Clustering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47887" y="4648200"/>
            <a:ext cx="609600" cy="6096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NeueLT Std Thin" panose="020B0403020202020204" pitchFamily="34" charset="0"/>
              </a:rPr>
              <a:t>A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76687" y="4648200"/>
            <a:ext cx="609600" cy="6096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NeueLT Std Thin" panose="020B0403020202020204" pitchFamily="34" charset="0"/>
              </a:rPr>
              <a:t>B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91200" y="4648200"/>
            <a:ext cx="609600" cy="6096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NeueLT Std Thin" panose="020B0403020202020204" pitchFamily="34" charset="0"/>
              </a:rPr>
              <a:t>C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0" y="4648200"/>
            <a:ext cx="609600" cy="6096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NeueLT Std Thin" panose="020B0403020202020204" pitchFamily="34" charset="0"/>
              </a:rPr>
              <a:t>D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48800" y="4648200"/>
            <a:ext cx="609600" cy="6096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NeueLT Std Thin" panose="020B0403020202020204" pitchFamily="34" charset="0"/>
              </a:rPr>
              <a:t>E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5638800"/>
            <a:ext cx="52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Initial step: Each object is assigned to its own cluster.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452687" y="3331369"/>
            <a:ext cx="1828800" cy="1316831"/>
            <a:chOff x="2452687" y="3331369"/>
            <a:chExt cx="1828800" cy="1316831"/>
          </a:xfrm>
        </p:grpSpPr>
        <p:sp>
          <p:nvSpPr>
            <p:cNvPr id="13" name="Oval 12"/>
            <p:cNvSpPr/>
            <p:nvPr/>
          </p:nvSpPr>
          <p:spPr>
            <a:xfrm>
              <a:off x="2757487" y="3331369"/>
              <a:ext cx="1195388" cy="6096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NeueLT Std Thin" panose="020B0403020202020204" pitchFamily="34" charset="0"/>
                </a:rPr>
                <a:t>A B</a:t>
              </a:r>
              <a:endParaRPr lang="en-US" dirty="0">
                <a:latin typeface="HelveticaNeueLT Std Thin" panose="020B0403020202020204" pitchFamily="34" charset="0"/>
              </a:endParaRPr>
            </a:p>
          </p:txBody>
        </p:sp>
        <p:cxnSp>
          <p:nvCxnSpPr>
            <p:cNvPr id="15" name="Straight Connector 14"/>
            <p:cNvCxnSpPr>
              <a:stCxn id="7" idx="0"/>
              <a:endCxn id="13" idx="4"/>
            </p:cNvCxnSpPr>
            <p:nvPr/>
          </p:nvCxnSpPr>
          <p:spPr>
            <a:xfrm flipV="1">
              <a:off x="2452687" y="3940969"/>
              <a:ext cx="902494" cy="7072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0"/>
              <a:endCxn id="13" idx="4"/>
            </p:cNvCxnSpPr>
            <p:nvPr/>
          </p:nvCxnSpPr>
          <p:spPr>
            <a:xfrm flipH="1" flipV="1">
              <a:off x="3355181" y="3940969"/>
              <a:ext cx="926306" cy="70723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355181" y="2107407"/>
            <a:ext cx="2740819" cy="2540793"/>
            <a:chOff x="3355181" y="2107407"/>
            <a:chExt cx="2740819" cy="2540793"/>
          </a:xfrm>
        </p:grpSpPr>
        <p:sp>
          <p:nvSpPr>
            <p:cNvPr id="18" name="Oval 17"/>
            <p:cNvSpPr/>
            <p:nvPr/>
          </p:nvSpPr>
          <p:spPr>
            <a:xfrm>
              <a:off x="4114800" y="2107407"/>
              <a:ext cx="1195388" cy="6096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NeueLT Std Thin" panose="020B0403020202020204" pitchFamily="34" charset="0"/>
                </a:rPr>
                <a:t>A B C</a:t>
              </a:r>
              <a:endParaRPr lang="en-US" dirty="0">
                <a:latin typeface="HelveticaNeueLT Std Thin" panose="020B0403020202020204" pitchFamily="34" charset="0"/>
              </a:endParaRPr>
            </a:p>
          </p:txBody>
        </p:sp>
        <p:cxnSp>
          <p:nvCxnSpPr>
            <p:cNvPr id="20" name="Straight Connector 19"/>
            <p:cNvCxnSpPr>
              <a:stCxn id="13" idx="0"/>
              <a:endCxn id="18" idx="4"/>
            </p:cNvCxnSpPr>
            <p:nvPr/>
          </p:nvCxnSpPr>
          <p:spPr>
            <a:xfrm flipV="1">
              <a:off x="3355181" y="2717007"/>
              <a:ext cx="1357313" cy="6143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0"/>
              <a:endCxn id="18" idx="4"/>
            </p:cNvCxnSpPr>
            <p:nvPr/>
          </p:nvCxnSpPr>
          <p:spPr>
            <a:xfrm flipH="1" flipV="1">
              <a:off x="4712494" y="2717007"/>
              <a:ext cx="1383506" cy="19311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924800" y="2107407"/>
            <a:ext cx="1828800" cy="2540793"/>
            <a:chOff x="7924800" y="2107407"/>
            <a:chExt cx="1828800" cy="2540793"/>
          </a:xfrm>
        </p:grpSpPr>
        <p:sp>
          <p:nvSpPr>
            <p:cNvPr id="25" name="Oval 24"/>
            <p:cNvSpPr/>
            <p:nvPr/>
          </p:nvSpPr>
          <p:spPr>
            <a:xfrm>
              <a:off x="8229600" y="2107407"/>
              <a:ext cx="1207294" cy="6096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NeueLT Std Thin" panose="020B0403020202020204" pitchFamily="34" charset="0"/>
                </a:rPr>
                <a:t>D E</a:t>
              </a:r>
              <a:endParaRPr lang="en-US" dirty="0">
                <a:latin typeface="HelveticaNeueLT Std Thin" panose="020B0403020202020204" pitchFamily="34" charset="0"/>
              </a:endParaRPr>
            </a:p>
          </p:txBody>
        </p:sp>
        <p:cxnSp>
          <p:nvCxnSpPr>
            <p:cNvPr id="26" name="Straight Connector 25"/>
            <p:cNvCxnSpPr>
              <a:stCxn id="10" idx="0"/>
              <a:endCxn id="25" idx="4"/>
            </p:cNvCxnSpPr>
            <p:nvPr/>
          </p:nvCxnSpPr>
          <p:spPr>
            <a:xfrm flipV="1">
              <a:off x="7924800" y="2717007"/>
              <a:ext cx="908447" cy="19311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1" idx="0"/>
              <a:endCxn id="25" idx="4"/>
            </p:cNvCxnSpPr>
            <p:nvPr/>
          </p:nvCxnSpPr>
          <p:spPr>
            <a:xfrm flipH="1" flipV="1">
              <a:off x="8833247" y="2717007"/>
              <a:ext cx="920353" cy="19311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488044" y="1473877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Subsequent steps: Merge the two closets clusters.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Hierarchical Clustering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pic>
        <p:nvPicPr>
          <p:cNvPr id="2050" name="Picture 2" descr="http://images.clipartpanda.com/stop-sign-clipart-z7TaM5X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67200"/>
            <a:ext cx="2705100" cy="163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ps2ge2015.files.wordpress.com/2015/10/measurement-tap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706637"/>
            <a:ext cx="2352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5400" y="2286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How do we measure distance from one cluster to another?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76031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How do we know when to stop?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NeueLT Std Thin" panose="020B0403020202020204" pitchFamily="34" charset="0"/>
              </a:rPr>
              <a:t>Dendrogram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1600200"/>
            <a:ext cx="7315200" cy="419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362200" y="21336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362200" y="25908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62200" y="30480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5052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62200" y="39624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362200" y="44196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362200" y="48768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362200" y="53340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362200" y="5791200"/>
            <a:ext cx="76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57603" y="56065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0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7771" y="469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1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7939" y="3777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2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8107" y="2863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3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8275" y="194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4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0400" y="580594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A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9556" y="58059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B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8712" y="58059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C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27868" y="58059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D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7024" y="58059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E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6180" y="5805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F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55336" y="58059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G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359258" y="5334000"/>
            <a:ext cx="0" cy="4572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59258" y="5334000"/>
            <a:ext cx="90514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64406" y="5334000"/>
            <a:ext cx="0" cy="4572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806000" y="4419527"/>
            <a:ext cx="15021" cy="91447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21021" y="4419527"/>
            <a:ext cx="1348095" cy="744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169116" y="4426975"/>
            <a:ext cx="3646" cy="136422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091535" y="3962400"/>
            <a:ext cx="0" cy="18288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91535" y="3962400"/>
            <a:ext cx="89633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87867" y="3962400"/>
            <a:ext cx="8816" cy="182865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95068" y="3047999"/>
            <a:ext cx="205071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544109" y="3047999"/>
            <a:ext cx="0" cy="91440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98387" y="3047999"/>
            <a:ext cx="0" cy="137152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924800" y="3505199"/>
            <a:ext cx="0" cy="228585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820606" y="3505199"/>
            <a:ext cx="0" cy="228585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22086" y="2133600"/>
            <a:ext cx="0" cy="9143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924800" y="3505199"/>
            <a:ext cx="89580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522086" y="2133600"/>
            <a:ext cx="285061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372703" y="2133601"/>
            <a:ext cx="0" cy="137159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6200000">
            <a:off x="1142367" y="377773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Distance</a:t>
            </a:r>
            <a:endParaRPr lang="en-US" dirty="0">
              <a:latin typeface="HelveticaNeueLT Std Thin" panose="020B0403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0272" y="6234112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Std Thin" panose="020B0403020202020204" pitchFamily="34" charset="0"/>
              </a:rPr>
              <a:t>Observations</a:t>
            </a:r>
            <a:endParaRPr lang="en-US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HelveticaNeueLT Std Thin" panose="020B0403020202020204" pitchFamily="34" charset="0"/>
                  </a:rPr>
                  <a:t>-Means Clustering</a:t>
                </a:r>
                <a:endParaRPr lang="en-US" dirty="0">
                  <a:latin typeface="HelveticaNeueLT Std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HelveticaNeueLT Std Thin" panose="020B0403020202020204" pitchFamily="34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HelveticaNeueLT Std Thin" panose="020B0403020202020204" pitchFamily="34" charset="0"/>
                  </a:rPr>
                  <a:t> observations as the initial centroids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HelveticaNeueLT Std Thin" panose="020B0403020202020204" pitchFamily="34" charset="0"/>
                  </a:rPr>
                  <a:t>Assign observations to their closest cluster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HelveticaNeueLT Std Thin" panose="020B0403020202020204" pitchFamily="34" charset="0"/>
                  </a:rPr>
                  <a:t>Recalculate centroids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HelveticaNeueLT Std Thin" panose="020B0403020202020204" pitchFamily="34" charset="0"/>
                  </a:rPr>
                  <a:t>Repeat steps 2 and 3 until centroids do not change</a:t>
                </a:r>
                <a:endParaRPr lang="en-US" dirty="0">
                  <a:latin typeface="HelveticaNeueLT Std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3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027470" y="3374457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72400" y="3840071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71573" y="3850498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184105" y="3187269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42158" y="2819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32032" y="2895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031705" y="2102644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601200" y="2521744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134600" y="308902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39400" y="2369344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753600" y="1825625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63000" y="3526857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48600" y="2460579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Std Thin" panose="020B04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53277" y="3028834"/>
            <a:ext cx="383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HelveticaNeueLT Std Thin" panose="020B0403020202020204" pitchFamily="34" charset="0"/>
              </a:rPr>
              <a:t>*</a:t>
            </a:r>
            <a:endParaRPr lang="en-US" sz="4400" dirty="0">
              <a:solidFill>
                <a:srgbClr val="C0000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29566" y="2126159"/>
            <a:ext cx="383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  <a:latin typeface="HelveticaNeueLT Std Thin" panose="020B0403020202020204" pitchFamily="34" charset="0"/>
              </a:rPr>
              <a:t>*</a:t>
            </a:r>
            <a:endParaRPr lang="en-US" sz="4400" dirty="0">
              <a:solidFill>
                <a:schemeClr val="accent5"/>
              </a:solidFill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HelveticaNeueLT Std Thin" panose="020B0403020202020204" pitchFamily="34" charset="0"/>
                  </a:rPr>
                  <a:t>Data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HelveticaNeueLT Std Thin" panose="020B0403020202020204" pitchFamily="34" charset="0"/>
                  </a:rPr>
                  <a:t>-Means Example</a:t>
                </a:r>
                <a:endParaRPr lang="en-US" dirty="0">
                  <a:latin typeface="HelveticaNeueLT Std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811565"/>
              </p:ext>
            </p:extLst>
          </p:nvPr>
        </p:nvGraphicFramePr>
        <p:xfrm>
          <a:off x="2438400" y="2209800"/>
          <a:ext cx="6309360" cy="296672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30348554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1779331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01495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HelveticaNeueLT Std Thin" panose="020B0403020202020204" pitchFamily="34" charset="0"/>
                        </a:rPr>
                        <a:t>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HelveticaNeueLT Std Thin" panose="020B0403020202020204" pitchFamily="34" charset="0"/>
                        </a:rPr>
                        <a:t>Income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2752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Ann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90000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8301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Bob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3991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Clara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95000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332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David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6755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HelveticaNeueLT Std Thin" panose="020B0403020202020204" pitchFamily="34" charset="0"/>
                        </a:rPr>
                        <a:t>Erin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144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Frank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6386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George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120000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130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3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91797"/>
              </p:ext>
            </p:extLst>
          </p:nvPr>
        </p:nvGraphicFramePr>
        <p:xfrm>
          <a:off x="1763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93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57553"/>
              </p:ext>
            </p:extLst>
          </p:nvPr>
        </p:nvGraphicFramePr>
        <p:xfrm>
          <a:off x="1763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34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4854"/>
              </p:ext>
            </p:extLst>
          </p:nvPr>
        </p:nvGraphicFramePr>
        <p:xfrm>
          <a:off x="1763661" y="284726"/>
          <a:ext cx="8664677" cy="628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07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195</Words>
  <Application>Microsoft Office PowerPoint</Application>
  <PresentationFormat>Widescreen</PresentationFormat>
  <Paragraphs>83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HelveticaNeueLT Std Thin</vt:lpstr>
      <vt:lpstr>Office Theme</vt:lpstr>
      <vt:lpstr>Clustering Methods</vt:lpstr>
      <vt:lpstr>Hierarchical Clustering</vt:lpstr>
      <vt:lpstr>Hierarchical Clustering</vt:lpstr>
      <vt:lpstr>Dendrogram</vt:lpstr>
      <vt:lpstr>k-Means Clustering</vt:lpstr>
      <vt:lpstr>Data for k-Means Example</vt:lpstr>
      <vt:lpstr>PowerPoint Presentation</vt:lpstr>
      <vt:lpstr>PowerPoint Presentation</vt:lpstr>
      <vt:lpstr>PowerPoint Presentation</vt:lpstr>
      <vt:lpstr>Clustering as an Optimization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Laguna</dc:creator>
  <cp:lastModifiedBy>Marisa Edwinson</cp:lastModifiedBy>
  <cp:revision>35</cp:revision>
  <dcterms:created xsi:type="dcterms:W3CDTF">2016-04-27T21:29:42Z</dcterms:created>
  <dcterms:modified xsi:type="dcterms:W3CDTF">2016-10-18T14:32:00Z</dcterms:modified>
</cp:coreProperties>
</file>