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51C5-45C9-4532-A992-212498A9190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B5F0-9BDB-4F76-955E-508DCB02A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70618"/>
              </p:ext>
            </p:extLst>
          </p:nvPr>
        </p:nvGraphicFramePr>
        <p:xfrm>
          <a:off x="1298250" y="2343455"/>
          <a:ext cx="9291996" cy="1918690"/>
        </p:xfrm>
        <a:graphic>
          <a:graphicData uri="http://schemas.openxmlformats.org/drawingml/2006/table">
            <a:tbl>
              <a:tblPr/>
              <a:tblGrid>
                <a:gridCol w="1137040">
                  <a:extLst>
                    <a:ext uri="{9D8B030D-6E8A-4147-A177-3AD203B41FA5}">
                      <a16:colId xmlns:a16="http://schemas.microsoft.com/office/drawing/2014/main" xmlns="" val="1751033728"/>
                    </a:ext>
                  </a:extLst>
                </a:gridCol>
                <a:gridCol w="2038739">
                  <a:extLst>
                    <a:ext uri="{9D8B030D-6E8A-4147-A177-3AD203B41FA5}">
                      <a16:colId xmlns:a16="http://schemas.microsoft.com/office/drawing/2014/main" xmlns="" val="894789162"/>
                    </a:ext>
                  </a:extLst>
                </a:gridCol>
                <a:gridCol w="2038739">
                  <a:extLst>
                    <a:ext uri="{9D8B030D-6E8A-4147-A177-3AD203B41FA5}">
                      <a16:colId xmlns:a16="http://schemas.microsoft.com/office/drawing/2014/main" xmlns="" val="1886371570"/>
                    </a:ext>
                  </a:extLst>
                </a:gridCol>
                <a:gridCol w="2038739">
                  <a:extLst>
                    <a:ext uri="{9D8B030D-6E8A-4147-A177-3AD203B41FA5}">
                      <a16:colId xmlns:a16="http://schemas.microsoft.com/office/drawing/2014/main" xmlns="" val="1984010623"/>
                    </a:ext>
                  </a:extLst>
                </a:gridCol>
                <a:gridCol w="2038739">
                  <a:extLst>
                    <a:ext uri="{9D8B030D-6E8A-4147-A177-3AD203B41FA5}">
                      <a16:colId xmlns:a16="http://schemas.microsoft.com/office/drawing/2014/main" xmlns="" val="2245964885"/>
                    </a:ext>
                  </a:extLst>
                </a:gridCol>
              </a:tblGrid>
              <a:tr h="558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Income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(in </a:t>
                      </a:r>
                      <a:r>
                        <a:rPr lang="en-US" sz="18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$10,000s)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Average Purchase </a:t>
                      </a:r>
                      <a:endParaRPr lang="en-US" sz="1800" b="0" i="0" u="none" strike="noStrike" dirty="0" smtClean="0">
                        <a:solidFill>
                          <a:srgbClr val="4169E1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in $100s)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Last year purchases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Number of Dependents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82910"/>
                  </a:ext>
                </a:extLst>
              </a:tr>
              <a:tr h="3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Cluster-1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0.265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0.026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0.271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0.966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9273013"/>
                  </a:ext>
                </a:extLst>
              </a:tr>
              <a:tr h="3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Cluster-2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1.023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1.122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 1.011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-0.119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0357816"/>
                  </a:ext>
                </a:extLst>
              </a:tr>
              <a:tr h="3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Cluster-3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-1.200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-0.773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-1.203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-0.956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645713"/>
                  </a:ext>
                </a:extLst>
              </a:tr>
              <a:tr h="33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Cluster-4</a:t>
                      </a:r>
                    </a:p>
                  </a:txBody>
                  <a:tcPr marL="16914" marR="16914" marT="1691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-1.224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-1.294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-1.212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-0.956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935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7718"/>
              </p:ext>
            </p:extLst>
          </p:nvPr>
        </p:nvGraphicFramePr>
        <p:xfrm>
          <a:off x="1523657" y="2536503"/>
          <a:ext cx="3649729" cy="1874860"/>
        </p:xfrm>
        <a:graphic>
          <a:graphicData uri="http://schemas.openxmlformats.org/drawingml/2006/table">
            <a:tbl>
              <a:tblPr/>
              <a:tblGrid>
                <a:gridCol w="1197860">
                  <a:extLst>
                    <a:ext uri="{9D8B030D-6E8A-4147-A177-3AD203B41FA5}">
                      <a16:colId xmlns:a16="http://schemas.microsoft.com/office/drawing/2014/main" xmlns="" val="3063310847"/>
                    </a:ext>
                  </a:extLst>
                </a:gridCol>
                <a:gridCol w="1197860">
                  <a:extLst>
                    <a:ext uri="{9D8B030D-6E8A-4147-A177-3AD203B41FA5}">
                      <a16:colId xmlns:a16="http://schemas.microsoft.com/office/drawing/2014/main" xmlns="" val="1247099402"/>
                    </a:ext>
                  </a:extLst>
                </a:gridCol>
                <a:gridCol w="1254009">
                  <a:extLst>
                    <a:ext uri="{9D8B030D-6E8A-4147-A177-3AD203B41FA5}">
                      <a16:colId xmlns:a16="http://schemas.microsoft.com/office/drawing/2014/main" xmlns="" val="3911045555"/>
                    </a:ext>
                  </a:extLst>
                </a:gridCol>
              </a:tblGrid>
              <a:tr h="37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#</a:t>
                      </a:r>
                      <a:r>
                        <a:rPr lang="en-US" sz="2000" b="0" i="0" u="none" strike="noStrike" dirty="0" err="1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Obs</a:t>
                      </a:r>
                      <a:endParaRPr lang="en-US" sz="2000" b="0" i="0" u="none" strike="noStrike" dirty="0">
                        <a:solidFill>
                          <a:srgbClr val="4169E1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Avg. </a:t>
                      </a:r>
                      <a:r>
                        <a:rPr lang="en-US" sz="2000" b="0" i="0" u="none" strike="noStrike" dirty="0" err="1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Dist</a:t>
                      </a:r>
                      <a:endParaRPr lang="en-US" sz="2000" b="0" i="0" u="none" strike="noStrike" dirty="0">
                        <a:solidFill>
                          <a:srgbClr val="4169E1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388147"/>
                  </a:ext>
                </a:extLst>
              </a:tr>
              <a:tr h="37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Cluster-1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110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1.063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1428634"/>
                  </a:ext>
                </a:extLst>
              </a:tr>
              <a:tr h="37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Cluster-2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90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1.181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6975169"/>
                  </a:ext>
                </a:extLst>
              </a:tr>
              <a:tr h="37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Cluster-3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100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0.367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3199224"/>
                  </a:ext>
                </a:extLst>
              </a:tr>
              <a:tr h="37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Overall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300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0.867</a:t>
                      </a:r>
                    </a:p>
                  </a:txBody>
                  <a:tcPr marL="18748" marR="18748" marT="18748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251473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69526"/>
              </p:ext>
            </p:extLst>
          </p:nvPr>
        </p:nvGraphicFramePr>
        <p:xfrm>
          <a:off x="6096858" y="2536503"/>
          <a:ext cx="4294285" cy="2208492"/>
        </p:xfrm>
        <a:graphic>
          <a:graphicData uri="http://schemas.openxmlformats.org/drawingml/2006/table">
            <a:tbl>
              <a:tblPr/>
              <a:tblGrid>
                <a:gridCol w="1177861">
                  <a:extLst>
                    <a:ext uri="{9D8B030D-6E8A-4147-A177-3AD203B41FA5}">
                      <a16:colId xmlns:a16="http://schemas.microsoft.com/office/drawing/2014/main" xmlns="" val="355124535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xmlns="" val="2222142430"/>
                    </a:ext>
                  </a:extLst>
                </a:gridCol>
                <a:gridCol w="1938563">
                  <a:extLst>
                    <a:ext uri="{9D8B030D-6E8A-4147-A177-3AD203B41FA5}">
                      <a16:colId xmlns:a16="http://schemas.microsoft.com/office/drawing/2014/main" xmlns="" val="3578514041"/>
                    </a:ext>
                  </a:extLst>
                </a:gridCol>
              </a:tblGrid>
              <a:tr h="3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#</a:t>
                      </a:r>
                      <a:r>
                        <a:rPr lang="en-US" sz="2000" b="0" i="0" u="none" strike="noStrike" dirty="0" err="1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Obs</a:t>
                      </a:r>
                      <a:endParaRPr lang="en-US" sz="2000" b="0" i="0" u="none" strike="noStrike" dirty="0">
                        <a:solidFill>
                          <a:srgbClr val="4169E1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Avg. </a:t>
                      </a:r>
                      <a:r>
                        <a:rPr lang="en-US" sz="2000" b="0" i="0" u="none" strike="noStrike" dirty="0" err="1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Dist</a:t>
                      </a:r>
                      <a:endParaRPr lang="en-US" sz="2000" b="0" i="0" u="none" strike="noStrike" dirty="0">
                        <a:solidFill>
                          <a:srgbClr val="4169E1"/>
                        </a:solidFill>
                        <a:effectLst/>
                        <a:latin typeface="HelveticaNeueLT Std Thin" panose="020B0403020202020204" pitchFamily="34" charset="0"/>
                      </a:endParaRP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371085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Cluster-1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110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1.063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2524130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Cluster-2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90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1.181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6012340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Cluster-3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49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0.276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9051398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Cluster-4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51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0.282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4560910"/>
                  </a:ext>
                </a:extLst>
              </a:tr>
              <a:tr h="3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4169E1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Overall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300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NeueLT Std Thin" panose="020B0403020202020204" pitchFamily="34" charset="0"/>
                        </a:rPr>
                        <a:t>0.837</a:t>
                      </a:r>
                    </a:p>
                  </a:txBody>
                  <a:tcPr marL="18404" marR="18404" marT="18404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169787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0316" y="1804087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NeueLT Std Thin" panose="020B0403020202020204" pitchFamily="34" charset="0"/>
              </a:rPr>
              <a:t>Solution with three clusters</a:t>
            </a:r>
            <a:endParaRPr lang="en-US" sz="2000" dirty="0">
              <a:latin typeface="HelveticaNeueLT Std Thin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5795" y="1843505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NeueLT Std Thin" panose="020B0403020202020204" pitchFamily="34" charset="0"/>
              </a:rPr>
              <a:t>Solution with four clusters</a:t>
            </a:r>
            <a:endParaRPr lang="en-US" sz="2000" dirty="0">
              <a:latin typeface="HelveticaNeueLT Std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8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103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HelveticaNeueLT Std Thin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Laguna</dc:creator>
  <cp:lastModifiedBy>Marisa Edwinson</cp:lastModifiedBy>
  <cp:revision>3</cp:revision>
  <dcterms:created xsi:type="dcterms:W3CDTF">2016-06-09T20:34:03Z</dcterms:created>
  <dcterms:modified xsi:type="dcterms:W3CDTF">2016-10-18T14:33:51Z</dcterms:modified>
</cp:coreProperties>
</file>