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87984" autoAdjust="0"/>
  </p:normalViewPr>
  <p:slideViewPr>
    <p:cSldViewPr>
      <p:cViewPr varScale="1">
        <p:scale>
          <a:sx n="65" d="100"/>
          <a:sy n="65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http://cliparts.co/rolling-dice</a:t>
            </a:r>
          </a:p>
          <a:p>
            <a:r>
              <a:rPr lang="en-US" dirty="0" smtClean="0"/>
              <a:t>http://www.kempedmonds.com/2015/07/ideas-are-virtually-worthless.html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46C2B-A507-8E4E-854D-C31DA6CC05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Uncertainty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outcomes can be estimated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Probability of outcomes is unknown</a:t>
            </a:r>
            <a:endParaRPr lang="en-US" dirty="0"/>
          </a:p>
        </p:txBody>
      </p:sp>
      <p:pic>
        <p:nvPicPr>
          <p:cNvPr id="1026" name="Picture 2" descr="http://cliparts.co/cliparts/8Tx/raq/8Txraqdp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905000"/>
            <a:ext cx="2435225" cy="182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licdn.com/mpr/mpr/shrinknp_400_400/AAEAAQAAAAAAAAK1AAAAJDUwMjYyNDQ1LTU3ZTgtNDgwMS1iNDZjLTA1YjQ5ZWQ5NzYz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7" y="4038600"/>
            <a:ext cx="20955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26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Profit = Revenue –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Profit = Demand × Price – Cost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43200" y="3568932"/>
            <a:ext cx="7950584" cy="1604635"/>
            <a:chOff x="2743200" y="3568932"/>
            <a:chExt cx="7950584" cy="160463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3568932"/>
              <a:ext cx="863984" cy="13430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607184" y="4650347"/>
              <a:ext cx="7086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NeueLT Std Thin" panose="020B0403020202020204" pitchFamily="34" charset="0"/>
                </a:rPr>
                <a:t>demand uncertainty creates profit uncertainty!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2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 of Revenue</a:t>
            </a:r>
            <a:endParaRPr lang="en-US" dirty="0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2420937" y="1295400"/>
            <a:ext cx="3697288" cy="2062163"/>
          </a:xfrm>
          <a:custGeom>
            <a:avLst/>
            <a:gdLst>
              <a:gd name="T0" fmla="*/ 0 w 2329"/>
              <a:gd name="T1" fmla="*/ 0 h 1299"/>
              <a:gd name="T2" fmla="*/ 2147483647 w 2329"/>
              <a:gd name="T3" fmla="*/ 0 h 1299"/>
              <a:gd name="T4" fmla="*/ 2147483647 w 2329"/>
              <a:gd name="T5" fmla="*/ 2147483647 h 1299"/>
              <a:gd name="T6" fmla="*/ 0 w 2329"/>
              <a:gd name="T7" fmla="*/ 2147483647 h 1299"/>
              <a:gd name="T8" fmla="*/ 0 w 2329"/>
              <a:gd name="T9" fmla="*/ 0 h 1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9"/>
              <a:gd name="T16" fmla="*/ 0 h 1299"/>
              <a:gd name="T17" fmla="*/ 2329 w 2329"/>
              <a:gd name="T18" fmla="*/ 1299 h 1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9" h="1299">
                <a:moveTo>
                  <a:pt x="0" y="0"/>
                </a:moveTo>
                <a:lnTo>
                  <a:pt x="2328" y="0"/>
                </a:lnTo>
                <a:lnTo>
                  <a:pt x="2328" y="1298"/>
                </a:lnTo>
                <a:lnTo>
                  <a:pt x="0" y="129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420937" y="3282950"/>
            <a:ext cx="61913" cy="7938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482850" y="3273425"/>
            <a:ext cx="63500" cy="9525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2546350" y="3263900"/>
            <a:ext cx="60325" cy="26988"/>
          </a:xfrm>
          <a:custGeom>
            <a:avLst/>
            <a:gdLst>
              <a:gd name="T0" fmla="*/ 0 w 39"/>
              <a:gd name="T1" fmla="*/ 40323241 h 17"/>
              <a:gd name="T2" fmla="*/ 45458749 w 39"/>
              <a:gd name="T3" fmla="*/ 20161621 h 17"/>
              <a:gd name="T4" fmla="*/ 90917498 w 39"/>
              <a:gd name="T5" fmla="*/ 0 h 17"/>
              <a:gd name="T6" fmla="*/ 0 60000 65536"/>
              <a:gd name="T7" fmla="*/ 0 60000 65536"/>
              <a:gd name="T8" fmla="*/ 0 60000 65536"/>
              <a:gd name="T9" fmla="*/ 0 w 39"/>
              <a:gd name="T10" fmla="*/ 0 h 17"/>
              <a:gd name="T11" fmla="*/ 39 w 39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17">
                <a:moveTo>
                  <a:pt x="0" y="16"/>
                </a:moveTo>
                <a:lnTo>
                  <a:pt x="19" y="8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2605087" y="3248025"/>
            <a:ext cx="65088" cy="26988"/>
          </a:xfrm>
          <a:custGeom>
            <a:avLst/>
            <a:gdLst>
              <a:gd name="T0" fmla="*/ 0 w 41"/>
              <a:gd name="T1" fmla="*/ 40323241 h 17"/>
              <a:gd name="T2" fmla="*/ 50403506 w 41"/>
              <a:gd name="T3" fmla="*/ 20161621 h 17"/>
              <a:gd name="T4" fmla="*/ 100807012 w 41"/>
              <a:gd name="T5" fmla="*/ 0 h 17"/>
              <a:gd name="T6" fmla="*/ 0 60000 65536"/>
              <a:gd name="T7" fmla="*/ 0 60000 65536"/>
              <a:gd name="T8" fmla="*/ 0 60000 65536"/>
              <a:gd name="T9" fmla="*/ 0 w 41"/>
              <a:gd name="T10" fmla="*/ 0 h 17"/>
              <a:gd name="T11" fmla="*/ 41 w 41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7">
                <a:moveTo>
                  <a:pt x="0" y="16"/>
                </a:moveTo>
                <a:lnTo>
                  <a:pt x="20" y="8"/>
                </a:lnTo>
                <a:lnTo>
                  <a:pt x="40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668587" y="3228975"/>
            <a:ext cx="61913" cy="19050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2730500" y="3208338"/>
            <a:ext cx="63500" cy="26987"/>
          </a:xfrm>
          <a:custGeom>
            <a:avLst/>
            <a:gdLst>
              <a:gd name="T0" fmla="*/ 0 w 40"/>
              <a:gd name="T1" fmla="*/ 40321747 h 17"/>
              <a:gd name="T2" fmla="*/ 47883757 w 40"/>
              <a:gd name="T3" fmla="*/ 20160874 h 17"/>
              <a:gd name="T4" fmla="*/ 98286875 w 40"/>
              <a:gd name="T5" fmla="*/ 0 h 17"/>
              <a:gd name="T6" fmla="*/ 0 60000 65536"/>
              <a:gd name="T7" fmla="*/ 0 60000 65536"/>
              <a:gd name="T8" fmla="*/ 0 60000 65536"/>
              <a:gd name="T9" fmla="*/ 0 w 40"/>
              <a:gd name="T10" fmla="*/ 0 h 17"/>
              <a:gd name="T11" fmla="*/ 40 w 40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17">
                <a:moveTo>
                  <a:pt x="0" y="16"/>
                </a:moveTo>
                <a:lnTo>
                  <a:pt x="19" y="8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2790825" y="3181350"/>
            <a:ext cx="63500" cy="28575"/>
          </a:xfrm>
          <a:custGeom>
            <a:avLst/>
            <a:gdLst>
              <a:gd name="T0" fmla="*/ 0 w 40"/>
              <a:gd name="T1" fmla="*/ 42843444 h 18"/>
              <a:gd name="T2" fmla="*/ 50403118 w 40"/>
              <a:gd name="T3" fmla="*/ 20161248 h 18"/>
              <a:gd name="T4" fmla="*/ 98286875 w 40"/>
              <a:gd name="T5" fmla="*/ 0 h 18"/>
              <a:gd name="T6" fmla="*/ 0 60000 65536"/>
              <a:gd name="T7" fmla="*/ 0 60000 65536"/>
              <a:gd name="T8" fmla="*/ 0 60000 65536"/>
              <a:gd name="T9" fmla="*/ 0 w 40"/>
              <a:gd name="T10" fmla="*/ 0 h 18"/>
              <a:gd name="T11" fmla="*/ 40 w 40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18">
                <a:moveTo>
                  <a:pt x="0" y="17"/>
                </a:moveTo>
                <a:lnTo>
                  <a:pt x="20" y="8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2852737" y="3148013"/>
            <a:ext cx="61913" cy="34925"/>
          </a:xfrm>
          <a:custGeom>
            <a:avLst/>
            <a:gdLst>
              <a:gd name="T0" fmla="*/ 0 w 39"/>
              <a:gd name="T1" fmla="*/ 52924081 h 22"/>
              <a:gd name="T2" fmla="*/ 47884143 w 39"/>
              <a:gd name="T3" fmla="*/ 25201560 h 22"/>
              <a:gd name="T4" fmla="*/ 95766698 w 39"/>
              <a:gd name="T5" fmla="*/ 0 h 22"/>
              <a:gd name="T6" fmla="*/ 0 60000 65536"/>
              <a:gd name="T7" fmla="*/ 0 60000 65536"/>
              <a:gd name="T8" fmla="*/ 0 60000 65536"/>
              <a:gd name="T9" fmla="*/ 0 w 39"/>
              <a:gd name="T10" fmla="*/ 0 h 22"/>
              <a:gd name="T11" fmla="*/ 39 w 39"/>
              <a:gd name="T12" fmla="*/ 22 h 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22">
                <a:moveTo>
                  <a:pt x="0" y="21"/>
                </a:moveTo>
                <a:lnTo>
                  <a:pt x="19" y="10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2914650" y="3109913"/>
            <a:ext cx="63500" cy="39687"/>
          </a:xfrm>
          <a:custGeom>
            <a:avLst/>
            <a:gdLst>
              <a:gd name="T0" fmla="*/ 0 w 41"/>
              <a:gd name="T1" fmla="*/ 60482994 h 25"/>
              <a:gd name="T2" fmla="*/ 45575959 w 41"/>
              <a:gd name="T3" fmla="*/ 30241497 h 25"/>
              <a:gd name="T4" fmla="*/ 95948488 w 41"/>
              <a:gd name="T5" fmla="*/ 0 h 25"/>
              <a:gd name="T6" fmla="*/ 0 60000 65536"/>
              <a:gd name="T7" fmla="*/ 0 60000 65536"/>
              <a:gd name="T8" fmla="*/ 0 60000 65536"/>
              <a:gd name="T9" fmla="*/ 0 w 41"/>
              <a:gd name="T10" fmla="*/ 0 h 25"/>
              <a:gd name="T11" fmla="*/ 41 w 41"/>
              <a:gd name="T12" fmla="*/ 25 h 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25">
                <a:moveTo>
                  <a:pt x="0" y="24"/>
                </a:moveTo>
                <a:lnTo>
                  <a:pt x="19" y="12"/>
                </a:lnTo>
                <a:lnTo>
                  <a:pt x="40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978150" y="3062288"/>
            <a:ext cx="60325" cy="49212"/>
          </a:xfrm>
          <a:custGeom>
            <a:avLst/>
            <a:gdLst>
              <a:gd name="T0" fmla="*/ 0 w 39"/>
              <a:gd name="T1" fmla="*/ 75603926 h 31"/>
              <a:gd name="T2" fmla="*/ 45458749 w 39"/>
              <a:gd name="T3" fmla="*/ 37801169 h 31"/>
              <a:gd name="T4" fmla="*/ 90917498 w 39"/>
              <a:gd name="T5" fmla="*/ 0 h 31"/>
              <a:gd name="T6" fmla="*/ 0 60000 65536"/>
              <a:gd name="T7" fmla="*/ 0 60000 65536"/>
              <a:gd name="T8" fmla="*/ 0 60000 65536"/>
              <a:gd name="T9" fmla="*/ 0 w 39"/>
              <a:gd name="T10" fmla="*/ 0 h 31"/>
              <a:gd name="T11" fmla="*/ 39 w 39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1">
                <a:moveTo>
                  <a:pt x="0" y="30"/>
                </a:moveTo>
                <a:lnTo>
                  <a:pt x="19" y="15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3036887" y="3008313"/>
            <a:ext cx="63500" cy="55562"/>
          </a:xfrm>
          <a:custGeom>
            <a:avLst/>
            <a:gdLst>
              <a:gd name="T0" fmla="*/ 0 w 40"/>
              <a:gd name="T1" fmla="*/ 85684529 h 35"/>
              <a:gd name="T2" fmla="*/ 47883757 w 40"/>
              <a:gd name="T3" fmla="*/ 45362397 h 35"/>
              <a:gd name="T4" fmla="*/ 98286875 w 40"/>
              <a:gd name="T5" fmla="*/ 0 h 35"/>
              <a:gd name="T6" fmla="*/ 0 60000 65536"/>
              <a:gd name="T7" fmla="*/ 0 60000 65536"/>
              <a:gd name="T8" fmla="*/ 0 60000 65536"/>
              <a:gd name="T9" fmla="*/ 0 w 40"/>
              <a:gd name="T10" fmla="*/ 0 h 35"/>
              <a:gd name="T11" fmla="*/ 40 w 4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35">
                <a:moveTo>
                  <a:pt x="0" y="34"/>
                </a:moveTo>
                <a:lnTo>
                  <a:pt x="19" y="18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3098800" y="2947988"/>
            <a:ext cx="63500" cy="61912"/>
          </a:xfrm>
          <a:custGeom>
            <a:avLst/>
            <a:gdLst>
              <a:gd name="T0" fmla="*/ 0 w 40"/>
              <a:gd name="T1" fmla="*/ 95765151 h 39"/>
              <a:gd name="T2" fmla="*/ 47883757 w 40"/>
              <a:gd name="T3" fmla="*/ 50402711 h 39"/>
              <a:gd name="T4" fmla="*/ 98286875 w 40"/>
              <a:gd name="T5" fmla="*/ 0 h 39"/>
              <a:gd name="T6" fmla="*/ 0 60000 65536"/>
              <a:gd name="T7" fmla="*/ 0 60000 65536"/>
              <a:gd name="T8" fmla="*/ 0 60000 65536"/>
              <a:gd name="T9" fmla="*/ 0 w 40"/>
              <a:gd name="T10" fmla="*/ 0 h 39"/>
              <a:gd name="T11" fmla="*/ 40 w 40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39">
                <a:moveTo>
                  <a:pt x="0" y="38"/>
                </a:moveTo>
                <a:lnTo>
                  <a:pt x="19" y="20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3162300" y="2879725"/>
            <a:ext cx="60325" cy="69850"/>
          </a:xfrm>
          <a:custGeom>
            <a:avLst/>
            <a:gdLst>
              <a:gd name="T0" fmla="*/ 0 w 39"/>
              <a:gd name="T1" fmla="*/ 108367525 h 44"/>
              <a:gd name="T2" fmla="*/ 45458749 w 39"/>
              <a:gd name="T3" fmla="*/ 55443443 h 44"/>
              <a:gd name="T4" fmla="*/ 90917498 w 39"/>
              <a:gd name="T5" fmla="*/ 0 h 44"/>
              <a:gd name="T6" fmla="*/ 0 60000 65536"/>
              <a:gd name="T7" fmla="*/ 0 60000 65536"/>
              <a:gd name="T8" fmla="*/ 0 60000 65536"/>
              <a:gd name="T9" fmla="*/ 0 w 39"/>
              <a:gd name="T10" fmla="*/ 0 h 44"/>
              <a:gd name="T11" fmla="*/ 39 w 39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44">
                <a:moveTo>
                  <a:pt x="0" y="43"/>
                </a:moveTo>
                <a:lnTo>
                  <a:pt x="19" y="22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3221037" y="2801938"/>
            <a:ext cx="63500" cy="79375"/>
          </a:xfrm>
          <a:custGeom>
            <a:avLst/>
            <a:gdLst>
              <a:gd name="T0" fmla="*/ 0 w 40"/>
              <a:gd name="T1" fmla="*/ 123488462 h 50"/>
              <a:gd name="T2" fmla="*/ 47883757 w 40"/>
              <a:gd name="T3" fmla="*/ 63004706 h 50"/>
              <a:gd name="T4" fmla="*/ 98286875 w 40"/>
              <a:gd name="T5" fmla="*/ 0 h 50"/>
              <a:gd name="T6" fmla="*/ 0 60000 65536"/>
              <a:gd name="T7" fmla="*/ 0 60000 65536"/>
              <a:gd name="T8" fmla="*/ 0 60000 65536"/>
              <a:gd name="T9" fmla="*/ 0 w 40"/>
              <a:gd name="T10" fmla="*/ 0 h 50"/>
              <a:gd name="T11" fmla="*/ 40 w 40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0">
                <a:moveTo>
                  <a:pt x="0" y="49"/>
                </a:moveTo>
                <a:lnTo>
                  <a:pt x="19" y="25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3282950" y="2716213"/>
            <a:ext cx="63500" cy="87312"/>
          </a:xfrm>
          <a:custGeom>
            <a:avLst/>
            <a:gdLst>
              <a:gd name="T0" fmla="*/ 0 w 40"/>
              <a:gd name="T1" fmla="*/ 136087670 h 55"/>
              <a:gd name="T2" fmla="*/ 50403118 w 40"/>
              <a:gd name="T3" fmla="*/ 70563976 h 55"/>
              <a:gd name="T4" fmla="*/ 98286875 w 40"/>
              <a:gd name="T5" fmla="*/ 0 h 55"/>
              <a:gd name="T6" fmla="*/ 0 60000 65536"/>
              <a:gd name="T7" fmla="*/ 0 60000 65536"/>
              <a:gd name="T8" fmla="*/ 0 60000 65536"/>
              <a:gd name="T9" fmla="*/ 0 w 40"/>
              <a:gd name="T10" fmla="*/ 0 h 55"/>
              <a:gd name="T11" fmla="*/ 40 w 40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5">
                <a:moveTo>
                  <a:pt x="0" y="54"/>
                </a:moveTo>
                <a:lnTo>
                  <a:pt x="20" y="28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3346450" y="2624138"/>
            <a:ext cx="63500" cy="93662"/>
          </a:xfrm>
          <a:custGeom>
            <a:avLst/>
            <a:gdLst>
              <a:gd name="T0" fmla="*/ 0 w 40"/>
              <a:gd name="T1" fmla="*/ 146168294 h 59"/>
              <a:gd name="T2" fmla="*/ 47883757 w 40"/>
              <a:gd name="T3" fmla="*/ 75604289 h 59"/>
              <a:gd name="T4" fmla="*/ 98286875 w 40"/>
              <a:gd name="T5" fmla="*/ 0 h 59"/>
              <a:gd name="T6" fmla="*/ 0 60000 65536"/>
              <a:gd name="T7" fmla="*/ 0 60000 65536"/>
              <a:gd name="T8" fmla="*/ 0 60000 65536"/>
              <a:gd name="T9" fmla="*/ 0 w 40"/>
              <a:gd name="T10" fmla="*/ 0 h 59"/>
              <a:gd name="T11" fmla="*/ 40 w 40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9">
                <a:moveTo>
                  <a:pt x="0" y="58"/>
                </a:moveTo>
                <a:lnTo>
                  <a:pt x="19" y="30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3406775" y="2525713"/>
            <a:ext cx="63500" cy="100012"/>
          </a:xfrm>
          <a:custGeom>
            <a:avLst/>
            <a:gdLst>
              <a:gd name="T0" fmla="*/ 0 w 40"/>
              <a:gd name="T1" fmla="*/ 156248918 h 63"/>
              <a:gd name="T2" fmla="*/ 47883757 w 40"/>
              <a:gd name="T3" fmla="*/ 78123665 h 63"/>
              <a:gd name="T4" fmla="*/ 98286875 w 40"/>
              <a:gd name="T5" fmla="*/ 0 h 63"/>
              <a:gd name="T6" fmla="*/ 0 60000 65536"/>
              <a:gd name="T7" fmla="*/ 0 60000 65536"/>
              <a:gd name="T8" fmla="*/ 0 60000 65536"/>
              <a:gd name="T9" fmla="*/ 0 w 40"/>
              <a:gd name="T10" fmla="*/ 0 h 63"/>
              <a:gd name="T11" fmla="*/ 40 w 40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63">
                <a:moveTo>
                  <a:pt x="0" y="62"/>
                </a:moveTo>
                <a:lnTo>
                  <a:pt x="19" y="31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3468687" y="2420938"/>
            <a:ext cx="63500" cy="106362"/>
          </a:xfrm>
          <a:custGeom>
            <a:avLst/>
            <a:gdLst>
              <a:gd name="T0" fmla="*/ 0 w 40"/>
              <a:gd name="T1" fmla="*/ 166329504 h 67"/>
              <a:gd name="T2" fmla="*/ 47883757 w 40"/>
              <a:gd name="T3" fmla="*/ 83163958 h 67"/>
              <a:gd name="T4" fmla="*/ 98286875 w 40"/>
              <a:gd name="T5" fmla="*/ 0 h 67"/>
              <a:gd name="T6" fmla="*/ 0 60000 65536"/>
              <a:gd name="T7" fmla="*/ 0 60000 65536"/>
              <a:gd name="T8" fmla="*/ 0 60000 65536"/>
              <a:gd name="T9" fmla="*/ 0 w 40"/>
              <a:gd name="T10" fmla="*/ 0 h 67"/>
              <a:gd name="T11" fmla="*/ 40 w 40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67">
                <a:moveTo>
                  <a:pt x="0" y="66"/>
                </a:moveTo>
                <a:lnTo>
                  <a:pt x="19" y="33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3530600" y="2311400"/>
            <a:ext cx="63500" cy="111125"/>
          </a:xfrm>
          <a:custGeom>
            <a:avLst/>
            <a:gdLst>
              <a:gd name="T0" fmla="*/ 0 w 39"/>
              <a:gd name="T1" fmla="*/ 173891549 h 70"/>
              <a:gd name="T2" fmla="*/ 50370147 w 39"/>
              <a:gd name="T3" fmla="*/ 88206249 h 70"/>
              <a:gd name="T4" fmla="*/ 100740294 w 39"/>
              <a:gd name="T5" fmla="*/ 0 h 70"/>
              <a:gd name="T6" fmla="*/ 0 60000 65536"/>
              <a:gd name="T7" fmla="*/ 0 60000 65536"/>
              <a:gd name="T8" fmla="*/ 0 60000 65536"/>
              <a:gd name="T9" fmla="*/ 0 w 39"/>
              <a:gd name="T10" fmla="*/ 0 h 70"/>
              <a:gd name="T11" fmla="*/ 39 w 39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70">
                <a:moveTo>
                  <a:pt x="0" y="69"/>
                </a:moveTo>
                <a:lnTo>
                  <a:pt x="19" y="35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V="1">
            <a:off x="3590925" y="2201863"/>
            <a:ext cx="61912" cy="109537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3652837" y="2090738"/>
            <a:ext cx="63500" cy="112712"/>
          </a:xfrm>
          <a:custGeom>
            <a:avLst/>
            <a:gdLst>
              <a:gd name="T0" fmla="*/ 0 w 40"/>
              <a:gd name="T1" fmla="*/ 176410129 h 71"/>
              <a:gd name="T2" fmla="*/ 47883757 w 40"/>
              <a:gd name="T3" fmla="*/ 88204271 h 71"/>
              <a:gd name="T4" fmla="*/ 98286875 w 40"/>
              <a:gd name="T5" fmla="*/ 0 h 71"/>
              <a:gd name="T6" fmla="*/ 0 60000 65536"/>
              <a:gd name="T7" fmla="*/ 0 60000 65536"/>
              <a:gd name="T8" fmla="*/ 0 60000 65536"/>
              <a:gd name="T9" fmla="*/ 0 w 40"/>
              <a:gd name="T10" fmla="*/ 0 h 71"/>
              <a:gd name="T11" fmla="*/ 40 w 40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71">
                <a:moveTo>
                  <a:pt x="0" y="70"/>
                </a:moveTo>
                <a:lnTo>
                  <a:pt x="19" y="35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3714750" y="1982788"/>
            <a:ext cx="63500" cy="109537"/>
          </a:xfrm>
          <a:custGeom>
            <a:avLst/>
            <a:gdLst>
              <a:gd name="T0" fmla="*/ 0 w 39"/>
              <a:gd name="T1" fmla="*/ 171369817 h 69"/>
              <a:gd name="T2" fmla="*/ 50370147 w 39"/>
              <a:gd name="T3" fmla="*/ 85684908 h 69"/>
              <a:gd name="T4" fmla="*/ 100740294 w 39"/>
              <a:gd name="T5" fmla="*/ 0 h 69"/>
              <a:gd name="T6" fmla="*/ 0 60000 65536"/>
              <a:gd name="T7" fmla="*/ 0 60000 65536"/>
              <a:gd name="T8" fmla="*/ 0 60000 65536"/>
              <a:gd name="T9" fmla="*/ 0 w 39"/>
              <a:gd name="T10" fmla="*/ 0 h 69"/>
              <a:gd name="T11" fmla="*/ 39 w 39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69">
                <a:moveTo>
                  <a:pt x="0" y="68"/>
                </a:moveTo>
                <a:lnTo>
                  <a:pt x="19" y="34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3775075" y="1879600"/>
            <a:ext cx="66675" cy="104775"/>
          </a:xfrm>
          <a:custGeom>
            <a:avLst/>
            <a:gdLst>
              <a:gd name="T0" fmla="*/ 0 w 41"/>
              <a:gd name="T1" fmla="*/ 163810924 h 66"/>
              <a:gd name="T2" fmla="*/ 52891156 w 41"/>
              <a:gd name="T3" fmla="*/ 83165936 h 66"/>
              <a:gd name="T4" fmla="*/ 105783939 w 41"/>
              <a:gd name="T5" fmla="*/ 0 h 66"/>
              <a:gd name="T6" fmla="*/ 0 60000 65536"/>
              <a:gd name="T7" fmla="*/ 0 60000 65536"/>
              <a:gd name="T8" fmla="*/ 0 60000 65536"/>
              <a:gd name="T9" fmla="*/ 0 w 41"/>
              <a:gd name="T10" fmla="*/ 0 h 66"/>
              <a:gd name="T11" fmla="*/ 41 w 4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6">
                <a:moveTo>
                  <a:pt x="0" y="65"/>
                </a:moveTo>
                <a:lnTo>
                  <a:pt x="20" y="33"/>
                </a:lnTo>
                <a:lnTo>
                  <a:pt x="40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3838575" y="1784350"/>
            <a:ext cx="61912" cy="96838"/>
          </a:xfrm>
          <a:custGeom>
            <a:avLst/>
            <a:gdLst>
              <a:gd name="T0" fmla="*/ 0 w 39"/>
              <a:gd name="T1" fmla="*/ 151210168 h 61"/>
              <a:gd name="T2" fmla="*/ 47881782 w 39"/>
              <a:gd name="T3" fmla="*/ 75605084 h 61"/>
              <a:gd name="T4" fmla="*/ 95765151 w 39"/>
              <a:gd name="T5" fmla="*/ 0 h 61"/>
              <a:gd name="T6" fmla="*/ 0 60000 65536"/>
              <a:gd name="T7" fmla="*/ 0 60000 65536"/>
              <a:gd name="T8" fmla="*/ 0 60000 65536"/>
              <a:gd name="T9" fmla="*/ 0 w 39"/>
              <a:gd name="T10" fmla="*/ 0 h 61"/>
              <a:gd name="T11" fmla="*/ 39 w 3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61">
                <a:moveTo>
                  <a:pt x="0" y="60"/>
                </a:moveTo>
                <a:lnTo>
                  <a:pt x="19" y="30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3898900" y="1698625"/>
            <a:ext cx="63500" cy="87313"/>
          </a:xfrm>
          <a:custGeom>
            <a:avLst/>
            <a:gdLst>
              <a:gd name="T0" fmla="*/ 0 w 40"/>
              <a:gd name="T1" fmla="*/ 136089229 h 55"/>
              <a:gd name="T2" fmla="*/ 47883757 w 40"/>
              <a:gd name="T3" fmla="*/ 65524444 h 55"/>
              <a:gd name="T4" fmla="*/ 98286875 w 40"/>
              <a:gd name="T5" fmla="*/ 0 h 55"/>
              <a:gd name="T6" fmla="*/ 0 60000 65536"/>
              <a:gd name="T7" fmla="*/ 0 60000 65536"/>
              <a:gd name="T8" fmla="*/ 0 60000 65536"/>
              <a:gd name="T9" fmla="*/ 0 w 40"/>
              <a:gd name="T10" fmla="*/ 0 h 55"/>
              <a:gd name="T11" fmla="*/ 40 w 40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5">
                <a:moveTo>
                  <a:pt x="0" y="54"/>
                </a:moveTo>
                <a:lnTo>
                  <a:pt x="19" y="26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3962400" y="1624013"/>
            <a:ext cx="63500" cy="76200"/>
          </a:xfrm>
          <a:custGeom>
            <a:avLst/>
            <a:gdLst>
              <a:gd name="T0" fmla="*/ 0 w 40"/>
              <a:gd name="T1" fmla="*/ 118448149 h 48"/>
              <a:gd name="T2" fmla="*/ 47883757 w 40"/>
              <a:gd name="T3" fmla="*/ 55443445 h 48"/>
              <a:gd name="T4" fmla="*/ 98286875 w 40"/>
              <a:gd name="T5" fmla="*/ 0 h 48"/>
              <a:gd name="T6" fmla="*/ 0 60000 65536"/>
              <a:gd name="T7" fmla="*/ 0 60000 65536"/>
              <a:gd name="T8" fmla="*/ 0 60000 65536"/>
              <a:gd name="T9" fmla="*/ 0 w 40"/>
              <a:gd name="T10" fmla="*/ 0 h 48"/>
              <a:gd name="T11" fmla="*/ 40 w 4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48">
                <a:moveTo>
                  <a:pt x="0" y="47"/>
                </a:moveTo>
                <a:lnTo>
                  <a:pt x="19" y="22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4022725" y="1563688"/>
            <a:ext cx="61912" cy="61912"/>
          </a:xfrm>
          <a:custGeom>
            <a:avLst/>
            <a:gdLst>
              <a:gd name="T0" fmla="*/ 0 w 39"/>
              <a:gd name="T1" fmla="*/ 95765151 h 39"/>
              <a:gd name="T2" fmla="*/ 47881782 w 39"/>
              <a:gd name="T3" fmla="*/ 45362441 h 39"/>
              <a:gd name="T4" fmla="*/ 73083143 w 39"/>
              <a:gd name="T5" fmla="*/ 20161085 h 39"/>
              <a:gd name="T6" fmla="*/ 95765151 w 39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39"/>
              <a:gd name="T14" fmla="*/ 39 w 3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39">
                <a:moveTo>
                  <a:pt x="0" y="38"/>
                </a:moveTo>
                <a:lnTo>
                  <a:pt x="19" y="18"/>
                </a:lnTo>
                <a:lnTo>
                  <a:pt x="29" y="8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4083050" y="1519238"/>
            <a:ext cx="65087" cy="46037"/>
          </a:xfrm>
          <a:custGeom>
            <a:avLst/>
            <a:gdLst>
              <a:gd name="T0" fmla="*/ 0 w 41"/>
              <a:gd name="T1" fmla="*/ 70563615 h 29"/>
              <a:gd name="T2" fmla="*/ 50402731 w 41"/>
              <a:gd name="T3" fmla="*/ 30241551 h 29"/>
              <a:gd name="T4" fmla="*/ 75604103 w 41"/>
              <a:gd name="T5" fmla="*/ 15120775 h 29"/>
              <a:gd name="T6" fmla="*/ 100805463 w 41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29"/>
              <a:gd name="T14" fmla="*/ 41 w 41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29">
                <a:moveTo>
                  <a:pt x="0" y="28"/>
                </a:moveTo>
                <a:lnTo>
                  <a:pt x="20" y="12"/>
                </a:lnTo>
                <a:lnTo>
                  <a:pt x="30" y="6"/>
                </a:lnTo>
                <a:lnTo>
                  <a:pt x="40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4146550" y="1493838"/>
            <a:ext cx="63500" cy="26987"/>
          </a:xfrm>
          <a:custGeom>
            <a:avLst/>
            <a:gdLst>
              <a:gd name="T0" fmla="*/ 0 w 39"/>
              <a:gd name="T1" fmla="*/ 40321747 h 17"/>
              <a:gd name="T2" fmla="*/ 23859715 w 39"/>
              <a:gd name="T3" fmla="*/ 27720411 h 17"/>
              <a:gd name="T4" fmla="*/ 50370147 w 39"/>
              <a:gd name="T5" fmla="*/ 15120657 h 17"/>
              <a:gd name="T6" fmla="*/ 100740294 w 39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17"/>
              <a:gd name="T14" fmla="*/ 39 w 39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17">
                <a:moveTo>
                  <a:pt x="0" y="16"/>
                </a:moveTo>
                <a:lnTo>
                  <a:pt x="9" y="11"/>
                </a:lnTo>
                <a:lnTo>
                  <a:pt x="19" y="6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4206875" y="1484313"/>
            <a:ext cx="63500" cy="26987"/>
          </a:xfrm>
          <a:custGeom>
            <a:avLst/>
            <a:gdLst>
              <a:gd name="T0" fmla="*/ 0 w 40"/>
              <a:gd name="T1" fmla="*/ 40321747 h 17"/>
              <a:gd name="T2" fmla="*/ 47883757 w 40"/>
              <a:gd name="T3" fmla="*/ 12599752 h 17"/>
              <a:gd name="T4" fmla="*/ 75604683 w 40"/>
              <a:gd name="T5" fmla="*/ 0 h 17"/>
              <a:gd name="T6" fmla="*/ 98286875 w 40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17"/>
              <a:gd name="T14" fmla="*/ 40 w 40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17">
                <a:moveTo>
                  <a:pt x="0" y="16"/>
                </a:moveTo>
                <a:lnTo>
                  <a:pt x="19" y="5"/>
                </a:lnTo>
                <a:lnTo>
                  <a:pt x="30" y="0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4268787" y="1484313"/>
            <a:ext cx="63500" cy="26987"/>
          </a:xfrm>
          <a:custGeom>
            <a:avLst/>
            <a:gdLst>
              <a:gd name="T0" fmla="*/ 0 w 40"/>
              <a:gd name="T1" fmla="*/ 0 h 17"/>
              <a:gd name="T2" fmla="*/ 25201559 w 40"/>
              <a:gd name="T3" fmla="*/ 0 h 17"/>
              <a:gd name="T4" fmla="*/ 50403118 w 40"/>
              <a:gd name="T5" fmla="*/ 12599752 h 17"/>
              <a:gd name="T6" fmla="*/ 98286875 w 40"/>
              <a:gd name="T7" fmla="*/ 40321747 h 17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17"/>
              <a:gd name="T14" fmla="*/ 40 w 40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17">
                <a:moveTo>
                  <a:pt x="0" y="0"/>
                </a:moveTo>
                <a:lnTo>
                  <a:pt x="10" y="0"/>
                </a:lnTo>
                <a:lnTo>
                  <a:pt x="20" y="5"/>
                </a:lnTo>
                <a:lnTo>
                  <a:pt x="39" y="1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4330700" y="1493838"/>
            <a:ext cx="63500" cy="26987"/>
          </a:xfrm>
          <a:custGeom>
            <a:avLst/>
            <a:gdLst>
              <a:gd name="T0" fmla="*/ 0 w 39"/>
              <a:gd name="T1" fmla="*/ 0 h 17"/>
              <a:gd name="T2" fmla="*/ 50370147 w 39"/>
              <a:gd name="T3" fmla="*/ 15120657 h 17"/>
              <a:gd name="T4" fmla="*/ 76880585 w 39"/>
              <a:gd name="T5" fmla="*/ 27720411 h 17"/>
              <a:gd name="T6" fmla="*/ 100740294 w 39"/>
              <a:gd name="T7" fmla="*/ 40321747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17"/>
              <a:gd name="T14" fmla="*/ 39 w 39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17">
                <a:moveTo>
                  <a:pt x="0" y="0"/>
                </a:moveTo>
                <a:lnTo>
                  <a:pt x="19" y="6"/>
                </a:lnTo>
                <a:lnTo>
                  <a:pt x="29" y="11"/>
                </a:lnTo>
                <a:lnTo>
                  <a:pt x="38" y="1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4391025" y="1519238"/>
            <a:ext cx="66675" cy="46037"/>
          </a:xfrm>
          <a:custGeom>
            <a:avLst/>
            <a:gdLst>
              <a:gd name="T0" fmla="*/ 0 w 41"/>
              <a:gd name="T1" fmla="*/ 0 h 29"/>
              <a:gd name="T2" fmla="*/ 26445578 w 41"/>
              <a:gd name="T3" fmla="*/ 15120775 h 29"/>
              <a:gd name="T4" fmla="*/ 50246924 w 41"/>
              <a:gd name="T5" fmla="*/ 30241551 h 29"/>
              <a:gd name="T6" fmla="*/ 105783939 w 41"/>
              <a:gd name="T7" fmla="*/ 70563615 h 2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29"/>
              <a:gd name="T14" fmla="*/ 41 w 41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29">
                <a:moveTo>
                  <a:pt x="0" y="0"/>
                </a:moveTo>
                <a:lnTo>
                  <a:pt x="10" y="6"/>
                </a:lnTo>
                <a:lnTo>
                  <a:pt x="19" y="12"/>
                </a:lnTo>
                <a:lnTo>
                  <a:pt x="40" y="28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4454525" y="1563688"/>
            <a:ext cx="61912" cy="61912"/>
          </a:xfrm>
          <a:custGeom>
            <a:avLst/>
            <a:gdLst>
              <a:gd name="T0" fmla="*/ 0 w 39"/>
              <a:gd name="T1" fmla="*/ 0 h 39"/>
              <a:gd name="T2" fmla="*/ 22680427 w 39"/>
              <a:gd name="T3" fmla="*/ 20161085 h 39"/>
              <a:gd name="T4" fmla="*/ 47881782 w 39"/>
              <a:gd name="T5" fmla="*/ 45362441 h 39"/>
              <a:gd name="T6" fmla="*/ 95765151 w 39"/>
              <a:gd name="T7" fmla="*/ 95765151 h 39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39"/>
              <a:gd name="T14" fmla="*/ 39 w 3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39">
                <a:moveTo>
                  <a:pt x="0" y="0"/>
                </a:moveTo>
                <a:lnTo>
                  <a:pt x="9" y="8"/>
                </a:lnTo>
                <a:lnTo>
                  <a:pt x="19" y="18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4514850" y="1624013"/>
            <a:ext cx="63500" cy="76200"/>
          </a:xfrm>
          <a:custGeom>
            <a:avLst/>
            <a:gdLst>
              <a:gd name="T0" fmla="*/ 0 w 40"/>
              <a:gd name="T1" fmla="*/ 0 h 48"/>
              <a:gd name="T2" fmla="*/ 47883757 w 40"/>
              <a:gd name="T3" fmla="*/ 55443445 h 48"/>
              <a:gd name="T4" fmla="*/ 98286875 w 40"/>
              <a:gd name="T5" fmla="*/ 118448149 h 48"/>
              <a:gd name="T6" fmla="*/ 0 60000 65536"/>
              <a:gd name="T7" fmla="*/ 0 60000 65536"/>
              <a:gd name="T8" fmla="*/ 0 60000 65536"/>
              <a:gd name="T9" fmla="*/ 0 w 40"/>
              <a:gd name="T10" fmla="*/ 0 h 48"/>
              <a:gd name="T11" fmla="*/ 40 w 4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48">
                <a:moveTo>
                  <a:pt x="0" y="0"/>
                </a:moveTo>
                <a:lnTo>
                  <a:pt x="19" y="22"/>
                </a:lnTo>
                <a:lnTo>
                  <a:pt x="39" y="47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4578350" y="1698625"/>
            <a:ext cx="63500" cy="87313"/>
          </a:xfrm>
          <a:custGeom>
            <a:avLst/>
            <a:gdLst>
              <a:gd name="T0" fmla="*/ 0 w 40"/>
              <a:gd name="T1" fmla="*/ 0 h 55"/>
              <a:gd name="T2" fmla="*/ 47883757 w 40"/>
              <a:gd name="T3" fmla="*/ 65524444 h 55"/>
              <a:gd name="T4" fmla="*/ 98286875 w 40"/>
              <a:gd name="T5" fmla="*/ 136089229 h 55"/>
              <a:gd name="T6" fmla="*/ 0 60000 65536"/>
              <a:gd name="T7" fmla="*/ 0 60000 65536"/>
              <a:gd name="T8" fmla="*/ 0 60000 65536"/>
              <a:gd name="T9" fmla="*/ 0 w 40"/>
              <a:gd name="T10" fmla="*/ 0 h 55"/>
              <a:gd name="T11" fmla="*/ 40 w 40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5">
                <a:moveTo>
                  <a:pt x="0" y="0"/>
                </a:moveTo>
                <a:lnTo>
                  <a:pt x="19" y="26"/>
                </a:lnTo>
                <a:lnTo>
                  <a:pt x="39" y="54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>
            <a:off x="4638675" y="1784350"/>
            <a:ext cx="61912" cy="96838"/>
          </a:xfrm>
          <a:custGeom>
            <a:avLst/>
            <a:gdLst>
              <a:gd name="T0" fmla="*/ 0 w 39"/>
              <a:gd name="T1" fmla="*/ 0 h 61"/>
              <a:gd name="T2" fmla="*/ 47881782 w 39"/>
              <a:gd name="T3" fmla="*/ 75605084 h 61"/>
              <a:gd name="T4" fmla="*/ 95765151 w 39"/>
              <a:gd name="T5" fmla="*/ 151210168 h 61"/>
              <a:gd name="T6" fmla="*/ 0 60000 65536"/>
              <a:gd name="T7" fmla="*/ 0 60000 65536"/>
              <a:gd name="T8" fmla="*/ 0 60000 65536"/>
              <a:gd name="T9" fmla="*/ 0 w 39"/>
              <a:gd name="T10" fmla="*/ 0 h 61"/>
              <a:gd name="T11" fmla="*/ 39 w 3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61">
                <a:moveTo>
                  <a:pt x="0" y="0"/>
                </a:moveTo>
                <a:lnTo>
                  <a:pt x="19" y="30"/>
                </a:lnTo>
                <a:lnTo>
                  <a:pt x="38" y="6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4699000" y="1879600"/>
            <a:ext cx="63500" cy="104775"/>
          </a:xfrm>
          <a:custGeom>
            <a:avLst/>
            <a:gdLst>
              <a:gd name="T0" fmla="*/ 0 w 40"/>
              <a:gd name="T1" fmla="*/ 0 h 66"/>
              <a:gd name="T2" fmla="*/ 47883757 w 40"/>
              <a:gd name="T3" fmla="*/ 83165936 h 66"/>
              <a:gd name="T4" fmla="*/ 98286875 w 40"/>
              <a:gd name="T5" fmla="*/ 163810924 h 66"/>
              <a:gd name="T6" fmla="*/ 0 60000 65536"/>
              <a:gd name="T7" fmla="*/ 0 60000 65536"/>
              <a:gd name="T8" fmla="*/ 0 60000 65536"/>
              <a:gd name="T9" fmla="*/ 0 w 40"/>
              <a:gd name="T10" fmla="*/ 0 h 66"/>
              <a:gd name="T11" fmla="*/ 40 w 40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66">
                <a:moveTo>
                  <a:pt x="0" y="0"/>
                </a:moveTo>
                <a:lnTo>
                  <a:pt x="19" y="33"/>
                </a:lnTo>
                <a:lnTo>
                  <a:pt x="39" y="65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4762500" y="1982788"/>
            <a:ext cx="63500" cy="109537"/>
          </a:xfrm>
          <a:custGeom>
            <a:avLst/>
            <a:gdLst>
              <a:gd name="T0" fmla="*/ 0 w 40"/>
              <a:gd name="T1" fmla="*/ 0 h 69"/>
              <a:gd name="T2" fmla="*/ 50403118 w 40"/>
              <a:gd name="T3" fmla="*/ 85684908 h 69"/>
              <a:gd name="T4" fmla="*/ 98286875 w 40"/>
              <a:gd name="T5" fmla="*/ 171369817 h 69"/>
              <a:gd name="T6" fmla="*/ 0 60000 65536"/>
              <a:gd name="T7" fmla="*/ 0 60000 65536"/>
              <a:gd name="T8" fmla="*/ 0 60000 65536"/>
              <a:gd name="T9" fmla="*/ 0 w 40"/>
              <a:gd name="T10" fmla="*/ 0 h 69"/>
              <a:gd name="T11" fmla="*/ 40 w 40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69">
                <a:moveTo>
                  <a:pt x="0" y="0"/>
                </a:moveTo>
                <a:lnTo>
                  <a:pt x="20" y="34"/>
                </a:lnTo>
                <a:lnTo>
                  <a:pt x="39" y="68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46" name="Freeform 43"/>
          <p:cNvSpPr>
            <a:spLocks/>
          </p:cNvSpPr>
          <p:nvPr/>
        </p:nvSpPr>
        <p:spPr bwMode="auto">
          <a:xfrm>
            <a:off x="4822825" y="2090738"/>
            <a:ext cx="63500" cy="112712"/>
          </a:xfrm>
          <a:custGeom>
            <a:avLst/>
            <a:gdLst>
              <a:gd name="T0" fmla="*/ 0 w 40"/>
              <a:gd name="T1" fmla="*/ 0 h 71"/>
              <a:gd name="T2" fmla="*/ 47883757 w 40"/>
              <a:gd name="T3" fmla="*/ 88204271 h 71"/>
              <a:gd name="T4" fmla="*/ 98286875 w 40"/>
              <a:gd name="T5" fmla="*/ 176410129 h 71"/>
              <a:gd name="T6" fmla="*/ 0 60000 65536"/>
              <a:gd name="T7" fmla="*/ 0 60000 65536"/>
              <a:gd name="T8" fmla="*/ 0 60000 65536"/>
              <a:gd name="T9" fmla="*/ 0 w 40"/>
              <a:gd name="T10" fmla="*/ 0 h 71"/>
              <a:gd name="T11" fmla="*/ 40 w 40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71">
                <a:moveTo>
                  <a:pt x="0" y="0"/>
                </a:moveTo>
                <a:lnTo>
                  <a:pt x="19" y="35"/>
                </a:lnTo>
                <a:lnTo>
                  <a:pt x="39" y="7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4884737" y="2201863"/>
            <a:ext cx="61913" cy="109537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48" name="Freeform 45"/>
          <p:cNvSpPr>
            <a:spLocks/>
          </p:cNvSpPr>
          <p:nvPr/>
        </p:nvSpPr>
        <p:spPr bwMode="auto">
          <a:xfrm>
            <a:off x="4946650" y="2311400"/>
            <a:ext cx="63500" cy="111125"/>
          </a:xfrm>
          <a:custGeom>
            <a:avLst/>
            <a:gdLst>
              <a:gd name="T0" fmla="*/ 0 w 40"/>
              <a:gd name="T1" fmla="*/ 0 h 70"/>
              <a:gd name="T2" fmla="*/ 47883757 w 40"/>
              <a:gd name="T3" fmla="*/ 88206249 h 70"/>
              <a:gd name="T4" fmla="*/ 98286875 w 40"/>
              <a:gd name="T5" fmla="*/ 173891549 h 70"/>
              <a:gd name="T6" fmla="*/ 0 60000 65536"/>
              <a:gd name="T7" fmla="*/ 0 60000 65536"/>
              <a:gd name="T8" fmla="*/ 0 60000 65536"/>
              <a:gd name="T9" fmla="*/ 0 w 40"/>
              <a:gd name="T10" fmla="*/ 0 h 70"/>
              <a:gd name="T11" fmla="*/ 40 w 40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70">
                <a:moveTo>
                  <a:pt x="0" y="0"/>
                </a:moveTo>
                <a:lnTo>
                  <a:pt x="19" y="35"/>
                </a:lnTo>
                <a:lnTo>
                  <a:pt x="39" y="69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49" name="Freeform 46"/>
          <p:cNvSpPr>
            <a:spLocks/>
          </p:cNvSpPr>
          <p:nvPr/>
        </p:nvSpPr>
        <p:spPr bwMode="auto">
          <a:xfrm>
            <a:off x="5010150" y="2420938"/>
            <a:ext cx="60325" cy="106362"/>
          </a:xfrm>
          <a:custGeom>
            <a:avLst/>
            <a:gdLst>
              <a:gd name="T0" fmla="*/ 0 w 39"/>
              <a:gd name="T1" fmla="*/ 0 h 67"/>
              <a:gd name="T2" fmla="*/ 45458749 w 39"/>
              <a:gd name="T3" fmla="*/ 83163958 h 67"/>
              <a:gd name="T4" fmla="*/ 90917498 w 39"/>
              <a:gd name="T5" fmla="*/ 166329504 h 67"/>
              <a:gd name="T6" fmla="*/ 0 60000 65536"/>
              <a:gd name="T7" fmla="*/ 0 60000 65536"/>
              <a:gd name="T8" fmla="*/ 0 60000 65536"/>
              <a:gd name="T9" fmla="*/ 0 w 39"/>
              <a:gd name="T10" fmla="*/ 0 h 67"/>
              <a:gd name="T11" fmla="*/ 39 w 39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67">
                <a:moveTo>
                  <a:pt x="0" y="0"/>
                </a:moveTo>
                <a:lnTo>
                  <a:pt x="19" y="33"/>
                </a:lnTo>
                <a:lnTo>
                  <a:pt x="38" y="6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5068887" y="2525713"/>
            <a:ext cx="63500" cy="100012"/>
          </a:xfrm>
          <a:custGeom>
            <a:avLst/>
            <a:gdLst>
              <a:gd name="T0" fmla="*/ 0 w 40"/>
              <a:gd name="T1" fmla="*/ 0 h 63"/>
              <a:gd name="T2" fmla="*/ 50403118 w 40"/>
              <a:gd name="T3" fmla="*/ 78123665 h 63"/>
              <a:gd name="T4" fmla="*/ 98286875 w 40"/>
              <a:gd name="T5" fmla="*/ 156248918 h 63"/>
              <a:gd name="T6" fmla="*/ 0 60000 65536"/>
              <a:gd name="T7" fmla="*/ 0 60000 65536"/>
              <a:gd name="T8" fmla="*/ 0 60000 65536"/>
              <a:gd name="T9" fmla="*/ 0 w 40"/>
              <a:gd name="T10" fmla="*/ 0 h 63"/>
              <a:gd name="T11" fmla="*/ 40 w 40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63">
                <a:moveTo>
                  <a:pt x="0" y="0"/>
                </a:moveTo>
                <a:lnTo>
                  <a:pt x="20" y="31"/>
                </a:lnTo>
                <a:lnTo>
                  <a:pt x="39" y="62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5130800" y="2624138"/>
            <a:ext cx="63500" cy="93662"/>
          </a:xfrm>
          <a:custGeom>
            <a:avLst/>
            <a:gdLst>
              <a:gd name="T0" fmla="*/ 0 w 40"/>
              <a:gd name="T1" fmla="*/ 0 h 59"/>
              <a:gd name="T2" fmla="*/ 47883757 w 40"/>
              <a:gd name="T3" fmla="*/ 75604289 h 59"/>
              <a:gd name="T4" fmla="*/ 98286875 w 40"/>
              <a:gd name="T5" fmla="*/ 146168294 h 59"/>
              <a:gd name="T6" fmla="*/ 0 60000 65536"/>
              <a:gd name="T7" fmla="*/ 0 60000 65536"/>
              <a:gd name="T8" fmla="*/ 0 60000 65536"/>
              <a:gd name="T9" fmla="*/ 0 w 40"/>
              <a:gd name="T10" fmla="*/ 0 h 59"/>
              <a:gd name="T11" fmla="*/ 40 w 40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9">
                <a:moveTo>
                  <a:pt x="0" y="0"/>
                </a:moveTo>
                <a:lnTo>
                  <a:pt x="19" y="30"/>
                </a:lnTo>
                <a:lnTo>
                  <a:pt x="39" y="58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5194300" y="2716213"/>
            <a:ext cx="60325" cy="87312"/>
          </a:xfrm>
          <a:custGeom>
            <a:avLst/>
            <a:gdLst>
              <a:gd name="T0" fmla="*/ 0 w 39"/>
              <a:gd name="T1" fmla="*/ 0 h 55"/>
              <a:gd name="T2" fmla="*/ 45458749 w 39"/>
              <a:gd name="T3" fmla="*/ 70563976 h 55"/>
              <a:gd name="T4" fmla="*/ 90917498 w 39"/>
              <a:gd name="T5" fmla="*/ 136087670 h 55"/>
              <a:gd name="T6" fmla="*/ 0 60000 65536"/>
              <a:gd name="T7" fmla="*/ 0 60000 65536"/>
              <a:gd name="T8" fmla="*/ 0 60000 65536"/>
              <a:gd name="T9" fmla="*/ 0 w 39"/>
              <a:gd name="T10" fmla="*/ 0 h 55"/>
              <a:gd name="T11" fmla="*/ 39 w 39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55">
                <a:moveTo>
                  <a:pt x="0" y="0"/>
                </a:moveTo>
                <a:lnTo>
                  <a:pt x="19" y="28"/>
                </a:lnTo>
                <a:lnTo>
                  <a:pt x="38" y="54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53" name="Freeform 50"/>
          <p:cNvSpPr>
            <a:spLocks/>
          </p:cNvSpPr>
          <p:nvPr/>
        </p:nvSpPr>
        <p:spPr bwMode="auto">
          <a:xfrm>
            <a:off x="5253037" y="2801938"/>
            <a:ext cx="65088" cy="79375"/>
          </a:xfrm>
          <a:custGeom>
            <a:avLst/>
            <a:gdLst>
              <a:gd name="T0" fmla="*/ 0 w 41"/>
              <a:gd name="T1" fmla="*/ 0 h 50"/>
              <a:gd name="T2" fmla="*/ 50403506 w 41"/>
              <a:gd name="T3" fmla="*/ 63004706 h 50"/>
              <a:gd name="T4" fmla="*/ 100807012 w 41"/>
              <a:gd name="T5" fmla="*/ 123488462 h 50"/>
              <a:gd name="T6" fmla="*/ 0 60000 65536"/>
              <a:gd name="T7" fmla="*/ 0 60000 65536"/>
              <a:gd name="T8" fmla="*/ 0 60000 65536"/>
              <a:gd name="T9" fmla="*/ 0 w 41"/>
              <a:gd name="T10" fmla="*/ 0 h 50"/>
              <a:gd name="T11" fmla="*/ 41 w 41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50">
                <a:moveTo>
                  <a:pt x="0" y="0"/>
                </a:moveTo>
                <a:lnTo>
                  <a:pt x="20" y="25"/>
                </a:lnTo>
                <a:lnTo>
                  <a:pt x="40" y="49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5316537" y="2879725"/>
            <a:ext cx="61913" cy="69850"/>
          </a:xfrm>
          <a:custGeom>
            <a:avLst/>
            <a:gdLst>
              <a:gd name="T0" fmla="*/ 0 w 39"/>
              <a:gd name="T1" fmla="*/ 0 h 44"/>
              <a:gd name="T2" fmla="*/ 47884143 w 39"/>
              <a:gd name="T3" fmla="*/ 55443443 h 44"/>
              <a:gd name="T4" fmla="*/ 95766698 w 39"/>
              <a:gd name="T5" fmla="*/ 108367525 h 44"/>
              <a:gd name="T6" fmla="*/ 0 60000 65536"/>
              <a:gd name="T7" fmla="*/ 0 60000 65536"/>
              <a:gd name="T8" fmla="*/ 0 60000 65536"/>
              <a:gd name="T9" fmla="*/ 0 w 39"/>
              <a:gd name="T10" fmla="*/ 0 h 44"/>
              <a:gd name="T11" fmla="*/ 39 w 39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44">
                <a:moveTo>
                  <a:pt x="0" y="0"/>
                </a:moveTo>
                <a:lnTo>
                  <a:pt x="19" y="22"/>
                </a:lnTo>
                <a:lnTo>
                  <a:pt x="38" y="43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5378450" y="2947988"/>
            <a:ext cx="63500" cy="61912"/>
          </a:xfrm>
          <a:custGeom>
            <a:avLst/>
            <a:gdLst>
              <a:gd name="T0" fmla="*/ 0 w 40"/>
              <a:gd name="T1" fmla="*/ 0 h 39"/>
              <a:gd name="T2" fmla="*/ 47883757 w 40"/>
              <a:gd name="T3" fmla="*/ 50402711 h 39"/>
              <a:gd name="T4" fmla="*/ 98286875 w 40"/>
              <a:gd name="T5" fmla="*/ 95765151 h 39"/>
              <a:gd name="T6" fmla="*/ 0 60000 65536"/>
              <a:gd name="T7" fmla="*/ 0 60000 65536"/>
              <a:gd name="T8" fmla="*/ 0 60000 65536"/>
              <a:gd name="T9" fmla="*/ 0 w 40"/>
              <a:gd name="T10" fmla="*/ 0 h 39"/>
              <a:gd name="T11" fmla="*/ 40 w 40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39">
                <a:moveTo>
                  <a:pt x="0" y="0"/>
                </a:moveTo>
                <a:lnTo>
                  <a:pt x="19" y="20"/>
                </a:lnTo>
                <a:lnTo>
                  <a:pt x="39" y="38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56" name="Freeform 53"/>
          <p:cNvSpPr>
            <a:spLocks/>
          </p:cNvSpPr>
          <p:nvPr/>
        </p:nvSpPr>
        <p:spPr bwMode="auto">
          <a:xfrm>
            <a:off x="5438775" y="3008313"/>
            <a:ext cx="63500" cy="55562"/>
          </a:xfrm>
          <a:custGeom>
            <a:avLst/>
            <a:gdLst>
              <a:gd name="T0" fmla="*/ 0 w 40"/>
              <a:gd name="T1" fmla="*/ 0 h 35"/>
              <a:gd name="T2" fmla="*/ 47883757 w 40"/>
              <a:gd name="T3" fmla="*/ 45362397 h 35"/>
              <a:gd name="T4" fmla="*/ 98286875 w 40"/>
              <a:gd name="T5" fmla="*/ 85684529 h 35"/>
              <a:gd name="T6" fmla="*/ 0 60000 65536"/>
              <a:gd name="T7" fmla="*/ 0 60000 65536"/>
              <a:gd name="T8" fmla="*/ 0 60000 65536"/>
              <a:gd name="T9" fmla="*/ 0 w 40"/>
              <a:gd name="T10" fmla="*/ 0 h 35"/>
              <a:gd name="T11" fmla="*/ 40 w 4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35">
                <a:moveTo>
                  <a:pt x="0" y="0"/>
                </a:moveTo>
                <a:lnTo>
                  <a:pt x="19" y="18"/>
                </a:lnTo>
                <a:lnTo>
                  <a:pt x="39" y="34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57" name="Freeform 54"/>
          <p:cNvSpPr>
            <a:spLocks/>
          </p:cNvSpPr>
          <p:nvPr/>
        </p:nvSpPr>
        <p:spPr bwMode="auto">
          <a:xfrm>
            <a:off x="5500687" y="3062288"/>
            <a:ext cx="61913" cy="49212"/>
          </a:xfrm>
          <a:custGeom>
            <a:avLst/>
            <a:gdLst>
              <a:gd name="T0" fmla="*/ 0 w 39"/>
              <a:gd name="T1" fmla="*/ 0 h 31"/>
              <a:gd name="T2" fmla="*/ 47884143 w 39"/>
              <a:gd name="T3" fmla="*/ 37801169 h 31"/>
              <a:gd name="T4" fmla="*/ 95766698 w 39"/>
              <a:gd name="T5" fmla="*/ 75603926 h 31"/>
              <a:gd name="T6" fmla="*/ 0 60000 65536"/>
              <a:gd name="T7" fmla="*/ 0 60000 65536"/>
              <a:gd name="T8" fmla="*/ 0 60000 65536"/>
              <a:gd name="T9" fmla="*/ 0 w 39"/>
              <a:gd name="T10" fmla="*/ 0 h 31"/>
              <a:gd name="T11" fmla="*/ 39 w 39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1">
                <a:moveTo>
                  <a:pt x="0" y="0"/>
                </a:moveTo>
                <a:lnTo>
                  <a:pt x="19" y="15"/>
                </a:lnTo>
                <a:lnTo>
                  <a:pt x="38" y="3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58" name="Freeform 55"/>
          <p:cNvSpPr>
            <a:spLocks/>
          </p:cNvSpPr>
          <p:nvPr/>
        </p:nvSpPr>
        <p:spPr bwMode="auto">
          <a:xfrm>
            <a:off x="5562600" y="3109913"/>
            <a:ext cx="63500" cy="39687"/>
          </a:xfrm>
          <a:custGeom>
            <a:avLst/>
            <a:gdLst>
              <a:gd name="T0" fmla="*/ 0 w 41"/>
              <a:gd name="T1" fmla="*/ 0 h 25"/>
              <a:gd name="T2" fmla="*/ 47975019 w 41"/>
              <a:gd name="T3" fmla="*/ 30241497 h 25"/>
              <a:gd name="T4" fmla="*/ 95948488 w 41"/>
              <a:gd name="T5" fmla="*/ 60482994 h 25"/>
              <a:gd name="T6" fmla="*/ 0 60000 65536"/>
              <a:gd name="T7" fmla="*/ 0 60000 65536"/>
              <a:gd name="T8" fmla="*/ 0 60000 65536"/>
              <a:gd name="T9" fmla="*/ 0 w 41"/>
              <a:gd name="T10" fmla="*/ 0 h 25"/>
              <a:gd name="T11" fmla="*/ 41 w 41"/>
              <a:gd name="T12" fmla="*/ 25 h 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25">
                <a:moveTo>
                  <a:pt x="0" y="0"/>
                </a:moveTo>
                <a:lnTo>
                  <a:pt x="20" y="12"/>
                </a:lnTo>
                <a:lnTo>
                  <a:pt x="40" y="24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59" name="Freeform 56"/>
          <p:cNvSpPr>
            <a:spLocks/>
          </p:cNvSpPr>
          <p:nvPr/>
        </p:nvSpPr>
        <p:spPr bwMode="auto">
          <a:xfrm>
            <a:off x="5626100" y="3148013"/>
            <a:ext cx="60325" cy="34925"/>
          </a:xfrm>
          <a:custGeom>
            <a:avLst/>
            <a:gdLst>
              <a:gd name="T0" fmla="*/ 0 w 39"/>
              <a:gd name="T1" fmla="*/ 0 h 22"/>
              <a:gd name="T2" fmla="*/ 45458749 w 39"/>
              <a:gd name="T3" fmla="*/ 25201560 h 22"/>
              <a:gd name="T4" fmla="*/ 90917498 w 39"/>
              <a:gd name="T5" fmla="*/ 52924081 h 22"/>
              <a:gd name="T6" fmla="*/ 0 60000 65536"/>
              <a:gd name="T7" fmla="*/ 0 60000 65536"/>
              <a:gd name="T8" fmla="*/ 0 60000 65536"/>
              <a:gd name="T9" fmla="*/ 0 w 39"/>
              <a:gd name="T10" fmla="*/ 0 h 22"/>
              <a:gd name="T11" fmla="*/ 39 w 39"/>
              <a:gd name="T12" fmla="*/ 22 h 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22">
                <a:moveTo>
                  <a:pt x="0" y="0"/>
                </a:moveTo>
                <a:lnTo>
                  <a:pt x="19" y="10"/>
                </a:lnTo>
                <a:lnTo>
                  <a:pt x="38" y="21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60" name="Freeform 57"/>
          <p:cNvSpPr>
            <a:spLocks/>
          </p:cNvSpPr>
          <p:nvPr/>
        </p:nvSpPr>
        <p:spPr bwMode="auto">
          <a:xfrm>
            <a:off x="5684837" y="3181350"/>
            <a:ext cx="63500" cy="28575"/>
          </a:xfrm>
          <a:custGeom>
            <a:avLst/>
            <a:gdLst>
              <a:gd name="T0" fmla="*/ 0 w 40"/>
              <a:gd name="T1" fmla="*/ 0 h 18"/>
              <a:gd name="T2" fmla="*/ 47883757 w 40"/>
              <a:gd name="T3" fmla="*/ 20161248 h 18"/>
              <a:gd name="T4" fmla="*/ 98286875 w 40"/>
              <a:gd name="T5" fmla="*/ 42843444 h 18"/>
              <a:gd name="T6" fmla="*/ 0 60000 65536"/>
              <a:gd name="T7" fmla="*/ 0 60000 65536"/>
              <a:gd name="T8" fmla="*/ 0 60000 65536"/>
              <a:gd name="T9" fmla="*/ 0 w 40"/>
              <a:gd name="T10" fmla="*/ 0 h 18"/>
              <a:gd name="T11" fmla="*/ 40 w 40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18">
                <a:moveTo>
                  <a:pt x="0" y="0"/>
                </a:moveTo>
                <a:lnTo>
                  <a:pt x="19" y="8"/>
                </a:lnTo>
                <a:lnTo>
                  <a:pt x="39" y="17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61" name="Freeform 58"/>
          <p:cNvSpPr>
            <a:spLocks/>
          </p:cNvSpPr>
          <p:nvPr/>
        </p:nvSpPr>
        <p:spPr bwMode="auto">
          <a:xfrm>
            <a:off x="5746750" y="3208338"/>
            <a:ext cx="63500" cy="26987"/>
          </a:xfrm>
          <a:custGeom>
            <a:avLst/>
            <a:gdLst>
              <a:gd name="T0" fmla="*/ 0 w 40"/>
              <a:gd name="T1" fmla="*/ 0 h 17"/>
              <a:gd name="T2" fmla="*/ 50403118 w 40"/>
              <a:gd name="T3" fmla="*/ 20160874 h 17"/>
              <a:gd name="T4" fmla="*/ 98286875 w 40"/>
              <a:gd name="T5" fmla="*/ 40321747 h 17"/>
              <a:gd name="T6" fmla="*/ 0 60000 65536"/>
              <a:gd name="T7" fmla="*/ 0 60000 65536"/>
              <a:gd name="T8" fmla="*/ 0 60000 65536"/>
              <a:gd name="T9" fmla="*/ 0 w 40"/>
              <a:gd name="T10" fmla="*/ 0 h 17"/>
              <a:gd name="T11" fmla="*/ 40 w 40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17">
                <a:moveTo>
                  <a:pt x="0" y="0"/>
                </a:moveTo>
                <a:lnTo>
                  <a:pt x="20" y="8"/>
                </a:lnTo>
                <a:lnTo>
                  <a:pt x="39" y="1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5767387" y="3190875"/>
            <a:ext cx="101600" cy="57150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63" name="Freeform 60"/>
          <p:cNvSpPr>
            <a:spLocks/>
          </p:cNvSpPr>
          <p:nvPr/>
        </p:nvSpPr>
        <p:spPr bwMode="auto">
          <a:xfrm>
            <a:off x="5868987" y="3248025"/>
            <a:ext cx="65088" cy="26988"/>
          </a:xfrm>
          <a:custGeom>
            <a:avLst/>
            <a:gdLst>
              <a:gd name="T0" fmla="*/ 0 w 41"/>
              <a:gd name="T1" fmla="*/ 0 h 17"/>
              <a:gd name="T2" fmla="*/ 47884125 w 41"/>
              <a:gd name="T3" fmla="*/ 20161621 h 17"/>
              <a:gd name="T4" fmla="*/ 100807012 w 41"/>
              <a:gd name="T5" fmla="*/ 40323241 h 17"/>
              <a:gd name="T6" fmla="*/ 0 60000 65536"/>
              <a:gd name="T7" fmla="*/ 0 60000 65536"/>
              <a:gd name="T8" fmla="*/ 0 60000 65536"/>
              <a:gd name="T9" fmla="*/ 0 w 41"/>
              <a:gd name="T10" fmla="*/ 0 h 17"/>
              <a:gd name="T11" fmla="*/ 41 w 41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7">
                <a:moveTo>
                  <a:pt x="0" y="0"/>
                </a:moveTo>
                <a:lnTo>
                  <a:pt x="19" y="8"/>
                </a:lnTo>
                <a:lnTo>
                  <a:pt x="40" y="1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64" name="Freeform 61"/>
          <p:cNvSpPr>
            <a:spLocks/>
          </p:cNvSpPr>
          <p:nvPr/>
        </p:nvSpPr>
        <p:spPr bwMode="auto">
          <a:xfrm>
            <a:off x="5932487" y="3263900"/>
            <a:ext cx="61913" cy="26988"/>
          </a:xfrm>
          <a:custGeom>
            <a:avLst/>
            <a:gdLst>
              <a:gd name="T0" fmla="*/ 0 w 39"/>
              <a:gd name="T1" fmla="*/ 0 h 17"/>
              <a:gd name="T2" fmla="*/ 47884143 w 39"/>
              <a:gd name="T3" fmla="*/ 20161621 h 17"/>
              <a:gd name="T4" fmla="*/ 95766698 w 39"/>
              <a:gd name="T5" fmla="*/ 40323241 h 17"/>
              <a:gd name="T6" fmla="*/ 0 60000 65536"/>
              <a:gd name="T7" fmla="*/ 0 60000 65536"/>
              <a:gd name="T8" fmla="*/ 0 60000 65536"/>
              <a:gd name="T9" fmla="*/ 0 w 39"/>
              <a:gd name="T10" fmla="*/ 0 h 17"/>
              <a:gd name="T11" fmla="*/ 39 w 39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17">
                <a:moveTo>
                  <a:pt x="0" y="0"/>
                </a:moveTo>
                <a:lnTo>
                  <a:pt x="19" y="8"/>
                </a:lnTo>
                <a:lnTo>
                  <a:pt x="38" y="1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994400" y="3273425"/>
            <a:ext cx="60325" cy="9525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6054725" y="3282950"/>
            <a:ext cx="61912" cy="7938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67" name="Freeform 64"/>
          <p:cNvSpPr>
            <a:spLocks/>
          </p:cNvSpPr>
          <p:nvPr/>
        </p:nvSpPr>
        <p:spPr bwMode="auto">
          <a:xfrm>
            <a:off x="2420937" y="1484313"/>
            <a:ext cx="3697288" cy="1808162"/>
          </a:xfrm>
          <a:custGeom>
            <a:avLst/>
            <a:gdLst>
              <a:gd name="T0" fmla="*/ 0 w 2329"/>
              <a:gd name="T1" fmla="*/ 2147483647 h 1139"/>
              <a:gd name="T2" fmla="*/ 98286884 w 2329"/>
              <a:gd name="T3" fmla="*/ 2147483647 h 1139"/>
              <a:gd name="T4" fmla="*/ 196572181 w 2329"/>
              <a:gd name="T5" fmla="*/ 2147483647 h 1139"/>
              <a:gd name="T6" fmla="*/ 292338141 w 2329"/>
              <a:gd name="T7" fmla="*/ 2147483647 h 1139"/>
              <a:gd name="T8" fmla="*/ 393144363 w 2329"/>
              <a:gd name="T9" fmla="*/ 2147483647 h 1139"/>
              <a:gd name="T10" fmla="*/ 488910372 w 2329"/>
              <a:gd name="T11" fmla="*/ 2147483647 h 1139"/>
              <a:gd name="T12" fmla="*/ 587195644 w 2329"/>
              <a:gd name="T13" fmla="*/ 2147483647 h 1139"/>
              <a:gd name="T14" fmla="*/ 685482504 w 2329"/>
              <a:gd name="T15" fmla="*/ 2147483647 h 1139"/>
              <a:gd name="T16" fmla="*/ 781248414 w 2329"/>
              <a:gd name="T17" fmla="*/ 2147483647 h 1139"/>
              <a:gd name="T18" fmla="*/ 882054834 w 2329"/>
              <a:gd name="T19" fmla="*/ 2147483647 h 1139"/>
              <a:gd name="T20" fmla="*/ 977820744 w 2329"/>
              <a:gd name="T21" fmla="*/ 2147483647 h 1139"/>
              <a:gd name="T22" fmla="*/ 1076107604 w 2329"/>
              <a:gd name="T23" fmla="*/ 2147483647 h 1139"/>
              <a:gd name="T24" fmla="*/ 1174392876 w 2329"/>
              <a:gd name="T25" fmla="*/ 2147483647 h 1139"/>
              <a:gd name="T26" fmla="*/ 1270158786 w 2329"/>
              <a:gd name="T27" fmla="*/ 2147483647 h 1139"/>
              <a:gd name="T28" fmla="*/ 1368445646 w 2329"/>
              <a:gd name="T29" fmla="*/ 2091727419 h 1139"/>
              <a:gd name="T30" fmla="*/ 1466730918 w 2329"/>
              <a:gd name="T31" fmla="*/ 1955640665 h 1139"/>
              <a:gd name="T32" fmla="*/ 1565017777 w 2329"/>
              <a:gd name="T33" fmla="*/ 1809471705 h 1139"/>
              <a:gd name="T34" fmla="*/ 1663303049 w 2329"/>
              <a:gd name="T35" fmla="*/ 1653221731 h 1139"/>
              <a:gd name="T36" fmla="*/ 1761590306 w 2329"/>
              <a:gd name="T37" fmla="*/ 1486891536 h 1139"/>
              <a:gd name="T38" fmla="*/ 1857356216 w 2329"/>
              <a:gd name="T39" fmla="*/ 1313000083 h 1139"/>
              <a:gd name="T40" fmla="*/ 1955641488 w 2329"/>
              <a:gd name="T41" fmla="*/ 1139110219 h 1139"/>
              <a:gd name="T42" fmla="*/ 2053928348 w 2329"/>
              <a:gd name="T43" fmla="*/ 962699405 h 1139"/>
              <a:gd name="T44" fmla="*/ 2147483647 w 2329"/>
              <a:gd name="T45" fmla="*/ 791328703 h 1139"/>
              <a:gd name="T46" fmla="*/ 2147483647 w 2329"/>
              <a:gd name="T47" fmla="*/ 627517868 h 1139"/>
              <a:gd name="T48" fmla="*/ 2147483647 w 2329"/>
              <a:gd name="T49" fmla="*/ 476308600 h 1139"/>
              <a:gd name="T50" fmla="*/ 2147483647 w 2329"/>
              <a:gd name="T51" fmla="*/ 340220159 h 1139"/>
              <a:gd name="T52" fmla="*/ 2147483647 w 2329"/>
              <a:gd name="T53" fmla="*/ 221773693 h 1139"/>
              <a:gd name="T54" fmla="*/ 2147483647 w 2329"/>
              <a:gd name="T55" fmla="*/ 126007773 h 1139"/>
              <a:gd name="T56" fmla="*/ 2147483647 w 2329"/>
              <a:gd name="T57" fmla="*/ 55443423 h 1139"/>
              <a:gd name="T58" fmla="*/ 2147483647 w 2329"/>
              <a:gd name="T59" fmla="*/ 15120933 h 1139"/>
              <a:gd name="T60" fmla="*/ 2147483647 w 2329"/>
              <a:gd name="T61" fmla="*/ 0 h 1139"/>
              <a:gd name="T62" fmla="*/ 2147483647 w 2329"/>
              <a:gd name="T63" fmla="*/ 15120933 h 1139"/>
              <a:gd name="T64" fmla="*/ 2147483647 w 2329"/>
              <a:gd name="T65" fmla="*/ 55443423 h 1139"/>
              <a:gd name="T66" fmla="*/ 2147483647 w 2329"/>
              <a:gd name="T67" fmla="*/ 126007773 h 1139"/>
              <a:gd name="T68" fmla="*/ 2147483647 w 2329"/>
              <a:gd name="T69" fmla="*/ 221773693 h 1139"/>
              <a:gd name="T70" fmla="*/ 2147483647 w 2329"/>
              <a:gd name="T71" fmla="*/ 340220159 h 1139"/>
              <a:gd name="T72" fmla="*/ 2147483647 w 2329"/>
              <a:gd name="T73" fmla="*/ 476308600 h 1139"/>
              <a:gd name="T74" fmla="*/ 2147483647 w 2329"/>
              <a:gd name="T75" fmla="*/ 627517868 h 1139"/>
              <a:gd name="T76" fmla="*/ 2147483647 w 2329"/>
              <a:gd name="T77" fmla="*/ 791328703 h 1139"/>
              <a:gd name="T78" fmla="*/ 2147483647 w 2329"/>
              <a:gd name="T79" fmla="*/ 962699405 h 1139"/>
              <a:gd name="T80" fmla="*/ 2147483647 w 2329"/>
              <a:gd name="T81" fmla="*/ 1139110219 h 1139"/>
              <a:gd name="T82" fmla="*/ 2147483647 w 2329"/>
              <a:gd name="T83" fmla="*/ 1313000083 h 1139"/>
              <a:gd name="T84" fmla="*/ 2147483647 w 2329"/>
              <a:gd name="T85" fmla="*/ 1486891536 h 1139"/>
              <a:gd name="T86" fmla="*/ 2147483647 w 2329"/>
              <a:gd name="T87" fmla="*/ 1653221731 h 1139"/>
              <a:gd name="T88" fmla="*/ 2147483647 w 2329"/>
              <a:gd name="T89" fmla="*/ 1809471705 h 1139"/>
              <a:gd name="T90" fmla="*/ 2147483647 w 2329"/>
              <a:gd name="T91" fmla="*/ 1955640665 h 1139"/>
              <a:gd name="T92" fmla="*/ 2147483647 w 2329"/>
              <a:gd name="T93" fmla="*/ 2091727419 h 1139"/>
              <a:gd name="T94" fmla="*/ 2147483647 w 2329"/>
              <a:gd name="T95" fmla="*/ 2147483647 h 1139"/>
              <a:gd name="T96" fmla="*/ 2147483647 w 2329"/>
              <a:gd name="T97" fmla="*/ 2147483647 h 1139"/>
              <a:gd name="T98" fmla="*/ 2147483647 w 2329"/>
              <a:gd name="T99" fmla="*/ 2147483647 h 1139"/>
              <a:gd name="T100" fmla="*/ 2147483647 w 2329"/>
              <a:gd name="T101" fmla="*/ 2147483647 h 1139"/>
              <a:gd name="T102" fmla="*/ 2147483647 w 2329"/>
              <a:gd name="T103" fmla="*/ 2147483647 h 1139"/>
              <a:gd name="T104" fmla="*/ 2147483647 w 2329"/>
              <a:gd name="T105" fmla="*/ 2147483647 h 1139"/>
              <a:gd name="T106" fmla="*/ 2147483647 w 2329"/>
              <a:gd name="T107" fmla="*/ 2147483647 h 1139"/>
              <a:gd name="T108" fmla="*/ 2147483647 w 2329"/>
              <a:gd name="T109" fmla="*/ 2147483647 h 1139"/>
              <a:gd name="T110" fmla="*/ 2147483647 w 2329"/>
              <a:gd name="T111" fmla="*/ 2147483647 h 1139"/>
              <a:gd name="T112" fmla="*/ 2147483647 w 2329"/>
              <a:gd name="T113" fmla="*/ 2147483647 h 1139"/>
              <a:gd name="T114" fmla="*/ 2147483647 w 2329"/>
              <a:gd name="T115" fmla="*/ 2147483647 h 1139"/>
              <a:gd name="T116" fmla="*/ 2147483647 w 2329"/>
              <a:gd name="T117" fmla="*/ 2147483647 h 1139"/>
              <a:gd name="T118" fmla="*/ 2147483647 w 2329"/>
              <a:gd name="T119" fmla="*/ 2147483647 h 1139"/>
              <a:gd name="T120" fmla="*/ 2147483647 w 2329"/>
              <a:gd name="T121" fmla="*/ 2147483647 h 113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29"/>
              <a:gd name="T184" fmla="*/ 0 h 1139"/>
              <a:gd name="T185" fmla="*/ 2329 w 2329"/>
              <a:gd name="T186" fmla="*/ 1139 h 113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29" h="1139">
                <a:moveTo>
                  <a:pt x="0" y="1138"/>
                </a:moveTo>
                <a:lnTo>
                  <a:pt x="39" y="1133"/>
                </a:lnTo>
                <a:lnTo>
                  <a:pt x="78" y="1127"/>
                </a:lnTo>
                <a:lnTo>
                  <a:pt x="116" y="1121"/>
                </a:lnTo>
                <a:lnTo>
                  <a:pt x="156" y="1111"/>
                </a:lnTo>
                <a:lnTo>
                  <a:pt x="194" y="1099"/>
                </a:lnTo>
                <a:lnTo>
                  <a:pt x="233" y="1086"/>
                </a:lnTo>
                <a:lnTo>
                  <a:pt x="272" y="1069"/>
                </a:lnTo>
                <a:lnTo>
                  <a:pt x="310" y="1048"/>
                </a:lnTo>
                <a:lnTo>
                  <a:pt x="350" y="1024"/>
                </a:lnTo>
                <a:lnTo>
                  <a:pt x="388" y="994"/>
                </a:lnTo>
                <a:lnTo>
                  <a:pt x="427" y="960"/>
                </a:lnTo>
                <a:lnTo>
                  <a:pt x="466" y="922"/>
                </a:lnTo>
                <a:lnTo>
                  <a:pt x="504" y="879"/>
                </a:lnTo>
                <a:lnTo>
                  <a:pt x="543" y="830"/>
                </a:lnTo>
                <a:lnTo>
                  <a:pt x="582" y="776"/>
                </a:lnTo>
                <a:lnTo>
                  <a:pt x="621" y="718"/>
                </a:lnTo>
                <a:lnTo>
                  <a:pt x="660" y="656"/>
                </a:lnTo>
                <a:lnTo>
                  <a:pt x="699" y="590"/>
                </a:lnTo>
                <a:lnTo>
                  <a:pt x="737" y="521"/>
                </a:lnTo>
                <a:lnTo>
                  <a:pt x="776" y="452"/>
                </a:lnTo>
                <a:lnTo>
                  <a:pt x="815" y="382"/>
                </a:lnTo>
                <a:lnTo>
                  <a:pt x="853" y="314"/>
                </a:lnTo>
                <a:lnTo>
                  <a:pt x="893" y="249"/>
                </a:lnTo>
                <a:lnTo>
                  <a:pt x="931" y="189"/>
                </a:lnTo>
                <a:lnTo>
                  <a:pt x="970" y="135"/>
                </a:lnTo>
                <a:lnTo>
                  <a:pt x="1009" y="88"/>
                </a:lnTo>
                <a:lnTo>
                  <a:pt x="1047" y="50"/>
                </a:lnTo>
                <a:lnTo>
                  <a:pt x="1087" y="22"/>
                </a:lnTo>
                <a:lnTo>
                  <a:pt x="1125" y="6"/>
                </a:lnTo>
                <a:lnTo>
                  <a:pt x="1164" y="0"/>
                </a:lnTo>
                <a:lnTo>
                  <a:pt x="1203" y="6"/>
                </a:lnTo>
                <a:lnTo>
                  <a:pt x="1241" y="22"/>
                </a:lnTo>
                <a:lnTo>
                  <a:pt x="1281" y="50"/>
                </a:lnTo>
                <a:lnTo>
                  <a:pt x="1319" y="88"/>
                </a:lnTo>
                <a:lnTo>
                  <a:pt x="1358" y="135"/>
                </a:lnTo>
                <a:lnTo>
                  <a:pt x="1397" y="189"/>
                </a:lnTo>
                <a:lnTo>
                  <a:pt x="1435" y="249"/>
                </a:lnTo>
                <a:lnTo>
                  <a:pt x="1474" y="314"/>
                </a:lnTo>
                <a:lnTo>
                  <a:pt x="1513" y="382"/>
                </a:lnTo>
                <a:lnTo>
                  <a:pt x="1552" y="452"/>
                </a:lnTo>
                <a:lnTo>
                  <a:pt x="1591" y="521"/>
                </a:lnTo>
                <a:lnTo>
                  <a:pt x="1630" y="590"/>
                </a:lnTo>
                <a:lnTo>
                  <a:pt x="1668" y="656"/>
                </a:lnTo>
                <a:lnTo>
                  <a:pt x="1707" y="718"/>
                </a:lnTo>
                <a:lnTo>
                  <a:pt x="1746" y="776"/>
                </a:lnTo>
                <a:lnTo>
                  <a:pt x="1784" y="830"/>
                </a:lnTo>
                <a:lnTo>
                  <a:pt x="1824" y="879"/>
                </a:lnTo>
                <a:lnTo>
                  <a:pt x="1862" y="922"/>
                </a:lnTo>
                <a:lnTo>
                  <a:pt x="1901" y="960"/>
                </a:lnTo>
                <a:lnTo>
                  <a:pt x="1940" y="994"/>
                </a:lnTo>
                <a:lnTo>
                  <a:pt x="1978" y="1024"/>
                </a:lnTo>
                <a:lnTo>
                  <a:pt x="2018" y="1048"/>
                </a:lnTo>
                <a:lnTo>
                  <a:pt x="2056" y="1069"/>
                </a:lnTo>
                <a:lnTo>
                  <a:pt x="2095" y="1086"/>
                </a:lnTo>
                <a:lnTo>
                  <a:pt x="2134" y="1099"/>
                </a:lnTo>
                <a:lnTo>
                  <a:pt x="2172" y="1111"/>
                </a:lnTo>
                <a:lnTo>
                  <a:pt x="2212" y="1121"/>
                </a:lnTo>
                <a:lnTo>
                  <a:pt x="2250" y="1127"/>
                </a:lnTo>
                <a:lnTo>
                  <a:pt x="2289" y="1133"/>
                </a:lnTo>
                <a:lnTo>
                  <a:pt x="2328" y="1138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68" name="Freeform 65"/>
          <p:cNvSpPr>
            <a:spLocks/>
          </p:cNvSpPr>
          <p:nvPr/>
        </p:nvSpPr>
        <p:spPr bwMode="auto">
          <a:xfrm>
            <a:off x="6515100" y="1939925"/>
            <a:ext cx="63500" cy="1417638"/>
          </a:xfrm>
          <a:custGeom>
            <a:avLst/>
            <a:gdLst>
              <a:gd name="T0" fmla="*/ 0 w 39"/>
              <a:gd name="T1" fmla="*/ 2147483647 h 893"/>
              <a:gd name="T2" fmla="*/ 5301435 w 39"/>
              <a:gd name="T3" fmla="*/ 2104332223 h 893"/>
              <a:gd name="T4" fmla="*/ 13255216 w 39"/>
              <a:gd name="T5" fmla="*/ 1955642199 h 893"/>
              <a:gd name="T6" fmla="*/ 18556653 w 39"/>
              <a:gd name="T7" fmla="*/ 1804432812 h 893"/>
              <a:gd name="T8" fmla="*/ 26510432 w 39"/>
              <a:gd name="T9" fmla="*/ 1648182715 h 893"/>
              <a:gd name="T10" fmla="*/ 37114934 w 39"/>
              <a:gd name="T11" fmla="*/ 1335683315 h 893"/>
              <a:gd name="T12" fmla="*/ 42416368 w 39"/>
              <a:gd name="T13" fmla="*/ 1176914253 h 893"/>
              <a:gd name="T14" fmla="*/ 50370147 w 39"/>
              <a:gd name="T15" fmla="*/ 1023183916 h 893"/>
              <a:gd name="T16" fmla="*/ 58323939 w 39"/>
              <a:gd name="T17" fmla="*/ 871974529 h 893"/>
              <a:gd name="T18" fmla="*/ 63625372 w 39"/>
              <a:gd name="T19" fmla="*/ 725805256 h 893"/>
              <a:gd name="T20" fmla="*/ 71579151 w 39"/>
              <a:gd name="T21" fmla="*/ 582157132 h 893"/>
              <a:gd name="T22" fmla="*/ 74229868 w 39"/>
              <a:gd name="T23" fmla="*/ 514112114 h 893"/>
              <a:gd name="T24" fmla="*/ 76880585 w 39"/>
              <a:gd name="T25" fmla="*/ 448588047 h 893"/>
              <a:gd name="T26" fmla="*/ 79531302 w 39"/>
              <a:gd name="T27" fmla="*/ 385584830 h 893"/>
              <a:gd name="T28" fmla="*/ 84834364 w 39"/>
              <a:gd name="T29" fmla="*/ 322580125 h 893"/>
              <a:gd name="T30" fmla="*/ 87485081 w 39"/>
              <a:gd name="T31" fmla="*/ 262096370 h 893"/>
              <a:gd name="T32" fmla="*/ 90135798 w 39"/>
              <a:gd name="T33" fmla="*/ 204133516 h 893"/>
              <a:gd name="T34" fmla="*/ 92786515 w 39"/>
              <a:gd name="T35" fmla="*/ 148690074 h 893"/>
              <a:gd name="T36" fmla="*/ 95437232 w 39"/>
              <a:gd name="T37" fmla="*/ 95765970 h 893"/>
              <a:gd name="T38" fmla="*/ 98089577 w 39"/>
              <a:gd name="T39" fmla="*/ 45362828 h 893"/>
              <a:gd name="T40" fmla="*/ 100740294 w 39"/>
              <a:gd name="T41" fmla="*/ 0 h 89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9"/>
              <a:gd name="T64" fmla="*/ 0 h 893"/>
              <a:gd name="T65" fmla="*/ 39 w 39"/>
              <a:gd name="T66" fmla="*/ 893 h 89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9" h="893">
                <a:moveTo>
                  <a:pt x="0" y="892"/>
                </a:moveTo>
                <a:lnTo>
                  <a:pt x="2" y="835"/>
                </a:lnTo>
                <a:lnTo>
                  <a:pt x="5" y="776"/>
                </a:lnTo>
                <a:lnTo>
                  <a:pt x="7" y="716"/>
                </a:lnTo>
                <a:lnTo>
                  <a:pt x="10" y="654"/>
                </a:lnTo>
                <a:lnTo>
                  <a:pt x="14" y="530"/>
                </a:lnTo>
                <a:lnTo>
                  <a:pt x="16" y="467"/>
                </a:lnTo>
                <a:lnTo>
                  <a:pt x="19" y="406"/>
                </a:lnTo>
                <a:lnTo>
                  <a:pt x="22" y="346"/>
                </a:lnTo>
                <a:lnTo>
                  <a:pt x="24" y="288"/>
                </a:lnTo>
                <a:lnTo>
                  <a:pt x="27" y="231"/>
                </a:lnTo>
                <a:lnTo>
                  <a:pt x="28" y="204"/>
                </a:lnTo>
                <a:lnTo>
                  <a:pt x="29" y="178"/>
                </a:lnTo>
                <a:lnTo>
                  <a:pt x="30" y="153"/>
                </a:lnTo>
                <a:lnTo>
                  <a:pt x="32" y="128"/>
                </a:lnTo>
                <a:lnTo>
                  <a:pt x="33" y="104"/>
                </a:lnTo>
                <a:lnTo>
                  <a:pt x="34" y="81"/>
                </a:lnTo>
                <a:lnTo>
                  <a:pt x="35" y="59"/>
                </a:lnTo>
                <a:lnTo>
                  <a:pt x="36" y="38"/>
                </a:lnTo>
                <a:lnTo>
                  <a:pt x="37" y="18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69" name="Freeform 66"/>
          <p:cNvSpPr>
            <a:spLocks/>
          </p:cNvSpPr>
          <p:nvPr/>
        </p:nvSpPr>
        <p:spPr bwMode="auto">
          <a:xfrm>
            <a:off x="6575425" y="1533525"/>
            <a:ext cx="63500" cy="407988"/>
          </a:xfrm>
          <a:custGeom>
            <a:avLst/>
            <a:gdLst>
              <a:gd name="T0" fmla="*/ 0 w 40"/>
              <a:gd name="T1" fmla="*/ 645160683 h 257"/>
              <a:gd name="T2" fmla="*/ 5040312 w 40"/>
              <a:gd name="T3" fmla="*/ 584676887 h 257"/>
              <a:gd name="T4" fmla="*/ 10080624 w 40"/>
              <a:gd name="T5" fmla="*/ 526714044 h 257"/>
              <a:gd name="T6" fmla="*/ 15120938 w 40"/>
              <a:gd name="T7" fmla="*/ 471270565 h 257"/>
              <a:gd name="T8" fmla="*/ 22682198 w 40"/>
              <a:gd name="T9" fmla="*/ 418346450 h 257"/>
              <a:gd name="T10" fmla="*/ 27720927 w 40"/>
              <a:gd name="T11" fmla="*/ 367943188 h 257"/>
              <a:gd name="T12" fmla="*/ 35282186 w 40"/>
              <a:gd name="T13" fmla="*/ 320060977 h 257"/>
              <a:gd name="T14" fmla="*/ 42843446 w 40"/>
              <a:gd name="T15" fmla="*/ 272177178 h 257"/>
              <a:gd name="T16" fmla="*/ 50403118 w 40"/>
              <a:gd name="T17" fmla="*/ 229335284 h 257"/>
              <a:gd name="T18" fmla="*/ 55443441 w 40"/>
              <a:gd name="T19" fmla="*/ 191532068 h 257"/>
              <a:gd name="T20" fmla="*/ 63003113 w 40"/>
              <a:gd name="T21" fmla="*/ 153730490 h 257"/>
              <a:gd name="T22" fmla="*/ 70564373 w 40"/>
              <a:gd name="T23" fmla="*/ 118448276 h 257"/>
              <a:gd name="T24" fmla="*/ 75604683 w 40"/>
              <a:gd name="T25" fmla="*/ 88206354 h 257"/>
              <a:gd name="T26" fmla="*/ 83165943 w 40"/>
              <a:gd name="T27" fmla="*/ 60483820 h 257"/>
              <a:gd name="T28" fmla="*/ 88206254 w 40"/>
              <a:gd name="T29" fmla="*/ 37803178 h 257"/>
              <a:gd name="T30" fmla="*/ 93246564 w 40"/>
              <a:gd name="T31" fmla="*/ 17641907 h 257"/>
              <a:gd name="T32" fmla="*/ 98286875 w 40"/>
              <a:gd name="T33" fmla="*/ 0 h 25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0"/>
              <a:gd name="T52" fmla="*/ 0 h 257"/>
              <a:gd name="T53" fmla="*/ 40 w 40"/>
              <a:gd name="T54" fmla="*/ 257 h 25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0" h="257">
                <a:moveTo>
                  <a:pt x="0" y="256"/>
                </a:moveTo>
                <a:lnTo>
                  <a:pt x="2" y="232"/>
                </a:lnTo>
                <a:lnTo>
                  <a:pt x="4" y="209"/>
                </a:lnTo>
                <a:lnTo>
                  <a:pt x="6" y="187"/>
                </a:lnTo>
                <a:lnTo>
                  <a:pt x="9" y="166"/>
                </a:lnTo>
                <a:lnTo>
                  <a:pt x="11" y="146"/>
                </a:lnTo>
                <a:lnTo>
                  <a:pt x="14" y="127"/>
                </a:lnTo>
                <a:lnTo>
                  <a:pt x="17" y="108"/>
                </a:lnTo>
                <a:lnTo>
                  <a:pt x="20" y="91"/>
                </a:lnTo>
                <a:lnTo>
                  <a:pt x="22" y="76"/>
                </a:lnTo>
                <a:lnTo>
                  <a:pt x="25" y="61"/>
                </a:lnTo>
                <a:lnTo>
                  <a:pt x="28" y="47"/>
                </a:lnTo>
                <a:lnTo>
                  <a:pt x="30" y="35"/>
                </a:lnTo>
                <a:lnTo>
                  <a:pt x="33" y="24"/>
                </a:lnTo>
                <a:lnTo>
                  <a:pt x="35" y="15"/>
                </a:lnTo>
                <a:lnTo>
                  <a:pt x="37" y="7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0" name="Freeform 67"/>
          <p:cNvSpPr>
            <a:spLocks/>
          </p:cNvSpPr>
          <p:nvPr/>
        </p:nvSpPr>
        <p:spPr bwMode="auto">
          <a:xfrm>
            <a:off x="6637337" y="1498600"/>
            <a:ext cx="61913" cy="36513"/>
          </a:xfrm>
          <a:custGeom>
            <a:avLst/>
            <a:gdLst>
              <a:gd name="T0" fmla="*/ 0 w 38"/>
              <a:gd name="T1" fmla="*/ 55444203 h 23"/>
              <a:gd name="T2" fmla="*/ 7963967 w 38"/>
              <a:gd name="T3" fmla="*/ 40323051 h 23"/>
              <a:gd name="T4" fmla="*/ 18582045 w 38"/>
              <a:gd name="T5" fmla="*/ 25201905 h 23"/>
              <a:gd name="T6" fmla="*/ 31854238 w 38"/>
              <a:gd name="T7" fmla="*/ 15121146 h 23"/>
              <a:gd name="T8" fmla="*/ 47782166 w 38"/>
              <a:gd name="T9" fmla="*/ 7561367 h 23"/>
              <a:gd name="T10" fmla="*/ 66364218 w 38"/>
              <a:gd name="T11" fmla="*/ 2520984 h 23"/>
              <a:gd name="T12" fmla="*/ 76982293 w 38"/>
              <a:gd name="T13" fmla="*/ 0 h 23"/>
              <a:gd name="T14" fmla="*/ 90256109 w 38"/>
              <a:gd name="T15" fmla="*/ 0 h 23"/>
              <a:gd name="T16" fmla="*/ 98220073 w 38"/>
              <a:gd name="T17" fmla="*/ 0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"/>
              <a:gd name="T28" fmla="*/ 0 h 23"/>
              <a:gd name="T29" fmla="*/ 38 w 38"/>
              <a:gd name="T30" fmla="*/ 23 h 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" h="23">
                <a:moveTo>
                  <a:pt x="0" y="22"/>
                </a:moveTo>
                <a:lnTo>
                  <a:pt x="3" y="16"/>
                </a:lnTo>
                <a:lnTo>
                  <a:pt x="7" y="10"/>
                </a:lnTo>
                <a:lnTo>
                  <a:pt x="12" y="6"/>
                </a:lnTo>
                <a:lnTo>
                  <a:pt x="18" y="3"/>
                </a:lnTo>
                <a:lnTo>
                  <a:pt x="25" y="1"/>
                </a:lnTo>
                <a:lnTo>
                  <a:pt x="29" y="0"/>
                </a:lnTo>
                <a:lnTo>
                  <a:pt x="34" y="0"/>
                </a:lnTo>
                <a:lnTo>
                  <a:pt x="37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1" name="Freeform 68"/>
          <p:cNvSpPr>
            <a:spLocks/>
          </p:cNvSpPr>
          <p:nvPr/>
        </p:nvSpPr>
        <p:spPr bwMode="auto">
          <a:xfrm>
            <a:off x="6696075" y="1498600"/>
            <a:ext cx="61912" cy="71438"/>
          </a:xfrm>
          <a:custGeom>
            <a:avLst/>
            <a:gdLst>
              <a:gd name="T0" fmla="*/ 0 w 39"/>
              <a:gd name="T1" fmla="*/ 0 h 45"/>
              <a:gd name="T2" fmla="*/ 12599884 w 39"/>
              <a:gd name="T3" fmla="*/ 5040348 h 45"/>
              <a:gd name="T4" fmla="*/ 25201355 w 39"/>
              <a:gd name="T5" fmla="*/ 15121044 h 45"/>
              <a:gd name="T6" fmla="*/ 35281901 w 39"/>
              <a:gd name="T7" fmla="*/ 27722710 h 45"/>
              <a:gd name="T8" fmla="*/ 47881782 w 39"/>
              <a:gd name="T9" fmla="*/ 42843748 h 45"/>
              <a:gd name="T10" fmla="*/ 60483263 w 39"/>
              <a:gd name="T11" fmla="*/ 55443832 h 45"/>
              <a:gd name="T12" fmla="*/ 73083143 w 39"/>
              <a:gd name="T13" fmla="*/ 75605216 h 45"/>
              <a:gd name="T14" fmla="*/ 95765151 w 39"/>
              <a:gd name="T15" fmla="*/ 110887663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"/>
              <a:gd name="T25" fmla="*/ 0 h 45"/>
              <a:gd name="T26" fmla="*/ 39 w 39"/>
              <a:gd name="T27" fmla="*/ 45 h 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" h="45">
                <a:moveTo>
                  <a:pt x="0" y="0"/>
                </a:moveTo>
                <a:lnTo>
                  <a:pt x="5" y="2"/>
                </a:lnTo>
                <a:lnTo>
                  <a:pt x="10" y="6"/>
                </a:lnTo>
                <a:lnTo>
                  <a:pt x="14" y="11"/>
                </a:lnTo>
                <a:lnTo>
                  <a:pt x="19" y="17"/>
                </a:lnTo>
                <a:lnTo>
                  <a:pt x="24" y="22"/>
                </a:lnTo>
                <a:lnTo>
                  <a:pt x="29" y="30"/>
                </a:lnTo>
                <a:lnTo>
                  <a:pt x="38" y="44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2" name="Freeform 69"/>
          <p:cNvSpPr>
            <a:spLocks/>
          </p:cNvSpPr>
          <p:nvPr/>
        </p:nvSpPr>
        <p:spPr bwMode="auto">
          <a:xfrm>
            <a:off x="6756400" y="1568450"/>
            <a:ext cx="63500" cy="119063"/>
          </a:xfrm>
          <a:custGeom>
            <a:avLst/>
            <a:gdLst>
              <a:gd name="T0" fmla="*/ 0 w 40"/>
              <a:gd name="T1" fmla="*/ 0 h 75"/>
              <a:gd name="T2" fmla="*/ 12601573 w 40"/>
              <a:gd name="T3" fmla="*/ 20161333 h 75"/>
              <a:gd name="T4" fmla="*/ 25201559 w 40"/>
              <a:gd name="T5" fmla="*/ 42843625 h 75"/>
              <a:gd name="T6" fmla="*/ 50403118 w 40"/>
              <a:gd name="T7" fmla="*/ 88206622 h 75"/>
              <a:gd name="T8" fmla="*/ 73083734 w 40"/>
              <a:gd name="T9" fmla="*/ 136089003 h 75"/>
              <a:gd name="T10" fmla="*/ 98286875 w 40"/>
              <a:gd name="T11" fmla="*/ 186492319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"/>
              <a:gd name="T19" fmla="*/ 0 h 75"/>
              <a:gd name="T20" fmla="*/ 40 w 40"/>
              <a:gd name="T21" fmla="*/ 75 h 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" h="75">
                <a:moveTo>
                  <a:pt x="0" y="0"/>
                </a:moveTo>
                <a:lnTo>
                  <a:pt x="5" y="8"/>
                </a:lnTo>
                <a:lnTo>
                  <a:pt x="10" y="17"/>
                </a:lnTo>
                <a:lnTo>
                  <a:pt x="20" y="35"/>
                </a:lnTo>
                <a:lnTo>
                  <a:pt x="29" y="54"/>
                </a:lnTo>
                <a:lnTo>
                  <a:pt x="39" y="74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3" name="Freeform 70"/>
          <p:cNvSpPr>
            <a:spLocks/>
          </p:cNvSpPr>
          <p:nvPr/>
        </p:nvSpPr>
        <p:spPr bwMode="auto">
          <a:xfrm>
            <a:off x="6819900" y="1685925"/>
            <a:ext cx="60325" cy="136525"/>
          </a:xfrm>
          <a:custGeom>
            <a:avLst/>
            <a:gdLst>
              <a:gd name="T0" fmla="*/ 0 w 39"/>
              <a:gd name="T1" fmla="*/ 0 h 86"/>
              <a:gd name="T2" fmla="*/ 21532929 w 39"/>
              <a:gd name="T3" fmla="*/ 50403120 h 86"/>
              <a:gd name="T4" fmla="*/ 45458749 w 39"/>
              <a:gd name="T5" fmla="*/ 103327188 h 86"/>
              <a:gd name="T6" fmla="*/ 90917498 w 39"/>
              <a:gd name="T7" fmla="*/ 214214098 h 86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86"/>
              <a:gd name="T14" fmla="*/ 39 w 39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86">
                <a:moveTo>
                  <a:pt x="0" y="0"/>
                </a:moveTo>
                <a:lnTo>
                  <a:pt x="9" y="20"/>
                </a:lnTo>
                <a:lnTo>
                  <a:pt x="19" y="41"/>
                </a:lnTo>
                <a:lnTo>
                  <a:pt x="38" y="85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4" name="Freeform 71"/>
          <p:cNvSpPr>
            <a:spLocks/>
          </p:cNvSpPr>
          <p:nvPr/>
        </p:nvSpPr>
        <p:spPr bwMode="auto">
          <a:xfrm>
            <a:off x="6878637" y="1820863"/>
            <a:ext cx="61913" cy="144462"/>
          </a:xfrm>
          <a:custGeom>
            <a:avLst/>
            <a:gdLst>
              <a:gd name="T0" fmla="*/ 0 w 38"/>
              <a:gd name="T1" fmla="*/ 0 h 91"/>
              <a:gd name="T2" fmla="*/ 47782166 w 38"/>
              <a:gd name="T3" fmla="*/ 113405857 h 91"/>
              <a:gd name="T4" fmla="*/ 98220073 w 38"/>
              <a:gd name="T5" fmla="*/ 226813301 h 91"/>
              <a:gd name="T6" fmla="*/ 0 60000 65536"/>
              <a:gd name="T7" fmla="*/ 0 60000 65536"/>
              <a:gd name="T8" fmla="*/ 0 60000 65536"/>
              <a:gd name="T9" fmla="*/ 0 w 38"/>
              <a:gd name="T10" fmla="*/ 0 h 91"/>
              <a:gd name="T11" fmla="*/ 38 w 38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91">
                <a:moveTo>
                  <a:pt x="0" y="0"/>
                </a:moveTo>
                <a:lnTo>
                  <a:pt x="18" y="45"/>
                </a:lnTo>
                <a:lnTo>
                  <a:pt x="37" y="9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5" name="Freeform 72"/>
          <p:cNvSpPr>
            <a:spLocks/>
          </p:cNvSpPr>
          <p:nvPr/>
        </p:nvSpPr>
        <p:spPr bwMode="auto">
          <a:xfrm>
            <a:off x="6937375" y="1963738"/>
            <a:ext cx="63500" cy="144462"/>
          </a:xfrm>
          <a:custGeom>
            <a:avLst/>
            <a:gdLst>
              <a:gd name="T0" fmla="*/ 0 w 40"/>
              <a:gd name="T1" fmla="*/ 0 h 91"/>
              <a:gd name="T2" fmla="*/ 50403118 w 40"/>
              <a:gd name="T3" fmla="*/ 113405857 h 91"/>
              <a:gd name="T4" fmla="*/ 98286875 w 40"/>
              <a:gd name="T5" fmla="*/ 226813301 h 91"/>
              <a:gd name="T6" fmla="*/ 0 60000 65536"/>
              <a:gd name="T7" fmla="*/ 0 60000 65536"/>
              <a:gd name="T8" fmla="*/ 0 60000 65536"/>
              <a:gd name="T9" fmla="*/ 0 w 40"/>
              <a:gd name="T10" fmla="*/ 0 h 91"/>
              <a:gd name="T11" fmla="*/ 40 w 40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91">
                <a:moveTo>
                  <a:pt x="0" y="0"/>
                </a:moveTo>
                <a:lnTo>
                  <a:pt x="20" y="45"/>
                </a:lnTo>
                <a:lnTo>
                  <a:pt x="39" y="9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6" name="Freeform 73"/>
          <p:cNvSpPr>
            <a:spLocks/>
          </p:cNvSpPr>
          <p:nvPr/>
        </p:nvSpPr>
        <p:spPr bwMode="auto">
          <a:xfrm>
            <a:off x="6999287" y="2106613"/>
            <a:ext cx="61913" cy="138112"/>
          </a:xfrm>
          <a:custGeom>
            <a:avLst/>
            <a:gdLst>
              <a:gd name="T0" fmla="*/ 0 w 39"/>
              <a:gd name="T1" fmla="*/ 0 h 87"/>
              <a:gd name="T2" fmla="*/ 47884143 w 39"/>
              <a:gd name="T3" fmla="*/ 110886484 h 87"/>
              <a:gd name="T4" fmla="*/ 95766698 w 39"/>
              <a:gd name="T5" fmla="*/ 216732676 h 87"/>
              <a:gd name="T6" fmla="*/ 0 60000 65536"/>
              <a:gd name="T7" fmla="*/ 0 60000 65536"/>
              <a:gd name="T8" fmla="*/ 0 60000 65536"/>
              <a:gd name="T9" fmla="*/ 0 w 39"/>
              <a:gd name="T10" fmla="*/ 0 h 87"/>
              <a:gd name="T11" fmla="*/ 39 w 39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87">
                <a:moveTo>
                  <a:pt x="0" y="0"/>
                </a:moveTo>
                <a:lnTo>
                  <a:pt x="19" y="44"/>
                </a:lnTo>
                <a:lnTo>
                  <a:pt x="38" y="8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7" name="Freeform 74"/>
          <p:cNvSpPr>
            <a:spLocks/>
          </p:cNvSpPr>
          <p:nvPr/>
        </p:nvSpPr>
        <p:spPr bwMode="auto">
          <a:xfrm>
            <a:off x="7061200" y="2243138"/>
            <a:ext cx="60325" cy="130175"/>
          </a:xfrm>
          <a:custGeom>
            <a:avLst/>
            <a:gdLst>
              <a:gd name="T0" fmla="*/ 0 w 39"/>
              <a:gd name="T1" fmla="*/ 0 h 82"/>
              <a:gd name="T2" fmla="*/ 45458749 w 39"/>
              <a:gd name="T3" fmla="*/ 103327186 h 82"/>
              <a:gd name="T4" fmla="*/ 90917498 w 39"/>
              <a:gd name="T5" fmla="*/ 204133424 h 82"/>
              <a:gd name="T6" fmla="*/ 0 60000 65536"/>
              <a:gd name="T7" fmla="*/ 0 60000 65536"/>
              <a:gd name="T8" fmla="*/ 0 60000 65536"/>
              <a:gd name="T9" fmla="*/ 0 w 39"/>
              <a:gd name="T10" fmla="*/ 0 h 82"/>
              <a:gd name="T11" fmla="*/ 39 w 39"/>
              <a:gd name="T12" fmla="*/ 82 h 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82">
                <a:moveTo>
                  <a:pt x="0" y="0"/>
                </a:moveTo>
                <a:lnTo>
                  <a:pt x="19" y="41"/>
                </a:lnTo>
                <a:lnTo>
                  <a:pt x="38" y="81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8" name="Freeform 75"/>
          <p:cNvSpPr>
            <a:spLocks/>
          </p:cNvSpPr>
          <p:nvPr/>
        </p:nvSpPr>
        <p:spPr bwMode="auto">
          <a:xfrm>
            <a:off x="7119937" y="2371725"/>
            <a:ext cx="61913" cy="122238"/>
          </a:xfrm>
          <a:custGeom>
            <a:avLst/>
            <a:gdLst>
              <a:gd name="T0" fmla="*/ 0 w 39"/>
              <a:gd name="T1" fmla="*/ 0 h 77"/>
              <a:gd name="T2" fmla="*/ 45363174 w 39"/>
              <a:gd name="T3" fmla="*/ 98287275 h 77"/>
              <a:gd name="T4" fmla="*/ 95766698 w 39"/>
              <a:gd name="T5" fmla="*/ 191532632 h 77"/>
              <a:gd name="T6" fmla="*/ 0 60000 65536"/>
              <a:gd name="T7" fmla="*/ 0 60000 65536"/>
              <a:gd name="T8" fmla="*/ 0 60000 65536"/>
              <a:gd name="T9" fmla="*/ 0 w 39"/>
              <a:gd name="T10" fmla="*/ 0 h 77"/>
              <a:gd name="T11" fmla="*/ 39 w 39"/>
              <a:gd name="T12" fmla="*/ 77 h 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77">
                <a:moveTo>
                  <a:pt x="0" y="0"/>
                </a:moveTo>
                <a:lnTo>
                  <a:pt x="18" y="39"/>
                </a:lnTo>
                <a:lnTo>
                  <a:pt x="38" y="7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79" name="Freeform 76"/>
          <p:cNvSpPr>
            <a:spLocks/>
          </p:cNvSpPr>
          <p:nvPr/>
        </p:nvSpPr>
        <p:spPr bwMode="auto">
          <a:xfrm>
            <a:off x="7181850" y="2492375"/>
            <a:ext cx="60325" cy="112713"/>
          </a:xfrm>
          <a:custGeom>
            <a:avLst/>
            <a:gdLst>
              <a:gd name="T0" fmla="*/ 0 w 39"/>
              <a:gd name="T1" fmla="*/ 0 h 71"/>
              <a:gd name="T2" fmla="*/ 45458749 w 39"/>
              <a:gd name="T3" fmla="*/ 88206641 h 71"/>
              <a:gd name="T4" fmla="*/ 90917498 w 39"/>
              <a:gd name="T5" fmla="*/ 176411694 h 71"/>
              <a:gd name="T6" fmla="*/ 0 60000 65536"/>
              <a:gd name="T7" fmla="*/ 0 60000 65536"/>
              <a:gd name="T8" fmla="*/ 0 60000 65536"/>
              <a:gd name="T9" fmla="*/ 0 w 39"/>
              <a:gd name="T10" fmla="*/ 0 h 71"/>
              <a:gd name="T11" fmla="*/ 39 w 39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71">
                <a:moveTo>
                  <a:pt x="0" y="0"/>
                </a:moveTo>
                <a:lnTo>
                  <a:pt x="19" y="35"/>
                </a:lnTo>
                <a:lnTo>
                  <a:pt x="38" y="7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0" name="Freeform 77"/>
          <p:cNvSpPr>
            <a:spLocks/>
          </p:cNvSpPr>
          <p:nvPr/>
        </p:nvSpPr>
        <p:spPr bwMode="auto">
          <a:xfrm>
            <a:off x="7240587" y="2603500"/>
            <a:ext cx="61913" cy="100013"/>
          </a:xfrm>
          <a:custGeom>
            <a:avLst/>
            <a:gdLst>
              <a:gd name="T0" fmla="*/ 0 w 39"/>
              <a:gd name="T1" fmla="*/ 0 h 63"/>
              <a:gd name="T2" fmla="*/ 47884143 w 39"/>
              <a:gd name="T3" fmla="*/ 78126034 h 63"/>
              <a:gd name="T4" fmla="*/ 95766698 w 39"/>
              <a:gd name="T5" fmla="*/ 156250480 h 63"/>
              <a:gd name="T6" fmla="*/ 0 60000 65536"/>
              <a:gd name="T7" fmla="*/ 0 60000 65536"/>
              <a:gd name="T8" fmla="*/ 0 60000 65536"/>
              <a:gd name="T9" fmla="*/ 0 w 39"/>
              <a:gd name="T10" fmla="*/ 0 h 63"/>
              <a:gd name="T11" fmla="*/ 39 w 39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63">
                <a:moveTo>
                  <a:pt x="0" y="0"/>
                </a:moveTo>
                <a:lnTo>
                  <a:pt x="19" y="31"/>
                </a:lnTo>
                <a:lnTo>
                  <a:pt x="38" y="62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1" name="Freeform 78"/>
          <p:cNvSpPr>
            <a:spLocks/>
          </p:cNvSpPr>
          <p:nvPr/>
        </p:nvSpPr>
        <p:spPr bwMode="auto">
          <a:xfrm>
            <a:off x="7302500" y="2701925"/>
            <a:ext cx="63500" cy="90488"/>
          </a:xfrm>
          <a:custGeom>
            <a:avLst/>
            <a:gdLst>
              <a:gd name="T0" fmla="*/ 0 w 40"/>
              <a:gd name="T1" fmla="*/ 0 h 57"/>
              <a:gd name="T2" fmla="*/ 47883757 w 40"/>
              <a:gd name="T3" fmla="*/ 73085734 h 57"/>
              <a:gd name="T4" fmla="*/ 98286875 w 40"/>
              <a:gd name="T5" fmla="*/ 141129542 h 57"/>
              <a:gd name="T6" fmla="*/ 0 60000 65536"/>
              <a:gd name="T7" fmla="*/ 0 60000 65536"/>
              <a:gd name="T8" fmla="*/ 0 60000 65536"/>
              <a:gd name="T9" fmla="*/ 0 w 40"/>
              <a:gd name="T10" fmla="*/ 0 h 57"/>
              <a:gd name="T11" fmla="*/ 40 w 40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7">
                <a:moveTo>
                  <a:pt x="0" y="0"/>
                </a:moveTo>
                <a:lnTo>
                  <a:pt x="19" y="29"/>
                </a:lnTo>
                <a:lnTo>
                  <a:pt x="39" y="5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7362825" y="2790825"/>
            <a:ext cx="60325" cy="82550"/>
          </a:xfrm>
          <a:custGeom>
            <a:avLst/>
            <a:gdLst>
              <a:gd name="T0" fmla="*/ 0 w 38"/>
              <a:gd name="T1" fmla="*/ 0 h 52"/>
              <a:gd name="T2" fmla="*/ 45362807 w 38"/>
              <a:gd name="T3" fmla="*/ 65524068 h 52"/>
              <a:gd name="T4" fmla="*/ 93246562 w 38"/>
              <a:gd name="T5" fmla="*/ 128528774 h 52"/>
              <a:gd name="T6" fmla="*/ 0 60000 65536"/>
              <a:gd name="T7" fmla="*/ 0 60000 65536"/>
              <a:gd name="T8" fmla="*/ 0 60000 65536"/>
              <a:gd name="T9" fmla="*/ 0 w 38"/>
              <a:gd name="T10" fmla="*/ 0 h 52"/>
              <a:gd name="T11" fmla="*/ 38 w 38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52">
                <a:moveTo>
                  <a:pt x="0" y="0"/>
                </a:moveTo>
                <a:lnTo>
                  <a:pt x="18" y="26"/>
                </a:lnTo>
                <a:lnTo>
                  <a:pt x="37" y="51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>
            <a:off x="7423150" y="2871788"/>
            <a:ext cx="60325" cy="71437"/>
          </a:xfrm>
          <a:custGeom>
            <a:avLst/>
            <a:gdLst>
              <a:gd name="T0" fmla="*/ 0 w 39"/>
              <a:gd name="T1" fmla="*/ 0 h 45"/>
              <a:gd name="T2" fmla="*/ 45458749 w 39"/>
              <a:gd name="T3" fmla="*/ 57962399 h 45"/>
              <a:gd name="T4" fmla="*/ 90917498 w 39"/>
              <a:gd name="T5" fmla="*/ 110886111 h 45"/>
              <a:gd name="T6" fmla="*/ 0 60000 65536"/>
              <a:gd name="T7" fmla="*/ 0 60000 65536"/>
              <a:gd name="T8" fmla="*/ 0 60000 65536"/>
              <a:gd name="T9" fmla="*/ 0 w 39"/>
              <a:gd name="T10" fmla="*/ 0 h 45"/>
              <a:gd name="T11" fmla="*/ 39 w 39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45">
                <a:moveTo>
                  <a:pt x="0" y="0"/>
                </a:moveTo>
                <a:lnTo>
                  <a:pt x="19" y="23"/>
                </a:lnTo>
                <a:lnTo>
                  <a:pt x="38" y="44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4" name="Freeform 81"/>
          <p:cNvSpPr>
            <a:spLocks/>
          </p:cNvSpPr>
          <p:nvPr/>
        </p:nvSpPr>
        <p:spPr bwMode="auto">
          <a:xfrm>
            <a:off x="7481887" y="2941638"/>
            <a:ext cx="63500" cy="63500"/>
          </a:xfrm>
          <a:custGeom>
            <a:avLst/>
            <a:gdLst>
              <a:gd name="T0" fmla="*/ 0 w 40"/>
              <a:gd name="T1" fmla="*/ 0 h 40"/>
              <a:gd name="T2" fmla="*/ 47883757 w 40"/>
              <a:gd name="T3" fmla="*/ 50403118 h 40"/>
              <a:gd name="T4" fmla="*/ 98286875 w 40"/>
              <a:gd name="T5" fmla="*/ 98286875 h 40"/>
              <a:gd name="T6" fmla="*/ 0 60000 65536"/>
              <a:gd name="T7" fmla="*/ 0 60000 65536"/>
              <a:gd name="T8" fmla="*/ 0 60000 65536"/>
              <a:gd name="T9" fmla="*/ 0 w 40"/>
              <a:gd name="T10" fmla="*/ 0 h 40"/>
              <a:gd name="T11" fmla="*/ 40 w 40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40">
                <a:moveTo>
                  <a:pt x="0" y="0"/>
                </a:moveTo>
                <a:lnTo>
                  <a:pt x="19" y="20"/>
                </a:lnTo>
                <a:lnTo>
                  <a:pt x="39" y="39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5" name="Freeform 82"/>
          <p:cNvSpPr>
            <a:spLocks/>
          </p:cNvSpPr>
          <p:nvPr/>
        </p:nvSpPr>
        <p:spPr bwMode="auto">
          <a:xfrm>
            <a:off x="7543800" y="3003550"/>
            <a:ext cx="63500" cy="57150"/>
          </a:xfrm>
          <a:custGeom>
            <a:avLst/>
            <a:gdLst>
              <a:gd name="T0" fmla="*/ 0 w 39"/>
              <a:gd name="T1" fmla="*/ 0 h 36"/>
              <a:gd name="T2" fmla="*/ 50370147 w 39"/>
              <a:gd name="T3" fmla="*/ 45362806 h 36"/>
              <a:gd name="T4" fmla="*/ 100740294 w 39"/>
              <a:gd name="T5" fmla="*/ 88206250 h 36"/>
              <a:gd name="T6" fmla="*/ 0 60000 65536"/>
              <a:gd name="T7" fmla="*/ 0 60000 65536"/>
              <a:gd name="T8" fmla="*/ 0 60000 65536"/>
              <a:gd name="T9" fmla="*/ 0 w 39"/>
              <a:gd name="T10" fmla="*/ 0 h 36"/>
              <a:gd name="T11" fmla="*/ 39 w 39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6">
                <a:moveTo>
                  <a:pt x="0" y="0"/>
                </a:moveTo>
                <a:lnTo>
                  <a:pt x="19" y="18"/>
                </a:lnTo>
                <a:lnTo>
                  <a:pt x="38" y="35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6" name="Freeform 83"/>
          <p:cNvSpPr>
            <a:spLocks/>
          </p:cNvSpPr>
          <p:nvPr/>
        </p:nvSpPr>
        <p:spPr bwMode="auto">
          <a:xfrm>
            <a:off x="7604125" y="3059113"/>
            <a:ext cx="60325" cy="47625"/>
          </a:xfrm>
          <a:custGeom>
            <a:avLst/>
            <a:gdLst>
              <a:gd name="T0" fmla="*/ 0 w 38"/>
              <a:gd name="T1" fmla="*/ 0 h 30"/>
              <a:gd name="T2" fmla="*/ 45362807 w 38"/>
              <a:gd name="T3" fmla="*/ 37803140 h 30"/>
              <a:gd name="T4" fmla="*/ 93246562 w 38"/>
              <a:gd name="T5" fmla="*/ 73085331 h 30"/>
              <a:gd name="T6" fmla="*/ 0 60000 65536"/>
              <a:gd name="T7" fmla="*/ 0 60000 65536"/>
              <a:gd name="T8" fmla="*/ 0 60000 65536"/>
              <a:gd name="T9" fmla="*/ 0 w 38"/>
              <a:gd name="T10" fmla="*/ 0 h 30"/>
              <a:gd name="T11" fmla="*/ 38 w 38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30">
                <a:moveTo>
                  <a:pt x="0" y="0"/>
                </a:moveTo>
                <a:lnTo>
                  <a:pt x="18" y="15"/>
                </a:lnTo>
                <a:lnTo>
                  <a:pt x="37" y="29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7" name="Freeform 84"/>
          <p:cNvSpPr>
            <a:spLocks/>
          </p:cNvSpPr>
          <p:nvPr/>
        </p:nvSpPr>
        <p:spPr bwMode="auto">
          <a:xfrm>
            <a:off x="7664450" y="3105150"/>
            <a:ext cx="63500" cy="42863"/>
          </a:xfrm>
          <a:custGeom>
            <a:avLst/>
            <a:gdLst>
              <a:gd name="T0" fmla="*/ 0 w 40"/>
              <a:gd name="T1" fmla="*/ 0 h 27"/>
              <a:gd name="T2" fmla="*/ 47883757 w 40"/>
              <a:gd name="T3" fmla="*/ 35282602 h 27"/>
              <a:gd name="T4" fmla="*/ 98286875 w 40"/>
              <a:gd name="T5" fmla="*/ 65524833 h 27"/>
              <a:gd name="T6" fmla="*/ 0 60000 65536"/>
              <a:gd name="T7" fmla="*/ 0 60000 65536"/>
              <a:gd name="T8" fmla="*/ 0 60000 65536"/>
              <a:gd name="T9" fmla="*/ 0 w 40"/>
              <a:gd name="T10" fmla="*/ 0 h 27"/>
              <a:gd name="T11" fmla="*/ 40 w 40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27">
                <a:moveTo>
                  <a:pt x="0" y="0"/>
                </a:moveTo>
                <a:lnTo>
                  <a:pt x="19" y="14"/>
                </a:lnTo>
                <a:lnTo>
                  <a:pt x="39" y="2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8" name="Freeform 85"/>
          <p:cNvSpPr>
            <a:spLocks/>
          </p:cNvSpPr>
          <p:nvPr/>
        </p:nvSpPr>
        <p:spPr bwMode="auto">
          <a:xfrm>
            <a:off x="7724775" y="3146425"/>
            <a:ext cx="61912" cy="38100"/>
          </a:xfrm>
          <a:custGeom>
            <a:avLst/>
            <a:gdLst>
              <a:gd name="T0" fmla="*/ 0 w 39"/>
              <a:gd name="T1" fmla="*/ 0 h 24"/>
              <a:gd name="T2" fmla="*/ 47881782 w 39"/>
              <a:gd name="T3" fmla="*/ 32761239 h 24"/>
              <a:gd name="T4" fmla="*/ 95765151 w 39"/>
              <a:gd name="T5" fmla="*/ 57964394 h 24"/>
              <a:gd name="T6" fmla="*/ 0 60000 65536"/>
              <a:gd name="T7" fmla="*/ 0 60000 65536"/>
              <a:gd name="T8" fmla="*/ 0 60000 65536"/>
              <a:gd name="T9" fmla="*/ 0 w 39"/>
              <a:gd name="T10" fmla="*/ 0 h 24"/>
              <a:gd name="T11" fmla="*/ 39 w 39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24">
                <a:moveTo>
                  <a:pt x="0" y="0"/>
                </a:moveTo>
                <a:lnTo>
                  <a:pt x="19" y="13"/>
                </a:lnTo>
                <a:lnTo>
                  <a:pt x="38" y="23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89" name="Freeform 86"/>
          <p:cNvSpPr>
            <a:spLocks/>
          </p:cNvSpPr>
          <p:nvPr/>
        </p:nvSpPr>
        <p:spPr bwMode="auto">
          <a:xfrm>
            <a:off x="7785100" y="3182938"/>
            <a:ext cx="63500" cy="30162"/>
          </a:xfrm>
          <a:custGeom>
            <a:avLst/>
            <a:gdLst>
              <a:gd name="T0" fmla="*/ 0 w 39"/>
              <a:gd name="T1" fmla="*/ 0 h 19"/>
              <a:gd name="T2" fmla="*/ 50370147 w 39"/>
              <a:gd name="T3" fmla="*/ 25201141 h 19"/>
              <a:gd name="T4" fmla="*/ 100740294 w 39"/>
              <a:gd name="T5" fmla="*/ 45362055 h 19"/>
              <a:gd name="T6" fmla="*/ 0 60000 65536"/>
              <a:gd name="T7" fmla="*/ 0 60000 65536"/>
              <a:gd name="T8" fmla="*/ 0 60000 65536"/>
              <a:gd name="T9" fmla="*/ 0 w 39"/>
              <a:gd name="T10" fmla="*/ 0 h 19"/>
              <a:gd name="T11" fmla="*/ 39 w 39"/>
              <a:gd name="T12" fmla="*/ 19 h 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19">
                <a:moveTo>
                  <a:pt x="0" y="0"/>
                </a:moveTo>
                <a:lnTo>
                  <a:pt x="19" y="10"/>
                </a:lnTo>
                <a:lnTo>
                  <a:pt x="38" y="18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0" name="Line 87"/>
          <p:cNvSpPr>
            <a:spLocks noChangeShapeType="1"/>
          </p:cNvSpPr>
          <p:nvPr/>
        </p:nvSpPr>
        <p:spPr bwMode="auto">
          <a:xfrm>
            <a:off x="7845425" y="3211513"/>
            <a:ext cx="60325" cy="25400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1" name="Freeform 88"/>
          <p:cNvSpPr>
            <a:spLocks/>
          </p:cNvSpPr>
          <p:nvPr/>
        </p:nvSpPr>
        <p:spPr bwMode="auto">
          <a:xfrm>
            <a:off x="7905750" y="3236913"/>
            <a:ext cx="63500" cy="26987"/>
          </a:xfrm>
          <a:custGeom>
            <a:avLst/>
            <a:gdLst>
              <a:gd name="T0" fmla="*/ 0 w 39"/>
              <a:gd name="T1" fmla="*/ 0 h 17"/>
              <a:gd name="T2" fmla="*/ 50370147 w 39"/>
              <a:gd name="T3" fmla="*/ 20160874 h 17"/>
              <a:gd name="T4" fmla="*/ 100740294 w 39"/>
              <a:gd name="T5" fmla="*/ 40321747 h 17"/>
              <a:gd name="T6" fmla="*/ 0 60000 65536"/>
              <a:gd name="T7" fmla="*/ 0 60000 65536"/>
              <a:gd name="T8" fmla="*/ 0 60000 65536"/>
              <a:gd name="T9" fmla="*/ 0 w 39"/>
              <a:gd name="T10" fmla="*/ 0 h 17"/>
              <a:gd name="T11" fmla="*/ 39 w 39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17">
                <a:moveTo>
                  <a:pt x="0" y="0"/>
                </a:moveTo>
                <a:lnTo>
                  <a:pt x="19" y="8"/>
                </a:lnTo>
                <a:lnTo>
                  <a:pt x="38" y="1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7966075" y="3260725"/>
            <a:ext cx="61912" cy="26988"/>
          </a:xfrm>
          <a:custGeom>
            <a:avLst/>
            <a:gdLst>
              <a:gd name="T0" fmla="*/ 0 w 39"/>
              <a:gd name="T1" fmla="*/ 0 h 17"/>
              <a:gd name="T2" fmla="*/ 47881782 w 39"/>
              <a:gd name="T3" fmla="*/ 20161621 h 17"/>
              <a:gd name="T4" fmla="*/ 95765151 w 39"/>
              <a:gd name="T5" fmla="*/ 40323241 h 17"/>
              <a:gd name="T6" fmla="*/ 0 60000 65536"/>
              <a:gd name="T7" fmla="*/ 0 60000 65536"/>
              <a:gd name="T8" fmla="*/ 0 60000 65536"/>
              <a:gd name="T9" fmla="*/ 0 w 39"/>
              <a:gd name="T10" fmla="*/ 0 h 17"/>
              <a:gd name="T11" fmla="*/ 39 w 39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17">
                <a:moveTo>
                  <a:pt x="0" y="0"/>
                </a:moveTo>
                <a:lnTo>
                  <a:pt x="19" y="8"/>
                </a:lnTo>
                <a:lnTo>
                  <a:pt x="38" y="1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3" name="Line 90"/>
          <p:cNvSpPr>
            <a:spLocks noChangeShapeType="1"/>
          </p:cNvSpPr>
          <p:nvPr/>
        </p:nvSpPr>
        <p:spPr bwMode="auto">
          <a:xfrm>
            <a:off x="8026400" y="3278188"/>
            <a:ext cx="60325" cy="15875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8086725" y="3294063"/>
            <a:ext cx="60325" cy="12700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5" name="Line 92"/>
          <p:cNvSpPr>
            <a:spLocks noChangeShapeType="1"/>
          </p:cNvSpPr>
          <p:nvPr/>
        </p:nvSpPr>
        <p:spPr bwMode="auto">
          <a:xfrm>
            <a:off x="8147050" y="3306763"/>
            <a:ext cx="60325" cy="9525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6" name="Freeform 93"/>
          <p:cNvSpPr>
            <a:spLocks/>
          </p:cNvSpPr>
          <p:nvPr/>
        </p:nvSpPr>
        <p:spPr bwMode="auto">
          <a:xfrm>
            <a:off x="8207375" y="3316288"/>
            <a:ext cx="61912" cy="26987"/>
          </a:xfrm>
          <a:custGeom>
            <a:avLst/>
            <a:gdLst>
              <a:gd name="T0" fmla="*/ 0 w 39"/>
              <a:gd name="T1" fmla="*/ 0 h 17"/>
              <a:gd name="T2" fmla="*/ 47881782 w 39"/>
              <a:gd name="T3" fmla="*/ 22680188 h 17"/>
              <a:gd name="T4" fmla="*/ 95765151 w 39"/>
              <a:gd name="T5" fmla="*/ 40321747 h 17"/>
              <a:gd name="T6" fmla="*/ 0 60000 65536"/>
              <a:gd name="T7" fmla="*/ 0 60000 65536"/>
              <a:gd name="T8" fmla="*/ 0 60000 65536"/>
              <a:gd name="T9" fmla="*/ 0 w 39"/>
              <a:gd name="T10" fmla="*/ 0 h 17"/>
              <a:gd name="T11" fmla="*/ 39 w 39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17">
                <a:moveTo>
                  <a:pt x="0" y="0"/>
                </a:moveTo>
                <a:lnTo>
                  <a:pt x="19" y="9"/>
                </a:lnTo>
                <a:lnTo>
                  <a:pt x="38" y="1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7" name="Line 94"/>
          <p:cNvSpPr>
            <a:spLocks noChangeShapeType="1"/>
          </p:cNvSpPr>
          <p:nvPr/>
        </p:nvSpPr>
        <p:spPr bwMode="auto">
          <a:xfrm>
            <a:off x="8267700" y="3324225"/>
            <a:ext cx="63500" cy="7938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8" name="Freeform 95"/>
          <p:cNvSpPr>
            <a:spLocks/>
          </p:cNvSpPr>
          <p:nvPr/>
        </p:nvSpPr>
        <p:spPr bwMode="auto">
          <a:xfrm>
            <a:off x="8331200" y="3332163"/>
            <a:ext cx="58737" cy="1587"/>
          </a:xfrm>
          <a:custGeom>
            <a:avLst/>
            <a:gdLst>
              <a:gd name="T0" fmla="*/ 0 w 38"/>
              <a:gd name="T1" fmla="*/ 0 h 1"/>
              <a:gd name="T2" fmla="*/ 43006299 w 38"/>
              <a:gd name="T3" fmla="*/ 0 h 1"/>
              <a:gd name="T4" fmla="*/ 88400719 w 38"/>
              <a:gd name="T5" fmla="*/ 0 h 1"/>
              <a:gd name="T6" fmla="*/ 0 60000 65536"/>
              <a:gd name="T7" fmla="*/ 0 60000 65536"/>
              <a:gd name="T8" fmla="*/ 0 60000 65536"/>
              <a:gd name="T9" fmla="*/ 0 w 38"/>
              <a:gd name="T10" fmla="*/ 0 h 1"/>
              <a:gd name="T11" fmla="*/ 38 w 3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1">
                <a:moveTo>
                  <a:pt x="0" y="0"/>
                </a:moveTo>
                <a:lnTo>
                  <a:pt x="18" y="0"/>
                </a:lnTo>
                <a:lnTo>
                  <a:pt x="37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99" name="Freeform 96"/>
          <p:cNvSpPr>
            <a:spLocks/>
          </p:cNvSpPr>
          <p:nvPr/>
        </p:nvSpPr>
        <p:spPr bwMode="auto">
          <a:xfrm>
            <a:off x="8388350" y="3324225"/>
            <a:ext cx="63500" cy="26988"/>
          </a:xfrm>
          <a:custGeom>
            <a:avLst/>
            <a:gdLst>
              <a:gd name="T0" fmla="*/ 0 w 39"/>
              <a:gd name="T1" fmla="*/ 40323241 h 17"/>
              <a:gd name="T2" fmla="*/ 50370147 w 39"/>
              <a:gd name="T3" fmla="*/ 22682616 h 17"/>
              <a:gd name="T4" fmla="*/ 100740294 w 39"/>
              <a:gd name="T5" fmla="*/ 0 h 17"/>
              <a:gd name="T6" fmla="*/ 0 60000 65536"/>
              <a:gd name="T7" fmla="*/ 0 60000 65536"/>
              <a:gd name="T8" fmla="*/ 0 60000 65536"/>
              <a:gd name="T9" fmla="*/ 0 w 39"/>
              <a:gd name="T10" fmla="*/ 0 h 17"/>
              <a:gd name="T11" fmla="*/ 39 w 39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17">
                <a:moveTo>
                  <a:pt x="0" y="16"/>
                </a:moveTo>
                <a:lnTo>
                  <a:pt x="19" y="9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0" name="Freeform 97"/>
          <p:cNvSpPr>
            <a:spLocks/>
          </p:cNvSpPr>
          <p:nvPr/>
        </p:nvSpPr>
        <p:spPr bwMode="auto">
          <a:xfrm>
            <a:off x="8448675" y="3316288"/>
            <a:ext cx="63500" cy="26987"/>
          </a:xfrm>
          <a:custGeom>
            <a:avLst/>
            <a:gdLst>
              <a:gd name="T0" fmla="*/ 0 w 40"/>
              <a:gd name="T1" fmla="*/ 40321747 h 17"/>
              <a:gd name="T2" fmla="*/ 50403118 w 40"/>
              <a:gd name="T3" fmla="*/ 22680188 h 17"/>
              <a:gd name="T4" fmla="*/ 98286875 w 40"/>
              <a:gd name="T5" fmla="*/ 0 h 17"/>
              <a:gd name="T6" fmla="*/ 0 60000 65536"/>
              <a:gd name="T7" fmla="*/ 0 60000 65536"/>
              <a:gd name="T8" fmla="*/ 0 60000 65536"/>
              <a:gd name="T9" fmla="*/ 0 w 40"/>
              <a:gd name="T10" fmla="*/ 0 h 17"/>
              <a:gd name="T11" fmla="*/ 40 w 40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17">
                <a:moveTo>
                  <a:pt x="0" y="16"/>
                </a:moveTo>
                <a:lnTo>
                  <a:pt x="20" y="9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 flipV="1">
            <a:off x="8510587" y="3306763"/>
            <a:ext cx="61913" cy="9525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2" name="Line 99"/>
          <p:cNvSpPr>
            <a:spLocks noChangeShapeType="1"/>
          </p:cNvSpPr>
          <p:nvPr/>
        </p:nvSpPr>
        <p:spPr bwMode="auto">
          <a:xfrm flipV="1">
            <a:off x="8572500" y="3294063"/>
            <a:ext cx="57150" cy="12700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3" name="Line 100"/>
          <p:cNvSpPr>
            <a:spLocks noChangeShapeType="1"/>
          </p:cNvSpPr>
          <p:nvPr/>
        </p:nvSpPr>
        <p:spPr bwMode="auto">
          <a:xfrm flipV="1">
            <a:off x="8629650" y="3278188"/>
            <a:ext cx="63500" cy="15875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4" name="Freeform 101"/>
          <p:cNvSpPr>
            <a:spLocks/>
          </p:cNvSpPr>
          <p:nvPr/>
        </p:nvSpPr>
        <p:spPr bwMode="auto">
          <a:xfrm>
            <a:off x="8693150" y="3260725"/>
            <a:ext cx="60325" cy="26988"/>
          </a:xfrm>
          <a:custGeom>
            <a:avLst/>
            <a:gdLst>
              <a:gd name="T0" fmla="*/ 0 w 39"/>
              <a:gd name="T1" fmla="*/ 40323241 h 17"/>
              <a:gd name="T2" fmla="*/ 45458749 w 39"/>
              <a:gd name="T3" fmla="*/ 20161621 h 17"/>
              <a:gd name="T4" fmla="*/ 90917498 w 39"/>
              <a:gd name="T5" fmla="*/ 0 h 17"/>
              <a:gd name="T6" fmla="*/ 0 60000 65536"/>
              <a:gd name="T7" fmla="*/ 0 60000 65536"/>
              <a:gd name="T8" fmla="*/ 0 60000 65536"/>
              <a:gd name="T9" fmla="*/ 0 w 39"/>
              <a:gd name="T10" fmla="*/ 0 h 17"/>
              <a:gd name="T11" fmla="*/ 39 w 39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17">
                <a:moveTo>
                  <a:pt x="0" y="16"/>
                </a:moveTo>
                <a:lnTo>
                  <a:pt x="19" y="8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5" name="Freeform 102"/>
          <p:cNvSpPr>
            <a:spLocks/>
          </p:cNvSpPr>
          <p:nvPr/>
        </p:nvSpPr>
        <p:spPr bwMode="auto">
          <a:xfrm>
            <a:off x="8751887" y="3236913"/>
            <a:ext cx="61913" cy="26987"/>
          </a:xfrm>
          <a:custGeom>
            <a:avLst/>
            <a:gdLst>
              <a:gd name="T0" fmla="*/ 0 w 39"/>
              <a:gd name="T1" fmla="*/ 40321747 h 17"/>
              <a:gd name="T2" fmla="*/ 47884143 w 39"/>
              <a:gd name="T3" fmla="*/ 20160874 h 17"/>
              <a:gd name="T4" fmla="*/ 95766698 w 39"/>
              <a:gd name="T5" fmla="*/ 0 h 17"/>
              <a:gd name="T6" fmla="*/ 0 60000 65536"/>
              <a:gd name="T7" fmla="*/ 0 60000 65536"/>
              <a:gd name="T8" fmla="*/ 0 60000 65536"/>
              <a:gd name="T9" fmla="*/ 0 w 39"/>
              <a:gd name="T10" fmla="*/ 0 h 17"/>
              <a:gd name="T11" fmla="*/ 39 w 39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17">
                <a:moveTo>
                  <a:pt x="0" y="16"/>
                </a:moveTo>
                <a:lnTo>
                  <a:pt x="19" y="8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 flipV="1">
            <a:off x="8813800" y="3211513"/>
            <a:ext cx="58737" cy="25400"/>
          </a:xfrm>
          <a:prstGeom prst="line">
            <a:avLst/>
          </a:prstGeom>
          <a:noFill/>
          <a:ln w="25400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7" name="Freeform 104"/>
          <p:cNvSpPr>
            <a:spLocks/>
          </p:cNvSpPr>
          <p:nvPr/>
        </p:nvSpPr>
        <p:spPr bwMode="auto">
          <a:xfrm>
            <a:off x="8872537" y="3182938"/>
            <a:ext cx="61913" cy="30162"/>
          </a:xfrm>
          <a:custGeom>
            <a:avLst/>
            <a:gdLst>
              <a:gd name="T0" fmla="*/ 0 w 39"/>
              <a:gd name="T1" fmla="*/ 45362055 h 19"/>
              <a:gd name="T2" fmla="*/ 47884143 w 39"/>
              <a:gd name="T3" fmla="*/ 25201141 h 19"/>
              <a:gd name="T4" fmla="*/ 95766698 w 39"/>
              <a:gd name="T5" fmla="*/ 0 h 19"/>
              <a:gd name="T6" fmla="*/ 0 60000 65536"/>
              <a:gd name="T7" fmla="*/ 0 60000 65536"/>
              <a:gd name="T8" fmla="*/ 0 60000 65536"/>
              <a:gd name="T9" fmla="*/ 0 w 39"/>
              <a:gd name="T10" fmla="*/ 0 h 19"/>
              <a:gd name="T11" fmla="*/ 39 w 39"/>
              <a:gd name="T12" fmla="*/ 19 h 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19">
                <a:moveTo>
                  <a:pt x="0" y="18"/>
                </a:moveTo>
                <a:lnTo>
                  <a:pt x="19" y="10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8" name="Freeform 105"/>
          <p:cNvSpPr>
            <a:spLocks/>
          </p:cNvSpPr>
          <p:nvPr/>
        </p:nvSpPr>
        <p:spPr bwMode="auto">
          <a:xfrm>
            <a:off x="8934450" y="3146425"/>
            <a:ext cx="60325" cy="38100"/>
          </a:xfrm>
          <a:custGeom>
            <a:avLst/>
            <a:gdLst>
              <a:gd name="T0" fmla="*/ 0 w 39"/>
              <a:gd name="T1" fmla="*/ 57964394 h 24"/>
              <a:gd name="T2" fmla="*/ 45458749 w 39"/>
              <a:gd name="T3" fmla="*/ 32761239 h 24"/>
              <a:gd name="T4" fmla="*/ 90917498 w 39"/>
              <a:gd name="T5" fmla="*/ 0 h 24"/>
              <a:gd name="T6" fmla="*/ 0 60000 65536"/>
              <a:gd name="T7" fmla="*/ 0 60000 65536"/>
              <a:gd name="T8" fmla="*/ 0 60000 65536"/>
              <a:gd name="T9" fmla="*/ 0 w 39"/>
              <a:gd name="T10" fmla="*/ 0 h 24"/>
              <a:gd name="T11" fmla="*/ 39 w 39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24">
                <a:moveTo>
                  <a:pt x="0" y="23"/>
                </a:moveTo>
                <a:lnTo>
                  <a:pt x="19" y="13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09" name="Freeform 106"/>
          <p:cNvSpPr>
            <a:spLocks/>
          </p:cNvSpPr>
          <p:nvPr/>
        </p:nvSpPr>
        <p:spPr bwMode="auto">
          <a:xfrm>
            <a:off x="8993187" y="3105150"/>
            <a:ext cx="63500" cy="42863"/>
          </a:xfrm>
          <a:custGeom>
            <a:avLst/>
            <a:gdLst>
              <a:gd name="T0" fmla="*/ 0 w 40"/>
              <a:gd name="T1" fmla="*/ 65524833 h 27"/>
              <a:gd name="T2" fmla="*/ 47883757 w 40"/>
              <a:gd name="T3" fmla="*/ 35282602 h 27"/>
              <a:gd name="T4" fmla="*/ 98286875 w 40"/>
              <a:gd name="T5" fmla="*/ 0 h 27"/>
              <a:gd name="T6" fmla="*/ 0 60000 65536"/>
              <a:gd name="T7" fmla="*/ 0 60000 65536"/>
              <a:gd name="T8" fmla="*/ 0 60000 65536"/>
              <a:gd name="T9" fmla="*/ 0 w 40"/>
              <a:gd name="T10" fmla="*/ 0 h 27"/>
              <a:gd name="T11" fmla="*/ 40 w 40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27">
                <a:moveTo>
                  <a:pt x="0" y="26"/>
                </a:moveTo>
                <a:lnTo>
                  <a:pt x="19" y="14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0" name="Freeform 107"/>
          <p:cNvSpPr>
            <a:spLocks/>
          </p:cNvSpPr>
          <p:nvPr/>
        </p:nvSpPr>
        <p:spPr bwMode="auto">
          <a:xfrm>
            <a:off x="9055100" y="3059113"/>
            <a:ext cx="60325" cy="47625"/>
          </a:xfrm>
          <a:custGeom>
            <a:avLst/>
            <a:gdLst>
              <a:gd name="T0" fmla="*/ 0 w 38"/>
              <a:gd name="T1" fmla="*/ 73085331 h 30"/>
              <a:gd name="T2" fmla="*/ 45362807 w 38"/>
              <a:gd name="T3" fmla="*/ 37803140 h 30"/>
              <a:gd name="T4" fmla="*/ 93246562 w 38"/>
              <a:gd name="T5" fmla="*/ 0 h 30"/>
              <a:gd name="T6" fmla="*/ 0 60000 65536"/>
              <a:gd name="T7" fmla="*/ 0 60000 65536"/>
              <a:gd name="T8" fmla="*/ 0 60000 65536"/>
              <a:gd name="T9" fmla="*/ 0 w 38"/>
              <a:gd name="T10" fmla="*/ 0 h 30"/>
              <a:gd name="T11" fmla="*/ 38 w 38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30">
                <a:moveTo>
                  <a:pt x="0" y="29"/>
                </a:moveTo>
                <a:lnTo>
                  <a:pt x="18" y="15"/>
                </a:lnTo>
                <a:lnTo>
                  <a:pt x="37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1" name="Freeform 108"/>
          <p:cNvSpPr>
            <a:spLocks/>
          </p:cNvSpPr>
          <p:nvPr/>
        </p:nvSpPr>
        <p:spPr bwMode="auto">
          <a:xfrm>
            <a:off x="9113837" y="3003550"/>
            <a:ext cx="61913" cy="57150"/>
          </a:xfrm>
          <a:custGeom>
            <a:avLst/>
            <a:gdLst>
              <a:gd name="T0" fmla="*/ 0 w 39"/>
              <a:gd name="T1" fmla="*/ 88206250 h 36"/>
              <a:gd name="T2" fmla="*/ 47884143 w 39"/>
              <a:gd name="T3" fmla="*/ 45362806 h 36"/>
              <a:gd name="T4" fmla="*/ 95766698 w 39"/>
              <a:gd name="T5" fmla="*/ 0 h 36"/>
              <a:gd name="T6" fmla="*/ 0 60000 65536"/>
              <a:gd name="T7" fmla="*/ 0 60000 65536"/>
              <a:gd name="T8" fmla="*/ 0 60000 65536"/>
              <a:gd name="T9" fmla="*/ 0 w 39"/>
              <a:gd name="T10" fmla="*/ 0 h 36"/>
              <a:gd name="T11" fmla="*/ 39 w 39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6">
                <a:moveTo>
                  <a:pt x="0" y="35"/>
                </a:moveTo>
                <a:lnTo>
                  <a:pt x="19" y="18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2" name="Freeform 109"/>
          <p:cNvSpPr>
            <a:spLocks/>
          </p:cNvSpPr>
          <p:nvPr/>
        </p:nvSpPr>
        <p:spPr bwMode="auto">
          <a:xfrm>
            <a:off x="9175750" y="2941638"/>
            <a:ext cx="63500" cy="63500"/>
          </a:xfrm>
          <a:custGeom>
            <a:avLst/>
            <a:gdLst>
              <a:gd name="T0" fmla="*/ 0 w 40"/>
              <a:gd name="T1" fmla="*/ 98286875 h 40"/>
              <a:gd name="T2" fmla="*/ 47883757 w 40"/>
              <a:gd name="T3" fmla="*/ 50403118 h 40"/>
              <a:gd name="T4" fmla="*/ 98286875 w 40"/>
              <a:gd name="T5" fmla="*/ 0 h 40"/>
              <a:gd name="T6" fmla="*/ 0 60000 65536"/>
              <a:gd name="T7" fmla="*/ 0 60000 65536"/>
              <a:gd name="T8" fmla="*/ 0 60000 65536"/>
              <a:gd name="T9" fmla="*/ 0 w 40"/>
              <a:gd name="T10" fmla="*/ 0 h 40"/>
              <a:gd name="T11" fmla="*/ 40 w 40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40">
                <a:moveTo>
                  <a:pt x="0" y="39"/>
                </a:moveTo>
                <a:lnTo>
                  <a:pt x="19" y="20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3" name="Freeform 110"/>
          <p:cNvSpPr>
            <a:spLocks/>
          </p:cNvSpPr>
          <p:nvPr/>
        </p:nvSpPr>
        <p:spPr bwMode="auto">
          <a:xfrm>
            <a:off x="9236075" y="2871788"/>
            <a:ext cx="61912" cy="71437"/>
          </a:xfrm>
          <a:custGeom>
            <a:avLst/>
            <a:gdLst>
              <a:gd name="T0" fmla="*/ 0 w 39"/>
              <a:gd name="T1" fmla="*/ 110886111 h 45"/>
              <a:gd name="T2" fmla="*/ 47881782 w 39"/>
              <a:gd name="T3" fmla="*/ 57962399 h 45"/>
              <a:gd name="T4" fmla="*/ 95765151 w 39"/>
              <a:gd name="T5" fmla="*/ 0 h 45"/>
              <a:gd name="T6" fmla="*/ 0 60000 65536"/>
              <a:gd name="T7" fmla="*/ 0 60000 65536"/>
              <a:gd name="T8" fmla="*/ 0 60000 65536"/>
              <a:gd name="T9" fmla="*/ 0 w 39"/>
              <a:gd name="T10" fmla="*/ 0 h 45"/>
              <a:gd name="T11" fmla="*/ 39 w 39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45">
                <a:moveTo>
                  <a:pt x="0" y="44"/>
                </a:moveTo>
                <a:lnTo>
                  <a:pt x="19" y="23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4" name="Freeform 111"/>
          <p:cNvSpPr>
            <a:spLocks/>
          </p:cNvSpPr>
          <p:nvPr/>
        </p:nvSpPr>
        <p:spPr bwMode="auto">
          <a:xfrm>
            <a:off x="9296400" y="2790825"/>
            <a:ext cx="60325" cy="82550"/>
          </a:xfrm>
          <a:custGeom>
            <a:avLst/>
            <a:gdLst>
              <a:gd name="T0" fmla="*/ 0 w 38"/>
              <a:gd name="T1" fmla="*/ 128528774 h 52"/>
              <a:gd name="T2" fmla="*/ 45362807 w 38"/>
              <a:gd name="T3" fmla="*/ 65524068 h 52"/>
              <a:gd name="T4" fmla="*/ 93246562 w 38"/>
              <a:gd name="T5" fmla="*/ 0 h 52"/>
              <a:gd name="T6" fmla="*/ 0 60000 65536"/>
              <a:gd name="T7" fmla="*/ 0 60000 65536"/>
              <a:gd name="T8" fmla="*/ 0 60000 65536"/>
              <a:gd name="T9" fmla="*/ 0 w 38"/>
              <a:gd name="T10" fmla="*/ 0 h 52"/>
              <a:gd name="T11" fmla="*/ 38 w 38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52">
                <a:moveTo>
                  <a:pt x="0" y="51"/>
                </a:moveTo>
                <a:lnTo>
                  <a:pt x="18" y="26"/>
                </a:lnTo>
                <a:lnTo>
                  <a:pt x="37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5" name="Freeform 112"/>
          <p:cNvSpPr>
            <a:spLocks/>
          </p:cNvSpPr>
          <p:nvPr/>
        </p:nvSpPr>
        <p:spPr bwMode="auto">
          <a:xfrm>
            <a:off x="9355137" y="2701925"/>
            <a:ext cx="63500" cy="90488"/>
          </a:xfrm>
          <a:custGeom>
            <a:avLst/>
            <a:gdLst>
              <a:gd name="T0" fmla="*/ 0 w 40"/>
              <a:gd name="T1" fmla="*/ 141129542 h 57"/>
              <a:gd name="T2" fmla="*/ 47883757 w 40"/>
              <a:gd name="T3" fmla="*/ 73085734 h 57"/>
              <a:gd name="T4" fmla="*/ 98286875 w 40"/>
              <a:gd name="T5" fmla="*/ 0 h 57"/>
              <a:gd name="T6" fmla="*/ 0 60000 65536"/>
              <a:gd name="T7" fmla="*/ 0 60000 65536"/>
              <a:gd name="T8" fmla="*/ 0 60000 65536"/>
              <a:gd name="T9" fmla="*/ 0 w 40"/>
              <a:gd name="T10" fmla="*/ 0 h 57"/>
              <a:gd name="T11" fmla="*/ 40 w 40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7">
                <a:moveTo>
                  <a:pt x="0" y="56"/>
                </a:moveTo>
                <a:lnTo>
                  <a:pt x="19" y="29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6" name="Freeform 113"/>
          <p:cNvSpPr>
            <a:spLocks/>
          </p:cNvSpPr>
          <p:nvPr/>
        </p:nvSpPr>
        <p:spPr bwMode="auto">
          <a:xfrm>
            <a:off x="9417050" y="2603500"/>
            <a:ext cx="63500" cy="100013"/>
          </a:xfrm>
          <a:custGeom>
            <a:avLst/>
            <a:gdLst>
              <a:gd name="T0" fmla="*/ 0 w 39"/>
              <a:gd name="T1" fmla="*/ 156250480 h 63"/>
              <a:gd name="T2" fmla="*/ 50370147 w 39"/>
              <a:gd name="T3" fmla="*/ 78126034 h 63"/>
              <a:gd name="T4" fmla="*/ 100740294 w 39"/>
              <a:gd name="T5" fmla="*/ 0 h 63"/>
              <a:gd name="T6" fmla="*/ 0 60000 65536"/>
              <a:gd name="T7" fmla="*/ 0 60000 65536"/>
              <a:gd name="T8" fmla="*/ 0 60000 65536"/>
              <a:gd name="T9" fmla="*/ 0 w 39"/>
              <a:gd name="T10" fmla="*/ 0 h 63"/>
              <a:gd name="T11" fmla="*/ 39 w 39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63">
                <a:moveTo>
                  <a:pt x="0" y="62"/>
                </a:moveTo>
                <a:lnTo>
                  <a:pt x="19" y="31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7" name="Freeform 114"/>
          <p:cNvSpPr>
            <a:spLocks/>
          </p:cNvSpPr>
          <p:nvPr/>
        </p:nvSpPr>
        <p:spPr bwMode="auto">
          <a:xfrm>
            <a:off x="9477375" y="2492375"/>
            <a:ext cx="61912" cy="112713"/>
          </a:xfrm>
          <a:custGeom>
            <a:avLst/>
            <a:gdLst>
              <a:gd name="T0" fmla="*/ 0 w 39"/>
              <a:gd name="T1" fmla="*/ 176411694 h 71"/>
              <a:gd name="T2" fmla="*/ 47881782 w 39"/>
              <a:gd name="T3" fmla="*/ 88206641 h 71"/>
              <a:gd name="T4" fmla="*/ 95765151 w 39"/>
              <a:gd name="T5" fmla="*/ 0 h 71"/>
              <a:gd name="T6" fmla="*/ 0 60000 65536"/>
              <a:gd name="T7" fmla="*/ 0 60000 65536"/>
              <a:gd name="T8" fmla="*/ 0 60000 65536"/>
              <a:gd name="T9" fmla="*/ 0 w 39"/>
              <a:gd name="T10" fmla="*/ 0 h 71"/>
              <a:gd name="T11" fmla="*/ 39 w 39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71">
                <a:moveTo>
                  <a:pt x="0" y="70"/>
                </a:moveTo>
                <a:lnTo>
                  <a:pt x="19" y="35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8" name="Freeform 115"/>
          <p:cNvSpPr>
            <a:spLocks/>
          </p:cNvSpPr>
          <p:nvPr/>
        </p:nvSpPr>
        <p:spPr bwMode="auto">
          <a:xfrm>
            <a:off x="9537700" y="2371725"/>
            <a:ext cx="63500" cy="122238"/>
          </a:xfrm>
          <a:custGeom>
            <a:avLst/>
            <a:gdLst>
              <a:gd name="T0" fmla="*/ 0 w 39"/>
              <a:gd name="T1" fmla="*/ 191532632 h 77"/>
              <a:gd name="T2" fmla="*/ 47719430 w 39"/>
              <a:gd name="T3" fmla="*/ 98287275 h 77"/>
              <a:gd name="T4" fmla="*/ 100740294 w 39"/>
              <a:gd name="T5" fmla="*/ 0 h 77"/>
              <a:gd name="T6" fmla="*/ 0 60000 65536"/>
              <a:gd name="T7" fmla="*/ 0 60000 65536"/>
              <a:gd name="T8" fmla="*/ 0 60000 65536"/>
              <a:gd name="T9" fmla="*/ 0 w 39"/>
              <a:gd name="T10" fmla="*/ 0 h 77"/>
              <a:gd name="T11" fmla="*/ 39 w 39"/>
              <a:gd name="T12" fmla="*/ 77 h 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77">
                <a:moveTo>
                  <a:pt x="0" y="76"/>
                </a:moveTo>
                <a:lnTo>
                  <a:pt x="18" y="39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19" name="Freeform 116"/>
          <p:cNvSpPr>
            <a:spLocks/>
          </p:cNvSpPr>
          <p:nvPr/>
        </p:nvSpPr>
        <p:spPr bwMode="auto">
          <a:xfrm>
            <a:off x="9598025" y="2243138"/>
            <a:ext cx="61912" cy="130175"/>
          </a:xfrm>
          <a:custGeom>
            <a:avLst/>
            <a:gdLst>
              <a:gd name="T0" fmla="*/ 0 w 39"/>
              <a:gd name="T1" fmla="*/ 204133424 h 82"/>
              <a:gd name="T2" fmla="*/ 47881782 w 39"/>
              <a:gd name="T3" fmla="*/ 103327186 h 82"/>
              <a:gd name="T4" fmla="*/ 95765151 w 39"/>
              <a:gd name="T5" fmla="*/ 0 h 82"/>
              <a:gd name="T6" fmla="*/ 0 60000 65536"/>
              <a:gd name="T7" fmla="*/ 0 60000 65536"/>
              <a:gd name="T8" fmla="*/ 0 60000 65536"/>
              <a:gd name="T9" fmla="*/ 0 w 39"/>
              <a:gd name="T10" fmla="*/ 0 h 82"/>
              <a:gd name="T11" fmla="*/ 39 w 39"/>
              <a:gd name="T12" fmla="*/ 82 h 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82">
                <a:moveTo>
                  <a:pt x="0" y="81"/>
                </a:moveTo>
                <a:lnTo>
                  <a:pt x="19" y="41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0" name="Freeform 117"/>
          <p:cNvSpPr>
            <a:spLocks/>
          </p:cNvSpPr>
          <p:nvPr/>
        </p:nvSpPr>
        <p:spPr bwMode="auto">
          <a:xfrm>
            <a:off x="9658350" y="2106613"/>
            <a:ext cx="63500" cy="138112"/>
          </a:xfrm>
          <a:custGeom>
            <a:avLst/>
            <a:gdLst>
              <a:gd name="T0" fmla="*/ 0 w 39"/>
              <a:gd name="T1" fmla="*/ 216732676 h 87"/>
              <a:gd name="T2" fmla="*/ 50370147 w 39"/>
              <a:gd name="T3" fmla="*/ 110886484 h 87"/>
              <a:gd name="T4" fmla="*/ 100740294 w 39"/>
              <a:gd name="T5" fmla="*/ 0 h 87"/>
              <a:gd name="T6" fmla="*/ 0 60000 65536"/>
              <a:gd name="T7" fmla="*/ 0 60000 65536"/>
              <a:gd name="T8" fmla="*/ 0 60000 65536"/>
              <a:gd name="T9" fmla="*/ 0 w 39"/>
              <a:gd name="T10" fmla="*/ 0 h 87"/>
              <a:gd name="T11" fmla="*/ 39 w 39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87">
                <a:moveTo>
                  <a:pt x="0" y="86"/>
                </a:moveTo>
                <a:lnTo>
                  <a:pt x="19" y="44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1" name="Freeform 118"/>
          <p:cNvSpPr>
            <a:spLocks/>
          </p:cNvSpPr>
          <p:nvPr/>
        </p:nvSpPr>
        <p:spPr bwMode="auto">
          <a:xfrm>
            <a:off x="9718675" y="1963738"/>
            <a:ext cx="61912" cy="144462"/>
          </a:xfrm>
          <a:custGeom>
            <a:avLst/>
            <a:gdLst>
              <a:gd name="T0" fmla="*/ 0 w 39"/>
              <a:gd name="T1" fmla="*/ 226813301 h 91"/>
              <a:gd name="T2" fmla="*/ 47881782 w 39"/>
              <a:gd name="T3" fmla="*/ 113405857 h 91"/>
              <a:gd name="T4" fmla="*/ 95765151 w 39"/>
              <a:gd name="T5" fmla="*/ 0 h 91"/>
              <a:gd name="T6" fmla="*/ 0 60000 65536"/>
              <a:gd name="T7" fmla="*/ 0 60000 65536"/>
              <a:gd name="T8" fmla="*/ 0 60000 65536"/>
              <a:gd name="T9" fmla="*/ 0 w 39"/>
              <a:gd name="T10" fmla="*/ 0 h 91"/>
              <a:gd name="T11" fmla="*/ 39 w 39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91">
                <a:moveTo>
                  <a:pt x="0" y="90"/>
                </a:moveTo>
                <a:lnTo>
                  <a:pt x="19" y="45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2" name="Freeform 119"/>
          <p:cNvSpPr>
            <a:spLocks/>
          </p:cNvSpPr>
          <p:nvPr/>
        </p:nvSpPr>
        <p:spPr bwMode="auto">
          <a:xfrm>
            <a:off x="9779000" y="1820863"/>
            <a:ext cx="63500" cy="144462"/>
          </a:xfrm>
          <a:custGeom>
            <a:avLst/>
            <a:gdLst>
              <a:gd name="T0" fmla="*/ 0 w 39"/>
              <a:gd name="T1" fmla="*/ 226813301 h 91"/>
              <a:gd name="T2" fmla="*/ 50370147 w 39"/>
              <a:gd name="T3" fmla="*/ 113405857 h 91"/>
              <a:gd name="T4" fmla="*/ 100740294 w 39"/>
              <a:gd name="T5" fmla="*/ 0 h 91"/>
              <a:gd name="T6" fmla="*/ 0 60000 65536"/>
              <a:gd name="T7" fmla="*/ 0 60000 65536"/>
              <a:gd name="T8" fmla="*/ 0 60000 65536"/>
              <a:gd name="T9" fmla="*/ 0 w 39"/>
              <a:gd name="T10" fmla="*/ 0 h 91"/>
              <a:gd name="T11" fmla="*/ 39 w 39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91">
                <a:moveTo>
                  <a:pt x="0" y="90"/>
                </a:moveTo>
                <a:lnTo>
                  <a:pt x="19" y="45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3" name="Freeform 120"/>
          <p:cNvSpPr>
            <a:spLocks/>
          </p:cNvSpPr>
          <p:nvPr/>
        </p:nvSpPr>
        <p:spPr bwMode="auto">
          <a:xfrm>
            <a:off x="9839325" y="1685925"/>
            <a:ext cx="61912" cy="136525"/>
          </a:xfrm>
          <a:custGeom>
            <a:avLst/>
            <a:gdLst>
              <a:gd name="T0" fmla="*/ 0 w 39"/>
              <a:gd name="T1" fmla="*/ 214214098 h 86"/>
              <a:gd name="T2" fmla="*/ 47881782 w 39"/>
              <a:gd name="T3" fmla="*/ 103327188 h 86"/>
              <a:gd name="T4" fmla="*/ 73083143 w 39"/>
              <a:gd name="T5" fmla="*/ 50403120 h 86"/>
              <a:gd name="T6" fmla="*/ 95765151 w 39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86"/>
              <a:gd name="T14" fmla="*/ 39 w 39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86">
                <a:moveTo>
                  <a:pt x="0" y="85"/>
                </a:moveTo>
                <a:lnTo>
                  <a:pt x="19" y="41"/>
                </a:lnTo>
                <a:lnTo>
                  <a:pt x="29" y="20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4" name="Freeform 121"/>
          <p:cNvSpPr>
            <a:spLocks/>
          </p:cNvSpPr>
          <p:nvPr/>
        </p:nvSpPr>
        <p:spPr bwMode="auto">
          <a:xfrm>
            <a:off x="9899650" y="1568450"/>
            <a:ext cx="63500" cy="119063"/>
          </a:xfrm>
          <a:custGeom>
            <a:avLst/>
            <a:gdLst>
              <a:gd name="T0" fmla="*/ 0 w 39"/>
              <a:gd name="T1" fmla="*/ 186492319 h 75"/>
              <a:gd name="T2" fmla="*/ 26510432 w 39"/>
              <a:gd name="T3" fmla="*/ 136089003 h 75"/>
              <a:gd name="T4" fmla="*/ 50370147 w 39"/>
              <a:gd name="T5" fmla="*/ 88206622 h 75"/>
              <a:gd name="T6" fmla="*/ 76880585 w 39"/>
              <a:gd name="T7" fmla="*/ 42843625 h 75"/>
              <a:gd name="T8" fmla="*/ 90135798 w 39"/>
              <a:gd name="T9" fmla="*/ 20161333 h 75"/>
              <a:gd name="T10" fmla="*/ 100740294 w 39"/>
              <a:gd name="T11" fmla="*/ 0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"/>
              <a:gd name="T19" fmla="*/ 0 h 75"/>
              <a:gd name="T20" fmla="*/ 39 w 39"/>
              <a:gd name="T21" fmla="*/ 75 h 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" h="75">
                <a:moveTo>
                  <a:pt x="0" y="74"/>
                </a:moveTo>
                <a:lnTo>
                  <a:pt x="10" y="54"/>
                </a:lnTo>
                <a:lnTo>
                  <a:pt x="19" y="35"/>
                </a:lnTo>
                <a:lnTo>
                  <a:pt x="29" y="17"/>
                </a:lnTo>
                <a:lnTo>
                  <a:pt x="34" y="8"/>
                </a:lnTo>
                <a:lnTo>
                  <a:pt x="38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5" name="Freeform 122"/>
          <p:cNvSpPr>
            <a:spLocks/>
          </p:cNvSpPr>
          <p:nvPr/>
        </p:nvSpPr>
        <p:spPr bwMode="auto">
          <a:xfrm>
            <a:off x="9959975" y="1498600"/>
            <a:ext cx="63500" cy="71438"/>
          </a:xfrm>
          <a:custGeom>
            <a:avLst/>
            <a:gdLst>
              <a:gd name="T0" fmla="*/ 0 w 40"/>
              <a:gd name="T1" fmla="*/ 110887663 h 45"/>
              <a:gd name="T2" fmla="*/ 25201559 w 40"/>
              <a:gd name="T3" fmla="*/ 75605216 h 45"/>
              <a:gd name="T4" fmla="*/ 37801548 w 40"/>
              <a:gd name="T5" fmla="*/ 55443832 h 45"/>
              <a:gd name="T6" fmla="*/ 50403118 w 40"/>
              <a:gd name="T7" fmla="*/ 42843748 h 45"/>
              <a:gd name="T8" fmla="*/ 60483752 w 40"/>
              <a:gd name="T9" fmla="*/ 27722710 h 45"/>
              <a:gd name="T10" fmla="*/ 73083734 w 40"/>
              <a:gd name="T11" fmla="*/ 15121044 h 45"/>
              <a:gd name="T12" fmla="*/ 85685305 w 40"/>
              <a:gd name="T13" fmla="*/ 5040348 h 45"/>
              <a:gd name="T14" fmla="*/ 98286875 w 40"/>
              <a:gd name="T15" fmla="*/ 0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"/>
              <a:gd name="T25" fmla="*/ 0 h 45"/>
              <a:gd name="T26" fmla="*/ 40 w 40"/>
              <a:gd name="T27" fmla="*/ 45 h 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" h="45">
                <a:moveTo>
                  <a:pt x="0" y="44"/>
                </a:moveTo>
                <a:lnTo>
                  <a:pt x="10" y="30"/>
                </a:lnTo>
                <a:lnTo>
                  <a:pt x="15" y="22"/>
                </a:lnTo>
                <a:lnTo>
                  <a:pt x="20" y="17"/>
                </a:lnTo>
                <a:lnTo>
                  <a:pt x="24" y="11"/>
                </a:lnTo>
                <a:lnTo>
                  <a:pt x="29" y="6"/>
                </a:lnTo>
                <a:lnTo>
                  <a:pt x="34" y="2"/>
                </a:lnTo>
                <a:lnTo>
                  <a:pt x="39" y="0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6" name="Freeform 123"/>
          <p:cNvSpPr>
            <a:spLocks/>
          </p:cNvSpPr>
          <p:nvPr/>
        </p:nvSpPr>
        <p:spPr bwMode="auto">
          <a:xfrm>
            <a:off x="10021887" y="1498600"/>
            <a:ext cx="61913" cy="36513"/>
          </a:xfrm>
          <a:custGeom>
            <a:avLst/>
            <a:gdLst>
              <a:gd name="T0" fmla="*/ 0 w 38"/>
              <a:gd name="T1" fmla="*/ 0 h 23"/>
              <a:gd name="T2" fmla="*/ 7963967 w 38"/>
              <a:gd name="T3" fmla="*/ 0 h 23"/>
              <a:gd name="T4" fmla="*/ 18582045 w 38"/>
              <a:gd name="T5" fmla="*/ 0 h 23"/>
              <a:gd name="T6" fmla="*/ 31854238 w 38"/>
              <a:gd name="T7" fmla="*/ 2520984 h 23"/>
              <a:gd name="T8" fmla="*/ 47782166 w 38"/>
              <a:gd name="T9" fmla="*/ 7561367 h 23"/>
              <a:gd name="T10" fmla="*/ 66364218 w 38"/>
              <a:gd name="T11" fmla="*/ 15121146 h 23"/>
              <a:gd name="T12" fmla="*/ 76982293 w 38"/>
              <a:gd name="T13" fmla="*/ 25201905 h 23"/>
              <a:gd name="T14" fmla="*/ 90256109 w 38"/>
              <a:gd name="T15" fmla="*/ 40323051 h 23"/>
              <a:gd name="T16" fmla="*/ 98220073 w 38"/>
              <a:gd name="T17" fmla="*/ 55444203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"/>
              <a:gd name="T28" fmla="*/ 0 h 23"/>
              <a:gd name="T29" fmla="*/ 38 w 38"/>
              <a:gd name="T30" fmla="*/ 23 h 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" h="23">
                <a:moveTo>
                  <a:pt x="0" y="0"/>
                </a:moveTo>
                <a:lnTo>
                  <a:pt x="3" y="0"/>
                </a:lnTo>
                <a:lnTo>
                  <a:pt x="7" y="0"/>
                </a:lnTo>
                <a:lnTo>
                  <a:pt x="12" y="1"/>
                </a:lnTo>
                <a:lnTo>
                  <a:pt x="18" y="3"/>
                </a:lnTo>
                <a:lnTo>
                  <a:pt x="25" y="6"/>
                </a:lnTo>
                <a:lnTo>
                  <a:pt x="29" y="10"/>
                </a:lnTo>
                <a:lnTo>
                  <a:pt x="34" y="16"/>
                </a:lnTo>
                <a:lnTo>
                  <a:pt x="37" y="22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7" name="Freeform 124"/>
          <p:cNvSpPr>
            <a:spLocks/>
          </p:cNvSpPr>
          <p:nvPr/>
        </p:nvSpPr>
        <p:spPr bwMode="auto">
          <a:xfrm>
            <a:off x="10080625" y="1533525"/>
            <a:ext cx="61912" cy="407988"/>
          </a:xfrm>
          <a:custGeom>
            <a:avLst/>
            <a:gdLst>
              <a:gd name="T0" fmla="*/ 0 w 39"/>
              <a:gd name="T1" fmla="*/ 0 h 257"/>
              <a:gd name="T2" fmla="*/ 5040271 w 39"/>
              <a:gd name="T3" fmla="*/ 17641907 h 257"/>
              <a:gd name="T4" fmla="*/ 10080543 w 39"/>
              <a:gd name="T5" fmla="*/ 37803178 h 257"/>
              <a:gd name="T6" fmla="*/ 15120816 w 39"/>
              <a:gd name="T7" fmla="*/ 60483820 h 257"/>
              <a:gd name="T8" fmla="*/ 22680427 w 39"/>
              <a:gd name="T9" fmla="*/ 88206354 h 257"/>
              <a:gd name="T10" fmla="*/ 27720703 w 39"/>
              <a:gd name="T11" fmla="*/ 118448276 h 257"/>
              <a:gd name="T12" fmla="*/ 35281901 w 39"/>
              <a:gd name="T13" fmla="*/ 153730490 h 257"/>
              <a:gd name="T14" fmla="*/ 40322171 w 39"/>
              <a:gd name="T15" fmla="*/ 191532068 h 257"/>
              <a:gd name="T16" fmla="*/ 47881782 w 39"/>
              <a:gd name="T17" fmla="*/ 229335284 h 257"/>
              <a:gd name="T18" fmla="*/ 55442993 w 39"/>
              <a:gd name="T19" fmla="*/ 272177178 h 257"/>
              <a:gd name="T20" fmla="*/ 63002604 w 39"/>
              <a:gd name="T21" fmla="*/ 320060977 h 257"/>
              <a:gd name="T22" fmla="*/ 70563802 w 39"/>
              <a:gd name="T23" fmla="*/ 367943188 h 257"/>
              <a:gd name="T24" fmla="*/ 75604072 w 39"/>
              <a:gd name="T25" fmla="*/ 418346450 h 257"/>
              <a:gd name="T26" fmla="*/ 83163683 w 39"/>
              <a:gd name="T27" fmla="*/ 471270565 h 257"/>
              <a:gd name="T28" fmla="*/ 88203953 w 39"/>
              <a:gd name="T29" fmla="*/ 526714044 h 257"/>
              <a:gd name="T30" fmla="*/ 90724882 w 39"/>
              <a:gd name="T31" fmla="*/ 584676887 h 257"/>
              <a:gd name="T32" fmla="*/ 95765151 w 39"/>
              <a:gd name="T33" fmla="*/ 645160683 h 25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9"/>
              <a:gd name="T52" fmla="*/ 0 h 257"/>
              <a:gd name="T53" fmla="*/ 39 w 39"/>
              <a:gd name="T54" fmla="*/ 257 h 25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9" h="257">
                <a:moveTo>
                  <a:pt x="0" y="0"/>
                </a:moveTo>
                <a:lnTo>
                  <a:pt x="2" y="7"/>
                </a:lnTo>
                <a:lnTo>
                  <a:pt x="4" y="15"/>
                </a:lnTo>
                <a:lnTo>
                  <a:pt x="6" y="24"/>
                </a:lnTo>
                <a:lnTo>
                  <a:pt x="9" y="35"/>
                </a:lnTo>
                <a:lnTo>
                  <a:pt x="11" y="47"/>
                </a:lnTo>
                <a:lnTo>
                  <a:pt x="14" y="61"/>
                </a:lnTo>
                <a:lnTo>
                  <a:pt x="16" y="76"/>
                </a:lnTo>
                <a:lnTo>
                  <a:pt x="19" y="91"/>
                </a:lnTo>
                <a:lnTo>
                  <a:pt x="22" y="108"/>
                </a:lnTo>
                <a:lnTo>
                  <a:pt x="25" y="127"/>
                </a:lnTo>
                <a:lnTo>
                  <a:pt x="28" y="146"/>
                </a:lnTo>
                <a:lnTo>
                  <a:pt x="30" y="166"/>
                </a:lnTo>
                <a:lnTo>
                  <a:pt x="33" y="187"/>
                </a:lnTo>
                <a:lnTo>
                  <a:pt x="35" y="209"/>
                </a:lnTo>
                <a:lnTo>
                  <a:pt x="36" y="232"/>
                </a:lnTo>
                <a:lnTo>
                  <a:pt x="38" y="25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8" name="Freeform 125"/>
          <p:cNvSpPr>
            <a:spLocks/>
          </p:cNvSpPr>
          <p:nvPr/>
        </p:nvSpPr>
        <p:spPr bwMode="auto">
          <a:xfrm>
            <a:off x="10140950" y="1939925"/>
            <a:ext cx="63500" cy="1417638"/>
          </a:xfrm>
          <a:custGeom>
            <a:avLst/>
            <a:gdLst>
              <a:gd name="T0" fmla="*/ 0 w 40"/>
              <a:gd name="T1" fmla="*/ 0 h 893"/>
              <a:gd name="T2" fmla="*/ 2520950 w 40"/>
              <a:gd name="T3" fmla="*/ 45362828 h 893"/>
              <a:gd name="T4" fmla="*/ 5040312 w 40"/>
              <a:gd name="T5" fmla="*/ 95765970 h 893"/>
              <a:gd name="T6" fmla="*/ 10080624 w 40"/>
              <a:gd name="T7" fmla="*/ 148690074 h 893"/>
              <a:gd name="T8" fmla="*/ 12601573 w 40"/>
              <a:gd name="T9" fmla="*/ 204133516 h 893"/>
              <a:gd name="T10" fmla="*/ 15120938 w 40"/>
              <a:gd name="T11" fmla="*/ 262096370 h 893"/>
              <a:gd name="T12" fmla="*/ 17640299 w 40"/>
              <a:gd name="T13" fmla="*/ 322580125 h 893"/>
              <a:gd name="T14" fmla="*/ 22682198 w 40"/>
              <a:gd name="T15" fmla="*/ 385584830 h 893"/>
              <a:gd name="T16" fmla="*/ 25201559 w 40"/>
              <a:gd name="T17" fmla="*/ 448588047 h 893"/>
              <a:gd name="T18" fmla="*/ 27720927 w 40"/>
              <a:gd name="T19" fmla="*/ 514112114 h 893"/>
              <a:gd name="T20" fmla="*/ 30241876 w 40"/>
              <a:gd name="T21" fmla="*/ 582157132 h 893"/>
              <a:gd name="T22" fmla="*/ 37801548 w 40"/>
              <a:gd name="T23" fmla="*/ 725805256 h 893"/>
              <a:gd name="T24" fmla="*/ 42843446 w 40"/>
              <a:gd name="T25" fmla="*/ 871974529 h 893"/>
              <a:gd name="T26" fmla="*/ 50403118 w 40"/>
              <a:gd name="T27" fmla="*/ 1023183916 h 893"/>
              <a:gd name="T28" fmla="*/ 52922492 w 40"/>
              <a:gd name="T29" fmla="*/ 1176914253 h 893"/>
              <a:gd name="T30" fmla="*/ 60483752 w 40"/>
              <a:gd name="T31" fmla="*/ 1335683315 h 893"/>
              <a:gd name="T32" fmla="*/ 73083734 w 40"/>
              <a:gd name="T33" fmla="*/ 1648182715 h 893"/>
              <a:gd name="T34" fmla="*/ 78124045 w 40"/>
              <a:gd name="T35" fmla="*/ 1804432812 h 893"/>
              <a:gd name="T36" fmla="*/ 85685305 w 40"/>
              <a:gd name="T37" fmla="*/ 1955642199 h 893"/>
              <a:gd name="T38" fmla="*/ 90725615 w 40"/>
              <a:gd name="T39" fmla="*/ 2104332223 h 893"/>
              <a:gd name="T40" fmla="*/ 98286875 w 40"/>
              <a:gd name="T41" fmla="*/ 2147483647 h 89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"/>
              <a:gd name="T64" fmla="*/ 0 h 893"/>
              <a:gd name="T65" fmla="*/ 40 w 40"/>
              <a:gd name="T66" fmla="*/ 893 h 89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" h="893">
                <a:moveTo>
                  <a:pt x="0" y="0"/>
                </a:moveTo>
                <a:lnTo>
                  <a:pt x="1" y="18"/>
                </a:lnTo>
                <a:lnTo>
                  <a:pt x="2" y="38"/>
                </a:lnTo>
                <a:lnTo>
                  <a:pt x="4" y="59"/>
                </a:lnTo>
                <a:lnTo>
                  <a:pt x="5" y="81"/>
                </a:lnTo>
                <a:lnTo>
                  <a:pt x="6" y="104"/>
                </a:lnTo>
                <a:lnTo>
                  <a:pt x="7" y="128"/>
                </a:lnTo>
                <a:lnTo>
                  <a:pt x="9" y="153"/>
                </a:lnTo>
                <a:lnTo>
                  <a:pt x="10" y="178"/>
                </a:lnTo>
                <a:lnTo>
                  <a:pt x="11" y="204"/>
                </a:lnTo>
                <a:lnTo>
                  <a:pt x="12" y="231"/>
                </a:lnTo>
                <a:lnTo>
                  <a:pt x="15" y="288"/>
                </a:lnTo>
                <a:lnTo>
                  <a:pt x="17" y="346"/>
                </a:lnTo>
                <a:lnTo>
                  <a:pt x="20" y="406"/>
                </a:lnTo>
                <a:lnTo>
                  <a:pt x="21" y="467"/>
                </a:lnTo>
                <a:lnTo>
                  <a:pt x="24" y="530"/>
                </a:lnTo>
                <a:lnTo>
                  <a:pt x="29" y="654"/>
                </a:lnTo>
                <a:lnTo>
                  <a:pt x="31" y="716"/>
                </a:lnTo>
                <a:lnTo>
                  <a:pt x="34" y="776"/>
                </a:lnTo>
                <a:lnTo>
                  <a:pt x="36" y="835"/>
                </a:lnTo>
                <a:lnTo>
                  <a:pt x="39" y="892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29" name="Freeform 126"/>
          <p:cNvSpPr>
            <a:spLocks/>
          </p:cNvSpPr>
          <p:nvPr/>
        </p:nvSpPr>
        <p:spPr bwMode="auto">
          <a:xfrm>
            <a:off x="6523037" y="3962400"/>
            <a:ext cx="3681413" cy="1895475"/>
          </a:xfrm>
          <a:custGeom>
            <a:avLst/>
            <a:gdLst>
              <a:gd name="T0" fmla="*/ 0 w 2321"/>
              <a:gd name="T1" fmla="*/ 0 h 1295"/>
              <a:gd name="T2" fmla="*/ 2147483647 w 2321"/>
              <a:gd name="T3" fmla="*/ 0 h 1295"/>
              <a:gd name="T4" fmla="*/ 2147483647 w 2321"/>
              <a:gd name="T5" fmla="*/ 2147483647 h 1295"/>
              <a:gd name="T6" fmla="*/ 0 w 2321"/>
              <a:gd name="T7" fmla="*/ 2147483647 h 1295"/>
              <a:gd name="T8" fmla="*/ 0 w 2321"/>
              <a:gd name="T9" fmla="*/ 0 h 1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1"/>
              <a:gd name="T16" fmla="*/ 0 h 1295"/>
              <a:gd name="T17" fmla="*/ 2321 w 2321"/>
              <a:gd name="T18" fmla="*/ 1295 h 1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1" h="1295">
                <a:moveTo>
                  <a:pt x="0" y="0"/>
                </a:moveTo>
                <a:lnTo>
                  <a:pt x="2320" y="0"/>
                </a:lnTo>
                <a:lnTo>
                  <a:pt x="2320" y="1294"/>
                </a:lnTo>
                <a:lnTo>
                  <a:pt x="0" y="129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30" name="Freeform 127"/>
          <p:cNvSpPr>
            <a:spLocks/>
          </p:cNvSpPr>
          <p:nvPr/>
        </p:nvSpPr>
        <p:spPr bwMode="auto">
          <a:xfrm>
            <a:off x="6523037" y="4078288"/>
            <a:ext cx="3681413" cy="1779587"/>
          </a:xfrm>
          <a:custGeom>
            <a:avLst/>
            <a:gdLst>
              <a:gd name="T0" fmla="*/ 0 w 2321"/>
              <a:gd name="T1" fmla="*/ 2147483647 h 1215"/>
              <a:gd name="T2" fmla="*/ 95600935 w 2321"/>
              <a:gd name="T3" fmla="*/ 2147483647 h 1215"/>
              <a:gd name="T4" fmla="*/ 196233079 w 2321"/>
              <a:gd name="T5" fmla="*/ 2147483647 h 1215"/>
              <a:gd name="T6" fmla="*/ 291834039 w 2321"/>
              <a:gd name="T7" fmla="*/ 2147483647 h 1215"/>
              <a:gd name="T8" fmla="*/ 389950554 w 2321"/>
              <a:gd name="T9" fmla="*/ 2147483647 h 1215"/>
              <a:gd name="T10" fmla="*/ 485551563 w 2321"/>
              <a:gd name="T11" fmla="*/ 2147483647 h 1215"/>
              <a:gd name="T12" fmla="*/ 583669664 w 2321"/>
              <a:gd name="T13" fmla="*/ 2147483647 h 1215"/>
              <a:gd name="T14" fmla="*/ 681786179 w 2321"/>
              <a:gd name="T15" fmla="*/ 2147483647 h 1215"/>
              <a:gd name="T16" fmla="*/ 777387089 w 2321"/>
              <a:gd name="T17" fmla="*/ 2147483647 h 1215"/>
              <a:gd name="T18" fmla="*/ 875503802 w 2321"/>
              <a:gd name="T19" fmla="*/ 2147483647 h 1215"/>
              <a:gd name="T20" fmla="*/ 973620317 w 2321"/>
              <a:gd name="T21" fmla="*/ 2147483647 h 1215"/>
              <a:gd name="T22" fmla="*/ 1071736832 w 2321"/>
              <a:gd name="T23" fmla="*/ 2147483647 h 1215"/>
              <a:gd name="T24" fmla="*/ 1167337742 w 2321"/>
              <a:gd name="T25" fmla="*/ 2147483647 h 1215"/>
              <a:gd name="T26" fmla="*/ 1262938652 w 2321"/>
              <a:gd name="T27" fmla="*/ 2147483647 h 1215"/>
              <a:gd name="T28" fmla="*/ 1361056753 w 2321"/>
              <a:gd name="T29" fmla="*/ 2147483647 h 1215"/>
              <a:gd name="T30" fmla="*/ 1459173268 w 2321"/>
              <a:gd name="T31" fmla="*/ 2147483647 h 1215"/>
              <a:gd name="T32" fmla="*/ 1557289783 w 2321"/>
              <a:gd name="T33" fmla="*/ 2147483647 h 1215"/>
              <a:gd name="T34" fmla="*/ 1652890693 w 2321"/>
              <a:gd name="T35" fmla="*/ 2147483647 h 1215"/>
              <a:gd name="T36" fmla="*/ 1751007604 w 2321"/>
              <a:gd name="T37" fmla="*/ 2147483647 h 1215"/>
              <a:gd name="T38" fmla="*/ 1849124119 w 2321"/>
              <a:gd name="T39" fmla="*/ 2147483647 h 1215"/>
              <a:gd name="T40" fmla="*/ 1944725029 w 2321"/>
              <a:gd name="T41" fmla="*/ 2147483647 h 1215"/>
              <a:gd name="T42" fmla="*/ 2042841544 w 2321"/>
              <a:gd name="T43" fmla="*/ 2147483647 h 1215"/>
              <a:gd name="T44" fmla="*/ 2138442454 w 2321"/>
              <a:gd name="T45" fmla="*/ 2147483647 h 1215"/>
              <a:gd name="T46" fmla="*/ 2147483647 w 2321"/>
              <a:gd name="T47" fmla="*/ 2147483647 h 1215"/>
              <a:gd name="T48" fmla="*/ 2147483647 w 2321"/>
              <a:gd name="T49" fmla="*/ 2147483647 h 1215"/>
              <a:gd name="T50" fmla="*/ 2147483647 w 2321"/>
              <a:gd name="T51" fmla="*/ 2147483647 h 1215"/>
              <a:gd name="T52" fmla="*/ 2147483647 w 2321"/>
              <a:gd name="T53" fmla="*/ 2147483647 h 1215"/>
              <a:gd name="T54" fmla="*/ 2147483647 w 2321"/>
              <a:gd name="T55" fmla="*/ 2147483647 h 1215"/>
              <a:gd name="T56" fmla="*/ 2147483647 w 2321"/>
              <a:gd name="T57" fmla="*/ 2147483647 h 1215"/>
              <a:gd name="T58" fmla="*/ 2147483647 w 2321"/>
              <a:gd name="T59" fmla="*/ 2143144045 h 1215"/>
              <a:gd name="T60" fmla="*/ 2147483647 w 2321"/>
              <a:gd name="T61" fmla="*/ 2080930295 h 1215"/>
              <a:gd name="T62" fmla="*/ 2147483647 w 2321"/>
              <a:gd name="T63" fmla="*/ 2018716544 h 1215"/>
              <a:gd name="T64" fmla="*/ 2147483647 w 2321"/>
              <a:gd name="T65" fmla="*/ 1947922698 h 1215"/>
              <a:gd name="T66" fmla="*/ 2147483647 w 2321"/>
              <a:gd name="T67" fmla="*/ 1874983095 h 1215"/>
              <a:gd name="T68" fmla="*/ 2147483647 w 2321"/>
              <a:gd name="T69" fmla="*/ 1795607688 h 1215"/>
              <a:gd name="T70" fmla="*/ 2147483647 w 2321"/>
              <a:gd name="T71" fmla="*/ 1711940768 h 1215"/>
              <a:gd name="T72" fmla="*/ 2147483647 w 2321"/>
              <a:gd name="T73" fmla="*/ 1623983801 h 1215"/>
              <a:gd name="T74" fmla="*/ 2147483647 w 2321"/>
              <a:gd name="T75" fmla="*/ 1529590663 h 1215"/>
              <a:gd name="T76" fmla="*/ 2147483647 w 2321"/>
              <a:gd name="T77" fmla="*/ 1433053599 h 1215"/>
              <a:gd name="T78" fmla="*/ 2147483647 w 2321"/>
              <a:gd name="T79" fmla="*/ 1334369315 h 1215"/>
              <a:gd name="T80" fmla="*/ 2147483647 w 2321"/>
              <a:gd name="T81" fmla="*/ 1229250691 h 1215"/>
              <a:gd name="T82" fmla="*/ 2147483647 w 2321"/>
              <a:gd name="T83" fmla="*/ 1121986311 h 1215"/>
              <a:gd name="T84" fmla="*/ 2147483647 w 2321"/>
              <a:gd name="T85" fmla="*/ 1012576174 h 1215"/>
              <a:gd name="T86" fmla="*/ 2147483647 w 2321"/>
              <a:gd name="T87" fmla="*/ 901021746 h 1215"/>
              <a:gd name="T88" fmla="*/ 2147483647 w 2321"/>
              <a:gd name="T89" fmla="*/ 789465853 h 1215"/>
              <a:gd name="T90" fmla="*/ 2147483647 w 2321"/>
              <a:gd name="T91" fmla="*/ 680056998 h 1215"/>
              <a:gd name="T92" fmla="*/ 2147483647 w 2321"/>
              <a:gd name="T93" fmla="*/ 568501105 h 1215"/>
              <a:gd name="T94" fmla="*/ 2147483647 w 2321"/>
              <a:gd name="T95" fmla="*/ 461236725 h 1215"/>
              <a:gd name="T96" fmla="*/ 2147483647 w 2321"/>
              <a:gd name="T97" fmla="*/ 360408058 h 1215"/>
              <a:gd name="T98" fmla="*/ 2147483647 w 2321"/>
              <a:gd name="T99" fmla="*/ 263870994 h 1215"/>
              <a:gd name="T100" fmla="*/ 2147483647 w 2321"/>
              <a:gd name="T101" fmla="*/ 175913981 h 1215"/>
              <a:gd name="T102" fmla="*/ 2147483647 w 2321"/>
              <a:gd name="T103" fmla="*/ 102974378 h 1215"/>
              <a:gd name="T104" fmla="*/ 2147483647 w 2321"/>
              <a:gd name="T105" fmla="*/ 45050641 h 1215"/>
              <a:gd name="T106" fmla="*/ 2147483647 w 2321"/>
              <a:gd name="T107" fmla="*/ 8581563 h 1215"/>
              <a:gd name="T108" fmla="*/ 2147483647 w 2321"/>
              <a:gd name="T109" fmla="*/ 0 h 1215"/>
              <a:gd name="T110" fmla="*/ 2147483647 w 2321"/>
              <a:gd name="T111" fmla="*/ 25743228 h 1215"/>
              <a:gd name="T112" fmla="*/ 2147483647 w 2321"/>
              <a:gd name="T113" fmla="*/ 94392795 h 1215"/>
              <a:gd name="T114" fmla="*/ 2147483647 w 2321"/>
              <a:gd name="T115" fmla="*/ 229546217 h 1215"/>
              <a:gd name="T116" fmla="*/ 2147483647 w 2321"/>
              <a:gd name="T117" fmla="*/ 454800921 h 1215"/>
              <a:gd name="T118" fmla="*/ 2147483647 w 2321"/>
              <a:gd name="T119" fmla="*/ 825936387 h 1215"/>
              <a:gd name="T120" fmla="*/ 2147483647 w 2321"/>
              <a:gd name="T121" fmla="*/ 2147483647 h 12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21"/>
              <a:gd name="T184" fmla="*/ 0 h 1215"/>
              <a:gd name="T185" fmla="*/ 2321 w 2321"/>
              <a:gd name="T186" fmla="*/ 1215 h 121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21" h="1215">
                <a:moveTo>
                  <a:pt x="0" y="1214"/>
                </a:moveTo>
                <a:lnTo>
                  <a:pt x="38" y="1214"/>
                </a:lnTo>
                <a:lnTo>
                  <a:pt x="78" y="1214"/>
                </a:lnTo>
                <a:lnTo>
                  <a:pt x="116" y="1214"/>
                </a:lnTo>
                <a:lnTo>
                  <a:pt x="155" y="1214"/>
                </a:lnTo>
                <a:lnTo>
                  <a:pt x="193" y="1214"/>
                </a:lnTo>
                <a:lnTo>
                  <a:pt x="232" y="1214"/>
                </a:lnTo>
                <a:lnTo>
                  <a:pt x="271" y="1213"/>
                </a:lnTo>
                <a:lnTo>
                  <a:pt x="309" y="1213"/>
                </a:lnTo>
                <a:lnTo>
                  <a:pt x="348" y="1212"/>
                </a:lnTo>
                <a:lnTo>
                  <a:pt x="387" y="1210"/>
                </a:lnTo>
                <a:lnTo>
                  <a:pt x="426" y="1209"/>
                </a:lnTo>
                <a:lnTo>
                  <a:pt x="464" y="1207"/>
                </a:lnTo>
                <a:lnTo>
                  <a:pt x="502" y="1205"/>
                </a:lnTo>
                <a:lnTo>
                  <a:pt x="541" y="1201"/>
                </a:lnTo>
                <a:lnTo>
                  <a:pt x="580" y="1197"/>
                </a:lnTo>
                <a:lnTo>
                  <a:pt x="619" y="1192"/>
                </a:lnTo>
                <a:lnTo>
                  <a:pt x="657" y="1185"/>
                </a:lnTo>
                <a:lnTo>
                  <a:pt x="696" y="1179"/>
                </a:lnTo>
                <a:lnTo>
                  <a:pt x="735" y="1170"/>
                </a:lnTo>
                <a:lnTo>
                  <a:pt x="773" y="1161"/>
                </a:lnTo>
                <a:lnTo>
                  <a:pt x="812" y="1149"/>
                </a:lnTo>
                <a:lnTo>
                  <a:pt x="850" y="1137"/>
                </a:lnTo>
                <a:lnTo>
                  <a:pt x="890" y="1122"/>
                </a:lnTo>
                <a:lnTo>
                  <a:pt x="928" y="1107"/>
                </a:lnTo>
                <a:lnTo>
                  <a:pt x="966" y="1089"/>
                </a:lnTo>
                <a:lnTo>
                  <a:pt x="1005" y="1070"/>
                </a:lnTo>
                <a:lnTo>
                  <a:pt x="1044" y="1048"/>
                </a:lnTo>
                <a:lnTo>
                  <a:pt x="1083" y="1025"/>
                </a:lnTo>
                <a:lnTo>
                  <a:pt x="1121" y="999"/>
                </a:lnTo>
                <a:lnTo>
                  <a:pt x="1160" y="970"/>
                </a:lnTo>
                <a:lnTo>
                  <a:pt x="1199" y="941"/>
                </a:lnTo>
                <a:lnTo>
                  <a:pt x="1237" y="908"/>
                </a:lnTo>
                <a:lnTo>
                  <a:pt x="1276" y="874"/>
                </a:lnTo>
                <a:lnTo>
                  <a:pt x="1314" y="837"/>
                </a:lnTo>
                <a:lnTo>
                  <a:pt x="1354" y="798"/>
                </a:lnTo>
                <a:lnTo>
                  <a:pt x="1392" y="757"/>
                </a:lnTo>
                <a:lnTo>
                  <a:pt x="1430" y="713"/>
                </a:lnTo>
                <a:lnTo>
                  <a:pt x="1469" y="668"/>
                </a:lnTo>
                <a:lnTo>
                  <a:pt x="1508" y="622"/>
                </a:lnTo>
                <a:lnTo>
                  <a:pt x="1547" y="573"/>
                </a:lnTo>
                <a:lnTo>
                  <a:pt x="1585" y="523"/>
                </a:lnTo>
                <a:lnTo>
                  <a:pt x="1624" y="472"/>
                </a:lnTo>
                <a:lnTo>
                  <a:pt x="1663" y="420"/>
                </a:lnTo>
                <a:lnTo>
                  <a:pt x="1701" y="368"/>
                </a:lnTo>
                <a:lnTo>
                  <a:pt x="1740" y="317"/>
                </a:lnTo>
                <a:lnTo>
                  <a:pt x="1778" y="265"/>
                </a:lnTo>
                <a:lnTo>
                  <a:pt x="1818" y="215"/>
                </a:lnTo>
                <a:lnTo>
                  <a:pt x="1856" y="168"/>
                </a:lnTo>
                <a:lnTo>
                  <a:pt x="1894" y="123"/>
                </a:lnTo>
                <a:lnTo>
                  <a:pt x="1933" y="82"/>
                </a:lnTo>
                <a:lnTo>
                  <a:pt x="1972" y="48"/>
                </a:lnTo>
                <a:lnTo>
                  <a:pt x="2011" y="21"/>
                </a:lnTo>
                <a:lnTo>
                  <a:pt x="2049" y="4"/>
                </a:lnTo>
                <a:lnTo>
                  <a:pt x="2088" y="0"/>
                </a:lnTo>
                <a:lnTo>
                  <a:pt x="2127" y="12"/>
                </a:lnTo>
                <a:lnTo>
                  <a:pt x="2165" y="44"/>
                </a:lnTo>
                <a:lnTo>
                  <a:pt x="2204" y="107"/>
                </a:lnTo>
                <a:lnTo>
                  <a:pt x="2242" y="212"/>
                </a:lnTo>
                <a:lnTo>
                  <a:pt x="2281" y="385"/>
                </a:lnTo>
                <a:lnTo>
                  <a:pt x="2320" y="1214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grpSp>
        <p:nvGrpSpPr>
          <p:cNvPr id="131" name="Group 133"/>
          <p:cNvGrpSpPr>
            <a:grpSpLocks/>
          </p:cNvGrpSpPr>
          <p:nvPr/>
        </p:nvGrpSpPr>
        <p:grpSpPr bwMode="auto">
          <a:xfrm>
            <a:off x="2300287" y="3348037"/>
            <a:ext cx="3994150" cy="558799"/>
            <a:chOff x="364" y="2109"/>
            <a:chExt cx="2516" cy="352"/>
          </a:xfrm>
        </p:grpSpPr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441" y="2112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3" name="Line 129"/>
            <p:cNvSpPr>
              <a:spLocks noChangeShapeType="1"/>
            </p:cNvSpPr>
            <p:nvPr/>
          </p:nvSpPr>
          <p:spPr bwMode="auto">
            <a:xfrm>
              <a:off x="2768" y="2110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4" name="Line 130"/>
            <p:cNvSpPr>
              <a:spLocks noChangeShapeType="1"/>
            </p:cNvSpPr>
            <p:nvPr/>
          </p:nvSpPr>
          <p:spPr bwMode="auto">
            <a:xfrm>
              <a:off x="442" y="2109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364" y="2131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NeueLT Std Thin" panose="020B0403020202020204" pitchFamily="34" charset="0"/>
                </a:rPr>
                <a:t>worst case</a:t>
              </a:r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2318" y="2131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NeueLT Std Thin" panose="020B0403020202020204" pitchFamily="34" charset="0"/>
                </a:rPr>
                <a:t>best case</a:t>
              </a:r>
            </a:p>
          </p:txBody>
        </p:sp>
      </p:grpSp>
      <p:grpSp>
        <p:nvGrpSpPr>
          <p:cNvPr id="137" name="Group 139"/>
          <p:cNvGrpSpPr>
            <a:grpSpLocks/>
          </p:cNvGrpSpPr>
          <p:nvPr/>
        </p:nvGrpSpPr>
        <p:grpSpPr bwMode="auto">
          <a:xfrm>
            <a:off x="6394450" y="5857876"/>
            <a:ext cx="3994150" cy="558801"/>
            <a:chOff x="2942" y="3690"/>
            <a:chExt cx="2516" cy="352"/>
          </a:xfrm>
        </p:grpSpPr>
        <p:sp>
          <p:nvSpPr>
            <p:cNvPr id="138" name="Line 134"/>
            <p:cNvSpPr>
              <a:spLocks noChangeShapeType="1"/>
            </p:cNvSpPr>
            <p:nvPr/>
          </p:nvSpPr>
          <p:spPr bwMode="auto">
            <a:xfrm>
              <a:off x="3019" y="3693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9" name="Line 135"/>
            <p:cNvSpPr>
              <a:spLocks noChangeShapeType="1"/>
            </p:cNvSpPr>
            <p:nvPr/>
          </p:nvSpPr>
          <p:spPr bwMode="auto">
            <a:xfrm>
              <a:off x="5346" y="3691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40" name="Line 136"/>
            <p:cNvSpPr>
              <a:spLocks noChangeShapeType="1"/>
            </p:cNvSpPr>
            <p:nvPr/>
          </p:nvSpPr>
          <p:spPr bwMode="auto">
            <a:xfrm>
              <a:off x="3020" y="3690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41" name="Rectangle 137"/>
            <p:cNvSpPr>
              <a:spLocks noChangeArrowheads="1"/>
            </p:cNvSpPr>
            <p:nvPr/>
          </p:nvSpPr>
          <p:spPr bwMode="auto">
            <a:xfrm>
              <a:off x="2942" y="3712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NeueLT Std Thin" panose="020B0403020202020204" pitchFamily="34" charset="0"/>
                </a:rPr>
                <a:t>worst case</a:t>
              </a:r>
            </a:p>
          </p:txBody>
        </p:sp>
        <p:sp>
          <p:nvSpPr>
            <p:cNvPr id="142" name="Rectangle 138"/>
            <p:cNvSpPr>
              <a:spLocks noChangeArrowheads="1"/>
            </p:cNvSpPr>
            <p:nvPr/>
          </p:nvSpPr>
          <p:spPr bwMode="auto">
            <a:xfrm>
              <a:off x="4896" y="3712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NeueLT Std Thin" panose="020B0403020202020204" pitchFamily="34" charset="0"/>
                </a:rPr>
                <a:t>best case</a:t>
              </a:r>
            </a:p>
          </p:txBody>
        </p:sp>
      </p:grpSp>
      <p:grpSp>
        <p:nvGrpSpPr>
          <p:cNvPr id="143" name="Group 145"/>
          <p:cNvGrpSpPr>
            <a:grpSpLocks/>
          </p:cNvGrpSpPr>
          <p:nvPr/>
        </p:nvGrpSpPr>
        <p:grpSpPr bwMode="auto">
          <a:xfrm>
            <a:off x="6388100" y="3351212"/>
            <a:ext cx="3994150" cy="558799"/>
            <a:chOff x="2939" y="2111"/>
            <a:chExt cx="2516" cy="352"/>
          </a:xfrm>
        </p:grpSpPr>
        <p:sp>
          <p:nvSpPr>
            <p:cNvPr id="144" name="Line 140"/>
            <p:cNvSpPr>
              <a:spLocks noChangeShapeType="1"/>
            </p:cNvSpPr>
            <p:nvPr/>
          </p:nvSpPr>
          <p:spPr bwMode="auto">
            <a:xfrm>
              <a:off x="3016" y="2114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45" name="Line 141"/>
            <p:cNvSpPr>
              <a:spLocks noChangeShapeType="1"/>
            </p:cNvSpPr>
            <p:nvPr/>
          </p:nvSpPr>
          <p:spPr bwMode="auto">
            <a:xfrm>
              <a:off x="5343" y="2112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46" name="Line 142"/>
            <p:cNvSpPr>
              <a:spLocks noChangeShapeType="1"/>
            </p:cNvSpPr>
            <p:nvPr/>
          </p:nvSpPr>
          <p:spPr bwMode="auto">
            <a:xfrm>
              <a:off x="3017" y="2111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47" name="Rectangle 143"/>
            <p:cNvSpPr>
              <a:spLocks noChangeArrowheads="1"/>
            </p:cNvSpPr>
            <p:nvPr/>
          </p:nvSpPr>
          <p:spPr bwMode="auto">
            <a:xfrm>
              <a:off x="2939" y="2133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NeueLT Std Thin" panose="020B0403020202020204" pitchFamily="34" charset="0"/>
                </a:rPr>
                <a:t>worst case</a:t>
              </a:r>
            </a:p>
          </p:txBody>
        </p:sp>
        <p:sp>
          <p:nvSpPr>
            <p:cNvPr id="148" name="Rectangle 144"/>
            <p:cNvSpPr>
              <a:spLocks noChangeArrowheads="1"/>
            </p:cNvSpPr>
            <p:nvPr/>
          </p:nvSpPr>
          <p:spPr bwMode="auto">
            <a:xfrm>
              <a:off x="4893" y="2133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NeueLT Std Thin" panose="020B0403020202020204" pitchFamily="34" charset="0"/>
                </a:rPr>
                <a:t>best case</a:t>
              </a:r>
            </a:p>
          </p:txBody>
        </p:sp>
      </p:grpSp>
      <p:grpSp>
        <p:nvGrpSpPr>
          <p:cNvPr id="149" name="Group 151"/>
          <p:cNvGrpSpPr>
            <a:grpSpLocks/>
          </p:cNvGrpSpPr>
          <p:nvPr/>
        </p:nvGrpSpPr>
        <p:grpSpPr bwMode="auto">
          <a:xfrm>
            <a:off x="2286000" y="5907087"/>
            <a:ext cx="3994150" cy="558799"/>
            <a:chOff x="354" y="3721"/>
            <a:chExt cx="2516" cy="352"/>
          </a:xfrm>
        </p:grpSpPr>
        <p:sp>
          <p:nvSpPr>
            <p:cNvPr id="150" name="Line 146"/>
            <p:cNvSpPr>
              <a:spLocks noChangeShapeType="1"/>
            </p:cNvSpPr>
            <p:nvPr/>
          </p:nvSpPr>
          <p:spPr bwMode="auto">
            <a:xfrm>
              <a:off x="431" y="3724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51" name="Line 147"/>
            <p:cNvSpPr>
              <a:spLocks noChangeShapeType="1"/>
            </p:cNvSpPr>
            <p:nvPr/>
          </p:nvSpPr>
          <p:spPr bwMode="auto">
            <a:xfrm>
              <a:off x="2758" y="3722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52" name="Line 148"/>
            <p:cNvSpPr>
              <a:spLocks noChangeShapeType="1"/>
            </p:cNvSpPr>
            <p:nvPr/>
          </p:nvSpPr>
          <p:spPr bwMode="auto">
            <a:xfrm>
              <a:off x="432" y="3721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53" name="Rectangle 149"/>
            <p:cNvSpPr>
              <a:spLocks noChangeArrowheads="1"/>
            </p:cNvSpPr>
            <p:nvPr/>
          </p:nvSpPr>
          <p:spPr bwMode="auto">
            <a:xfrm>
              <a:off x="354" y="3743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NeueLT Std Thin" panose="020B0403020202020204" pitchFamily="34" charset="0"/>
                </a:rPr>
                <a:t>worst case</a:t>
              </a:r>
            </a:p>
          </p:txBody>
        </p:sp>
        <p:sp>
          <p:nvSpPr>
            <p:cNvPr id="154" name="Rectangle 150"/>
            <p:cNvSpPr>
              <a:spLocks noChangeArrowheads="1"/>
            </p:cNvSpPr>
            <p:nvPr/>
          </p:nvSpPr>
          <p:spPr bwMode="auto">
            <a:xfrm>
              <a:off x="2308" y="3743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NeueLT Std Thin" panose="020B0403020202020204" pitchFamily="34" charset="0"/>
                </a:rPr>
                <a:t>best case</a:t>
              </a:r>
            </a:p>
          </p:txBody>
        </p:sp>
      </p:grpSp>
      <p:sp>
        <p:nvSpPr>
          <p:cNvPr id="155" name="Freeform 152"/>
          <p:cNvSpPr>
            <a:spLocks/>
          </p:cNvSpPr>
          <p:nvPr/>
        </p:nvSpPr>
        <p:spPr bwMode="auto">
          <a:xfrm>
            <a:off x="2406650" y="3827463"/>
            <a:ext cx="3698875" cy="2065337"/>
          </a:xfrm>
          <a:custGeom>
            <a:avLst/>
            <a:gdLst>
              <a:gd name="T0" fmla="*/ 0 w 2330"/>
              <a:gd name="T1" fmla="*/ 0 h 1301"/>
              <a:gd name="T2" fmla="*/ 2147483647 w 2330"/>
              <a:gd name="T3" fmla="*/ 0 h 1301"/>
              <a:gd name="T4" fmla="*/ 2147483647 w 2330"/>
              <a:gd name="T5" fmla="*/ 2147483647 h 1301"/>
              <a:gd name="T6" fmla="*/ 0 w 2330"/>
              <a:gd name="T7" fmla="*/ 2147483647 h 1301"/>
              <a:gd name="T8" fmla="*/ 0 w 2330"/>
              <a:gd name="T9" fmla="*/ 0 h 13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0"/>
              <a:gd name="T16" fmla="*/ 0 h 1301"/>
              <a:gd name="T17" fmla="*/ 2330 w 2330"/>
              <a:gd name="T18" fmla="*/ 1301 h 13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0" h="1301">
                <a:moveTo>
                  <a:pt x="0" y="0"/>
                </a:moveTo>
                <a:lnTo>
                  <a:pt x="2329" y="0"/>
                </a:lnTo>
                <a:lnTo>
                  <a:pt x="2329" y="1300"/>
                </a:lnTo>
                <a:lnTo>
                  <a:pt x="0" y="13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sp>
        <p:nvSpPr>
          <p:cNvPr id="156" name="Freeform 207"/>
          <p:cNvSpPr>
            <a:spLocks/>
          </p:cNvSpPr>
          <p:nvPr/>
        </p:nvSpPr>
        <p:spPr bwMode="auto">
          <a:xfrm>
            <a:off x="5259387" y="5889625"/>
            <a:ext cx="55563" cy="26988"/>
          </a:xfrm>
          <a:custGeom>
            <a:avLst/>
            <a:gdLst>
              <a:gd name="T0" fmla="*/ 0 w 34"/>
              <a:gd name="T1" fmla="*/ 0 h 17"/>
              <a:gd name="T2" fmla="*/ 45401500 w 34"/>
              <a:gd name="T3" fmla="*/ 0 h 17"/>
              <a:gd name="T4" fmla="*/ 88131075 w 34"/>
              <a:gd name="T5" fmla="*/ 40323241 h 17"/>
              <a:gd name="T6" fmla="*/ 0 60000 65536"/>
              <a:gd name="T7" fmla="*/ 0 60000 65536"/>
              <a:gd name="T8" fmla="*/ 0 60000 65536"/>
              <a:gd name="T9" fmla="*/ 0 w 34"/>
              <a:gd name="T10" fmla="*/ 0 h 17"/>
              <a:gd name="T11" fmla="*/ 34 w 34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17">
                <a:moveTo>
                  <a:pt x="0" y="0"/>
                </a:moveTo>
                <a:lnTo>
                  <a:pt x="17" y="0"/>
                </a:lnTo>
                <a:lnTo>
                  <a:pt x="33" y="16"/>
                </a:lnTo>
              </a:path>
            </a:pathLst>
          </a:custGeom>
          <a:noFill/>
          <a:ln w="25400" cap="rnd">
            <a:solidFill>
              <a:srgbClr val="33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>
              <a:latin typeface="HelveticaNeueLT Std Thin" panose="020B0403020202020204" pitchFamily="34" charset="0"/>
            </a:endParaRPr>
          </a:p>
        </p:txBody>
      </p:sp>
      <p:grpSp>
        <p:nvGrpSpPr>
          <p:cNvPr id="157" name="Group 213"/>
          <p:cNvGrpSpPr>
            <a:grpSpLocks/>
          </p:cNvGrpSpPr>
          <p:nvPr/>
        </p:nvGrpSpPr>
        <p:grpSpPr bwMode="auto">
          <a:xfrm>
            <a:off x="2406650" y="3956050"/>
            <a:ext cx="3168650" cy="1935163"/>
            <a:chOff x="431" y="2492"/>
            <a:chExt cx="1996" cy="1219"/>
          </a:xfrm>
        </p:grpSpPr>
        <p:sp>
          <p:nvSpPr>
            <p:cNvPr id="158" name="Freeform 153"/>
            <p:cNvSpPr>
              <a:spLocks/>
            </p:cNvSpPr>
            <p:nvPr/>
          </p:nvSpPr>
          <p:spPr bwMode="auto">
            <a:xfrm>
              <a:off x="431" y="3226"/>
              <a:ext cx="35" cy="483"/>
            </a:xfrm>
            <a:custGeom>
              <a:avLst/>
              <a:gdLst>
                <a:gd name="T0" fmla="*/ 0 w 35"/>
                <a:gd name="T1" fmla="*/ 482 h 483"/>
                <a:gd name="T2" fmla="*/ 4 w 35"/>
                <a:gd name="T3" fmla="*/ 421 h 483"/>
                <a:gd name="T4" fmla="*/ 9 w 35"/>
                <a:gd name="T5" fmla="*/ 358 h 483"/>
                <a:gd name="T6" fmla="*/ 13 w 35"/>
                <a:gd name="T7" fmla="*/ 296 h 483"/>
                <a:gd name="T8" fmla="*/ 17 w 35"/>
                <a:gd name="T9" fmla="*/ 232 h 483"/>
                <a:gd name="T10" fmla="*/ 21 w 35"/>
                <a:gd name="T11" fmla="*/ 171 h 483"/>
                <a:gd name="T12" fmla="*/ 25 w 35"/>
                <a:gd name="T13" fmla="*/ 111 h 483"/>
                <a:gd name="T14" fmla="*/ 27 w 35"/>
                <a:gd name="T15" fmla="*/ 82 h 483"/>
                <a:gd name="T16" fmla="*/ 30 w 35"/>
                <a:gd name="T17" fmla="*/ 54 h 483"/>
                <a:gd name="T18" fmla="*/ 32 w 35"/>
                <a:gd name="T19" fmla="*/ 27 h 483"/>
                <a:gd name="T20" fmla="*/ 34 w 35"/>
                <a:gd name="T21" fmla="*/ 0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483"/>
                <a:gd name="T35" fmla="*/ 35 w 3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483">
                  <a:moveTo>
                    <a:pt x="0" y="482"/>
                  </a:moveTo>
                  <a:lnTo>
                    <a:pt x="4" y="421"/>
                  </a:lnTo>
                  <a:lnTo>
                    <a:pt x="9" y="358"/>
                  </a:lnTo>
                  <a:lnTo>
                    <a:pt x="13" y="296"/>
                  </a:lnTo>
                  <a:lnTo>
                    <a:pt x="17" y="232"/>
                  </a:lnTo>
                  <a:lnTo>
                    <a:pt x="21" y="171"/>
                  </a:lnTo>
                  <a:lnTo>
                    <a:pt x="25" y="111"/>
                  </a:lnTo>
                  <a:lnTo>
                    <a:pt x="27" y="82"/>
                  </a:lnTo>
                  <a:lnTo>
                    <a:pt x="30" y="54"/>
                  </a:lnTo>
                  <a:lnTo>
                    <a:pt x="32" y="27"/>
                  </a:lnTo>
                  <a:lnTo>
                    <a:pt x="34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465" y="2879"/>
              <a:ext cx="33" cy="348"/>
            </a:xfrm>
            <a:custGeom>
              <a:avLst/>
              <a:gdLst>
                <a:gd name="T0" fmla="*/ 0 w 33"/>
                <a:gd name="T1" fmla="*/ 347 h 348"/>
                <a:gd name="T2" fmla="*/ 4 w 33"/>
                <a:gd name="T3" fmla="*/ 296 h 348"/>
                <a:gd name="T4" fmla="*/ 8 w 33"/>
                <a:gd name="T5" fmla="*/ 246 h 348"/>
                <a:gd name="T6" fmla="*/ 12 w 33"/>
                <a:gd name="T7" fmla="*/ 199 h 348"/>
                <a:gd name="T8" fmla="*/ 16 w 33"/>
                <a:gd name="T9" fmla="*/ 154 h 348"/>
                <a:gd name="T10" fmla="*/ 20 w 33"/>
                <a:gd name="T11" fmla="*/ 111 h 348"/>
                <a:gd name="T12" fmla="*/ 24 w 33"/>
                <a:gd name="T13" fmla="*/ 72 h 348"/>
                <a:gd name="T14" fmla="*/ 27 w 33"/>
                <a:gd name="T15" fmla="*/ 52 h 348"/>
                <a:gd name="T16" fmla="*/ 29 w 33"/>
                <a:gd name="T17" fmla="*/ 34 h 348"/>
                <a:gd name="T18" fmla="*/ 31 w 33"/>
                <a:gd name="T19" fmla="*/ 16 h 348"/>
                <a:gd name="T20" fmla="*/ 32 w 33"/>
                <a:gd name="T21" fmla="*/ 0 h 3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348"/>
                <a:gd name="T35" fmla="*/ 33 w 33"/>
                <a:gd name="T36" fmla="*/ 348 h 3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348">
                  <a:moveTo>
                    <a:pt x="0" y="347"/>
                  </a:moveTo>
                  <a:lnTo>
                    <a:pt x="4" y="296"/>
                  </a:lnTo>
                  <a:lnTo>
                    <a:pt x="8" y="246"/>
                  </a:lnTo>
                  <a:lnTo>
                    <a:pt x="12" y="199"/>
                  </a:lnTo>
                  <a:lnTo>
                    <a:pt x="16" y="154"/>
                  </a:lnTo>
                  <a:lnTo>
                    <a:pt x="20" y="111"/>
                  </a:lnTo>
                  <a:lnTo>
                    <a:pt x="24" y="72"/>
                  </a:lnTo>
                  <a:lnTo>
                    <a:pt x="27" y="52"/>
                  </a:lnTo>
                  <a:lnTo>
                    <a:pt x="29" y="34"/>
                  </a:lnTo>
                  <a:lnTo>
                    <a:pt x="31" y="16"/>
                  </a:lnTo>
                  <a:lnTo>
                    <a:pt x="32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60" name="Freeform 155"/>
            <p:cNvSpPr>
              <a:spLocks/>
            </p:cNvSpPr>
            <p:nvPr/>
          </p:nvSpPr>
          <p:spPr bwMode="auto">
            <a:xfrm>
              <a:off x="497" y="2704"/>
              <a:ext cx="35" cy="176"/>
            </a:xfrm>
            <a:custGeom>
              <a:avLst/>
              <a:gdLst>
                <a:gd name="T0" fmla="*/ 0 w 35"/>
                <a:gd name="T1" fmla="*/ 175 h 176"/>
                <a:gd name="T2" fmla="*/ 2 w 35"/>
                <a:gd name="T3" fmla="*/ 159 h 176"/>
                <a:gd name="T4" fmla="*/ 4 w 35"/>
                <a:gd name="T5" fmla="*/ 144 h 176"/>
                <a:gd name="T6" fmla="*/ 7 w 35"/>
                <a:gd name="T7" fmla="*/ 130 h 176"/>
                <a:gd name="T8" fmla="*/ 9 w 35"/>
                <a:gd name="T9" fmla="*/ 117 h 176"/>
                <a:gd name="T10" fmla="*/ 11 w 35"/>
                <a:gd name="T11" fmla="*/ 105 h 176"/>
                <a:gd name="T12" fmla="*/ 13 w 35"/>
                <a:gd name="T13" fmla="*/ 93 h 176"/>
                <a:gd name="T14" fmla="*/ 17 w 35"/>
                <a:gd name="T15" fmla="*/ 72 h 176"/>
                <a:gd name="T16" fmla="*/ 22 w 35"/>
                <a:gd name="T17" fmla="*/ 53 h 176"/>
                <a:gd name="T18" fmla="*/ 25 w 35"/>
                <a:gd name="T19" fmla="*/ 34 h 176"/>
                <a:gd name="T20" fmla="*/ 34 w 35"/>
                <a:gd name="T21" fmla="*/ 0 h 1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176"/>
                <a:gd name="T35" fmla="*/ 35 w 35"/>
                <a:gd name="T36" fmla="*/ 176 h 1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176">
                  <a:moveTo>
                    <a:pt x="0" y="175"/>
                  </a:moveTo>
                  <a:lnTo>
                    <a:pt x="2" y="159"/>
                  </a:lnTo>
                  <a:lnTo>
                    <a:pt x="4" y="144"/>
                  </a:lnTo>
                  <a:lnTo>
                    <a:pt x="7" y="130"/>
                  </a:lnTo>
                  <a:lnTo>
                    <a:pt x="9" y="117"/>
                  </a:lnTo>
                  <a:lnTo>
                    <a:pt x="11" y="105"/>
                  </a:lnTo>
                  <a:lnTo>
                    <a:pt x="13" y="93"/>
                  </a:lnTo>
                  <a:lnTo>
                    <a:pt x="17" y="72"/>
                  </a:lnTo>
                  <a:lnTo>
                    <a:pt x="22" y="53"/>
                  </a:lnTo>
                  <a:lnTo>
                    <a:pt x="25" y="34"/>
                  </a:lnTo>
                  <a:lnTo>
                    <a:pt x="34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61" name="Freeform 156"/>
            <p:cNvSpPr>
              <a:spLocks/>
            </p:cNvSpPr>
            <p:nvPr/>
          </p:nvSpPr>
          <p:spPr bwMode="auto">
            <a:xfrm>
              <a:off x="531" y="2599"/>
              <a:ext cx="35" cy="106"/>
            </a:xfrm>
            <a:custGeom>
              <a:avLst/>
              <a:gdLst>
                <a:gd name="T0" fmla="*/ 0 w 35"/>
                <a:gd name="T1" fmla="*/ 105 h 106"/>
                <a:gd name="T2" fmla="*/ 4 w 35"/>
                <a:gd name="T3" fmla="*/ 89 h 106"/>
                <a:gd name="T4" fmla="*/ 9 w 35"/>
                <a:gd name="T5" fmla="*/ 73 h 106"/>
                <a:gd name="T6" fmla="*/ 13 w 35"/>
                <a:gd name="T7" fmla="*/ 59 h 106"/>
                <a:gd name="T8" fmla="*/ 17 w 35"/>
                <a:gd name="T9" fmla="*/ 45 h 106"/>
                <a:gd name="T10" fmla="*/ 21 w 35"/>
                <a:gd name="T11" fmla="*/ 33 h 106"/>
                <a:gd name="T12" fmla="*/ 25 w 35"/>
                <a:gd name="T13" fmla="*/ 21 h 106"/>
                <a:gd name="T14" fmla="*/ 34 w 35"/>
                <a:gd name="T15" fmla="*/ 0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106"/>
                <a:gd name="T26" fmla="*/ 35 w 35"/>
                <a:gd name="T27" fmla="*/ 106 h 10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106">
                  <a:moveTo>
                    <a:pt x="0" y="105"/>
                  </a:moveTo>
                  <a:lnTo>
                    <a:pt x="4" y="89"/>
                  </a:lnTo>
                  <a:lnTo>
                    <a:pt x="9" y="73"/>
                  </a:lnTo>
                  <a:lnTo>
                    <a:pt x="13" y="59"/>
                  </a:lnTo>
                  <a:lnTo>
                    <a:pt x="17" y="45"/>
                  </a:lnTo>
                  <a:lnTo>
                    <a:pt x="21" y="33"/>
                  </a:lnTo>
                  <a:lnTo>
                    <a:pt x="25" y="21"/>
                  </a:lnTo>
                  <a:lnTo>
                    <a:pt x="34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62" name="Freeform 157"/>
            <p:cNvSpPr>
              <a:spLocks/>
            </p:cNvSpPr>
            <p:nvPr/>
          </p:nvSpPr>
          <p:spPr bwMode="auto">
            <a:xfrm>
              <a:off x="565" y="2536"/>
              <a:ext cx="33" cy="64"/>
            </a:xfrm>
            <a:custGeom>
              <a:avLst/>
              <a:gdLst>
                <a:gd name="T0" fmla="*/ 0 w 33"/>
                <a:gd name="T1" fmla="*/ 63 h 64"/>
                <a:gd name="T2" fmla="*/ 4 w 33"/>
                <a:gd name="T3" fmla="*/ 53 h 64"/>
                <a:gd name="T4" fmla="*/ 8 w 33"/>
                <a:gd name="T5" fmla="*/ 44 h 64"/>
                <a:gd name="T6" fmla="*/ 16 w 33"/>
                <a:gd name="T7" fmla="*/ 27 h 64"/>
                <a:gd name="T8" fmla="*/ 24 w 33"/>
                <a:gd name="T9" fmla="*/ 12 h 64"/>
                <a:gd name="T10" fmla="*/ 32 w 33"/>
                <a:gd name="T11" fmla="*/ 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64"/>
                <a:gd name="T20" fmla="*/ 33 w 33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64">
                  <a:moveTo>
                    <a:pt x="0" y="63"/>
                  </a:moveTo>
                  <a:lnTo>
                    <a:pt x="4" y="53"/>
                  </a:lnTo>
                  <a:lnTo>
                    <a:pt x="8" y="44"/>
                  </a:lnTo>
                  <a:lnTo>
                    <a:pt x="16" y="27"/>
                  </a:lnTo>
                  <a:lnTo>
                    <a:pt x="24" y="12"/>
                  </a:lnTo>
                  <a:lnTo>
                    <a:pt x="32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63" name="Freeform 158"/>
            <p:cNvSpPr>
              <a:spLocks/>
            </p:cNvSpPr>
            <p:nvPr/>
          </p:nvSpPr>
          <p:spPr bwMode="auto">
            <a:xfrm>
              <a:off x="597" y="2503"/>
              <a:ext cx="35" cy="34"/>
            </a:xfrm>
            <a:custGeom>
              <a:avLst/>
              <a:gdLst>
                <a:gd name="T0" fmla="*/ 0 w 35"/>
                <a:gd name="T1" fmla="*/ 33 h 34"/>
                <a:gd name="T2" fmla="*/ 9 w 35"/>
                <a:gd name="T3" fmla="*/ 22 h 34"/>
                <a:gd name="T4" fmla="*/ 17 w 35"/>
                <a:gd name="T5" fmla="*/ 14 h 34"/>
                <a:gd name="T6" fmla="*/ 25 w 35"/>
                <a:gd name="T7" fmla="*/ 6 h 34"/>
                <a:gd name="T8" fmla="*/ 34 w 35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4"/>
                <a:gd name="T17" fmla="*/ 35 w 35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4">
                  <a:moveTo>
                    <a:pt x="0" y="33"/>
                  </a:moveTo>
                  <a:lnTo>
                    <a:pt x="9" y="22"/>
                  </a:lnTo>
                  <a:lnTo>
                    <a:pt x="17" y="14"/>
                  </a:lnTo>
                  <a:lnTo>
                    <a:pt x="25" y="6"/>
                  </a:lnTo>
                  <a:lnTo>
                    <a:pt x="34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64" name="Freeform 159"/>
            <p:cNvSpPr>
              <a:spLocks/>
            </p:cNvSpPr>
            <p:nvPr/>
          </p:nvSpPr>
          <p:spPr bwMode="auto">
            <a:xfrm>
              <a:off x="631" y="2492"/>
              <a:ext cx="34" cy="17"/>
            </a:xfrm>
            <a:custGeom>
              <a:avLst/>
              <a:gdLst>
                <a:gd name="T0" fmla="*/ 0 w 34"/>
                <a:gd name="T1" fmla="*/ 16 h 17"/>
                <a:gd name="T2" fmla="*/ 9 w 34"/>
                <a:gd name="T3" fmla="*/ 10 h 17"/>
                <a:gd name="T4" fmla="*/ 16 w 34"/>
                <a:gd name="T5" fmla="*/ 5 h 17"/>
                <a:gd name="T6" fmla="*/ 24 w 34"/>
                <a:gd name="T7" fmla="*/ 1 h 17"/>
                <a:gd name="T8" fmla="*/ 33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0" y="16"/>
                  </a:moveTo>
                  <a:lnTo>
                    <a:pt x="9" y="10"/>
                  </a:lnTo>
                  <a:lnTo>
                    <a:pt x="16" y="5"/>
                  </a:lnTo>
                  <a:lnTo>
                    <a:pt x="24" y="1"/>
                  </a:lnTo>
                  <a:lnTo>
                    <a:pt x="33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65" name="Freeform 160"/>
            <p:cNvSpPr>
              <a:spLocks/>
            </p:cNvSpPr>
            <p:nvPr/>
          </p:nvSpPr>
          <p:spPr bwMode="auto">
            <a:xfrm>
              <a:off x="664" y="2492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8 w 34"/>
                <a:gd name="T3" fmla="*/ 0 h 17"/>
                <a:gd name="T4" fmla="*/ 16 w 34"/>
                <a:gd name="T5" fmla="*/ 0 h 17"/>
                <a:gd name="T6" fmla="*/ 25 w 34"/>
                <a:gd name="T7" fmla="*/ 8 h 17"/>
                <a:gd name="T8" fmla="*/ 33 w 34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0" y="0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25" y="8"/>
                  </a:lnTo>
                  <a:lnTo>
                    <a:pt x="33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66" name="Freeform 161"/>
            <p:cNvSpPr>
              <a:spLocks/>
            </p:cNvSpPr>
            <p:nvPr/>
          </p:nvSpPr>
          <p:spPr bwMode="auto">
            <a:xfrm>
              <a:off x="697" y="2496"/>
              <a:ext cx="35" cy="18"/>
            </a:xfrm>
            <a:custGeom>
              <a:avLst/>
              <a:gdLst>
                <a:gd name="T0" fmla="*/ 0 w 35"/>
                <a:gd name="T1" fmla="*/ 0 h 18"/>
                <a:gd name="T2" fmla="*/ 9 w 35"/>
                <a:gd name="T3" fmla="*/ 3 h 18"/>
                <a:gd name="T4" fmla="*/ 18 w 35"/>
                <a:gd name="T5" fmla="*/ 6 h 18"/>
                <a:gd name="T6" fmla="*/ 25 w 35"/>
                <a:gd name="T7" fmla="*/ 11 h 18"/>
                <a:gd name="T8" fmla="*/ 34 w 35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8"/>
                <a:gd name="T17" fmla="*/ 35 w 35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8">
                  <a:moveTo>
                    <a:pt x="0" y="0"/>
                  </a:moveTo>
                  <a:lnTo>
                    <a:pt x="9" y="3"/>
                  </a:lnTo>
                  <a:lnTo>
                    <a:pt x="18" y="6"/>
                  </a:lnTo>
                  <a:lnTo>
                    <a:pt x="25" y="11"/>
                  </a:lnTo>
                  <a:lnTo>
                    <a:pt x="34" y="17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67" name="Freeform 162"/>
            <p:cNvSpPr>
              <a:spLocks/>
            </p:cNvSpPr>
            <p:nvPr/>
          </p:nvSpPr>
          <p:spPr bwMode="auto">
            <a:xfrm>
              <a:off x="731" y="2513"/>
              <a:ext cx="34" cy="28"/>
            </a:xfrm>
            <a:custGeom>
              <a:avLst/>
              <a:gdLst>
                <a:gd name="T0" fmla="*/ 0 w 34"/>
                <a:gd name="T1" fmla="*/ 0 h 28"/>
                <a:gd name="T2" fmla="*/ 9 w 34"/>
                <a:gd name="T3" fmla="*/ 6 h 28"/>
                <a:gd name="T4" fmla="*/ 16 w 34"/>
                <a:gd name="T5" fmla="*/ 12 h 28"/>
                <a:gd name="T6" fmla="*/ 33 w 34"/>
                <a:gd name="T7" fmla="*/ 27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28"/>
                <a:gd name="T14" fmla="*/ 34 w 34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28">
                  <a:moveTo>
                    <a:pt x="0" y="0"/>
                  </a:moveTo>
                  <a:lnTo>
                    <a:pt x="9" y="6"/>
                  </a:lnTo>
                  <a:lnTo>
                    <a:pt x="16" y="12"/>
                  </a:lnTo>
                  <a:lnTo>
                    <a:pt x="33" y="27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68" name="Freeform 163"/>
            <p:cNvSpPr>
              <a:spLocks/>
            </p:cNvSpPr>
            <p:nvPr/>
          </p:nvSpPr>
          <p:spPr bwMode="auto">
            <a:xfrm>
              <a:off x="764" y="2540"/>
              <a:ext cx="34" cy="35"/>
            </a:xfrm>
            <a:custGeom>
              <a:avLst/>
              <a:gdLst>
                <a:gd name="T0" fmla="*/ 0 w 34"/>
                <a:gd name="T1" fmla="*/ 0 h 35"/>
                <a:gd name="T2" fmla="*/ 16 w 34"/>
                <a:gd name="T3" fmla="*/ 16 h 35"/>
                <a:gd name="T4" fmla="*/ 33 w 34"/>
                <a:gd name="T5" fmla="*/ 34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0"/>
                  </a:moveTo>
                  <a:lnTo>
                    <a:pt x="16" y="16"/>
                  </a:lnTo>
                  <a:lnTo>
                    <a:pt x="33" y="34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69" name="Freeform 164"/>
            <p:cNvSpPr>
              <a:spLocks/>
            </p:cNvSpPr>
            <p:nvPr/>
          </p:nvSpPr>
          <p:spPr bwMode="auto">
            <a:xfrm>
              <a:off x="797" y="2574"/>
              <a:ext cx="35" cy="42"/>
            </a:xfrm>
            <a:custGeom>
              <a:avLst/>
              <a:gdLst>
                <a:gd name="T0" fmla="*/ 0 w 35"/>
                <a:gd name="T1" fmla="*/ 0 h 42"/>
                <a:gd name="T2" fmla="*/ 17 w 35"/>
                <a:gd name="T3" fmla="*/ 20 h 42"/>
                <a:gd name="T4" fmla="*/ 34 w 35"/>
                <a:gd name="T5" fmla="*/ 41 h 42"/>
                <a:gd name="T6" fmla="*/ 0 60000 65536"/>
                <a:gd name="T7" fmla="*/ 0 60000 65536"/>
                <a:gd name="T8" fmla="*/ 0 60000 65536"/>
                <a:gd name="T9" fmla="*/ 0 w 35"/>
                <a:gd name="T10" fmla="*/ 0 h 42"/>
                <a:gd name="T11" fmla="*/ 35 w 35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2">
                  <a:moveTo>
                    <a:pt x="0" y="0"/>
                  </a:moveTo>
                  <a:lnTo>
                    <a:pt x="17" y="20"/>
                  </a:lnTo>
                  <a:lnTo>
                    <a:pt x="34" y="41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70" name="Freeform 165"/>
            <p:cNvSpPr>
              <a:spLocks/>
            </p:cNvSpPr>
            <p:nvPr/>
          </p:nvSpPr>
          <p:spPr bwMode="auto">
            <a:xfrm>
              <a:off x="831" y="2615"/>
              <a:ext cx="33" cy="46"/>
            </a:xfrm>
            <a:custGeom>
              <a:avLst/>
              <a:gdLst>
                <a:gd name="T0" fmla="*/ 0 w 33"/>
                <a:gd name="T1" fmla="*/ 0 h 46"/>
                <a:gd name="T2" fmla="*/ 16 w 33"/>
                <a:gd name="T3" fmla="*/ 22 h 46"/>
                <a:gd name="T4" fmla="*/ 32 w 33"/>
                <a:gd name="T5" fmla="*/ 45 h 46"/>
                <a:gd name="T6" fmla="*/ 0 60000 65536"/>
                <a:gd name="T7" fmla="*/ 0 60000 65536"/>
                <a:gd name="T8" fmla="*/ 0 60000 65536"/>
                <a:gd name="T9" fmla="*/ 0 w 33"/>
                <a:gd name="T10" fmla="*/ 0 h 46"/>
                <a:gd name="T11" fmla="*/ 33 w 33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46">
                  <a:moveTo>
                    <a:pt x="0" y="0"/>
                  </a:moveTo>
                  <a:lnTo>
                    <a:pt x="16" y="22"/>
                  </a:lnTo>
                  <a:lnTo>
                    <a:pt x="32" y="45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71" name="Freeform 166"/>
            <p:cNvSpPr>
              <a:spLocks/>
            </p:cNvSpPr>
            <p:nvPr/>
          </p:nvSpPr>
          <p:spPr bwMode="auto">
            <a:xfrm>
              <a:off x="863" y="2660"/>
              <a:ext cx="35" cy="49"/>
            </a:xfrm>
            <a:custGeom>
              <a:avLst/>
              <a:gdLst>
                <a:gd name="T0" fmla="*/ 0 w 35"/>
                <a:gd name="T1" fmla="*/ 0 h 49"/>
                <a:gd name="T2" fmla="*/ 17 w 35"/>
                <a:gd name="T3" fmla="*/ 24 h 49"/>
                <a:gd name="T4" fmla="*/ 34 w 35"/>
                <a:gd name="T5" fmla="*/ 48 h 49"/>
                <a:gd name="T6" fmla="*/ 0 60000 65536"/>
                <a:gd name="T7" fmla="*/ 0 60000 65536"/>
                <a:gd name="T8" fmla="*/ 0 60000 65536"/>
                <a:gd name="T9" fmla="*/ 0 w 35"/>
                <a:gd name="T10" fmla="*/ 0 h 49"/>
                <a:gd name="T11" fmla="*/ 35 w 35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9">
                  <a:moveTo>
                    <a:pt x="0" y="0"/>
                  </a:moveTo>
                  <a:lnTo>
                    <a:pt x="17" y="24"/>
                  </a:lnTo>
                  <a:lnTo>
                    <a:pt x="34" y="48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72" name="Line 167"/>
            <p:cNvSpPr>
              <a:spLocks noChangeShapeType="1"/>
            </p:cNvSpPr>
            <p:nvPr/>
          </p:nvSpPr>
          <p:spPr bwMode="auto">
            <a:xfrm>
              <a:off x="897" y="2708"/>
              <a:ext cx="33" cy="5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73" name="Freeform 168"/>
            <p:cNvSpPr>
              <a:spLocks/>
            </p:cNvSpPr>
            <p:nvPr/>
          </p:nvSpPr>
          <p:spPr bwMode="auto">
            <a:xfrm>
              <a:off x="930" y="2758"/>
              <a:ext cx="34" cy="53"/>
            </a:xfrm>
            <a:custGeom>
              <a:avLst/>
              <a:gdLst>
                <a:gd name="T0" fmla="*/ 0 w 34"/>
                <a:gd name="T1" fmla="*/ 0 h 53"/>
                <a:gd name="T2" fmla="*/ 16 w 34"/>
                <a:gd name="T3" fmla="*/ 26 h 53"/>
                <a:gd name="T4" fmla="*/ 33 w 34"/>
                <a:gd name="T5" fmla="*/ 52 h 53"/>
                <a:gd name="T6" fmla="*/ 0 60000 65536"/>
                <a:gd name="T7" fmla="*/ 0 60000 65536"/>
                <a:gd name="T8" fmla="*/ 0 60000 65536"/>
                <a:gd name="T9" fmla="*/ 0 w 34"/>
                <a:gd name="T10" fmla="*/ 0 h 53"/>
                <a:gd name="T11" fmla="*/ 34 w 34"/>
                <a:gd name="T12" fmla="*/ 53 h 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53">
                  <a:moveTo>
                    <a:pt x="0" y="0"/>
                  </a:moveTo>
                  <a:lnTo>
                    <a:pt x="16" y="26"/>
                  </a:lnTo>
                  <a:lnTo>
                    <a:pt x="33" y="52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74" name="Line 169"/>
            <p:cNvSpPr>
              <a:spLocks noChangeShapeType="1"/>
            </p:cNvSpPr>
            <p:nvPr/>
          </p:nvSpPr>
          <p:spPr bwMode="auto">
            <a:xfrm>
              <a:off x="963" y="2810"/>
              <a:ext cx="34" cy="51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75" name="Line 170"/>
            <p:cNvSpPr>
              <a:spLocks noChangeShapeType="1"/>
            </p:cNvSpPr>
            <p:nvPr/>
          </p:nvSpPr>
          <p:spPr bwMode="auto">
            <a:xfrm>
              <a:off x="997" y="2861"/>
              <a:ext cx="33" cy="52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76" name="Freeform 171"/>
            <p:cNvSpPr>
              <a:spLocks/>
            </p:cNvSpPr>
            <p:nvPr/>
          </p:nvSpPr>
          <p:spPr bwMode="auto">
            <a:xfrm>
              <a:off x="1030" y="2913"/>
              <a:ext cx="34" cy="54"/>
            </a:xfrm>
            <a:custGeom>
              <a:avLst/>
              <a:gdLst>
                <a:gd name="T0" fmla="*/ 0 w 34"/>
                <a:gd name="T1" fmla="*/ 0 h 54"/>
                <a:gd name="T2" fmla="*/ 16 w 34"/>
                <a:gd name="T3" fmla="*/ 27 h 54"/>
                <a:gd name="T4" fmla="*/ 33 w 34"/>
                <a:gd name="T5" fmla="*/ 53 h 54"/>
                <a:gd name="T6" fmla="*/ 0 60000 65536"/>
                <a:gd name="T7" fmla="*/ 0 60000 65536"/>
                <a:gd name="T8" fmla="*/ 0 60000 65536"/>
                <a:gd name="T9" fmla="*/ 0 w 34"/>
                <a:gd name="T10" fmla="*/ 0 h 54"/>
                <a:gd name="T11" fmla="*/ 34 w 34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54">
                  <a:moveTo>
                    <a:pt x="0" y="0"/>
                  </a:moveTo>
                  <a:lnTo>
                    <a:pt x="16" y="27"/>
                  </a:lnTo>
                  <a:lnTo>
                    <a:pt x="33" y="53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1063" y="2966"/>
              <a:ext cx="34" cy="51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>
              <a:off x="1097" y="3017"/>
              <a:ext cx="33" cy="5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79" name="Freeform 174"/>
            <p:cNvSpPr>
              <a:spLocks/>
            </p:cNvSpPr>
            <p:nvPr/>
          </p:nvSpPr>
          <p:spPr bwMode="auto">
            <a:xfrm>
              <a:off x="1130" y="3067"/>
              <a:ext cx="34" cy="50"/>
            </a:xfrm>
            <a:custGeom>
              <a:avLst/>
              <a:gdLst>
                <a:gd name="T0" fmla="*/ 0 w 34"/>
                <a:gd name="T1" fmla="*/ 0 h 50"/>
                <a:gd name="T2" fmla="*/ 16 w 34"/>
                <a:gd name="T3" fmla="*/ 25 h 50"/>
                <a:gd name="T4" fmla="*/ 33 w 34"/>
                <a:gd name="T5" fmla="*/ 49 h 50"/>
                <a:gd name="T6" fmla="*/ 0 60000 65536"/>
                <a:gd name="T7" fmla="*/ 0 60000 65536"/>
                <a:gd name="T8" fmla="*/ 0 60000 65536"/>
                <a:gd name="T9" fmla="*/ 0 w 34"/>
                <a:gd name="T10" fmla="*/ 0 h 50"/>
                <a:gd name="T11" fmla="*/ 34 w 34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50">
                  <a:moveTo>
                    <a:pt x="0" y="0"/>
                  </a:moveTo>
                  <a:lnTo>
                    <a:pt x="16" y="25"/>
                  </a:lnTo>
                  <a:lnTo>
                    <a:pt x="33" y="49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1163" y="3116"/>
              <a:ext cx="33" cy="47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>
              <a:off x="1196" y="3163"/>
              <a:ext cx="33" cy="45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82" name="Freeform 177"/>
            <p:cNvSpPr>
              <a:spLocks/>
            </p:cNvSpPr>
            <p:nvPr/>
          </p:nvSpPr>
          <p:spPr bwMode="auto">
            <a:xfrm>
              <a:off x="1229" y="3208"/>
              <a:ext cx="35" cy="45"/>
            </a:xfrm>
            <a:custGeom>
              <a:avLst/>
              <a:gdLst>
                <a:gd name="T0" fmla="*/ 0 w 35"/>
                <a:gd name="T1" fmla="*/ 0 h 45"/>
                <a:gd name="T2" fmla="*/ 18 w 35"/>
                <a:gd name="T3" fmla="*/ 22 h 45"/>
                <a:gd name="T4" fmla="*/ 34 w 35"/>
                <a:gd name="T5" fmla="*/ 44 h 45"/>
                <a:gd name="T6" fmla="*/ 0 60000 65536"/>
                <a:gd name="T7" fmla="*/ 0 60000 65536"/>
                <a:gd name="T8" fmla="*/ 0 60000 65536"/>
                <a:gd name="T9" fmla="*/ 0 w 35"/>
                <a:gd name="T10" fmla="*/ 0 h 45"/>
                <a:gd name="T11" fmla="*/ 35 w 35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5">
                  <a:moveTo>
                    <a:pt x="0" y="0"/>
                  </a:moveTo>
                  <a:lnTo>
                    <a:pt x="18" y="22"/>
                  </a:lnTo>
                  <a:lnTo>
                    <a:pt x="34" y="44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83" name="Freeform 178"/>
            <p:cNvSpPr>
              <a:spLocks/>
            </p:cNvSpPr>
            <p:nvPr/>
          </p:nvSpPr>
          <p:spPr bwMode="auto">
            <a:xfrm>
              <a:off x="1263" y="3252"/>
              <a:ext cx="34" cy="42"/>
            </a:xfrm>
            <a:custGeom>
              <a:avLst/>
              <a:gdLst>
                <a:gd name="T0" fmla="*/ 0 w 34"/>
                <a:gd name="T1" fmla="*/ 0 h 42"/>
                <a:gd name="T2" fmla="*/ 16 w 34"/>
                <a:gd name="T3" fmla="*/ 21 h 42"/>
                <a:gd name="T4" fmla="*/ 33 w 34"/>
                <a:gd name="T5" fmla="*/ 41 h 42"/>
                <a:gd name="T6" fmla="*/ 0 60000 65536"/>
                <a:gd name="T7" fmla="*/ 0 60000 65536"/>
                <a:gd name="T8" fmla="*/ 0 60000 65536"/>
                <a:gd name="T9" fmla="*/ 0 w 34"/>
                <a:gd name="T10" fmla="*/ 0 h 42"/>
                <a:gd name="T11" fmla="*/ 34 w 34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42">
                  <a:moveTo>
                    <a:pt x="0" y="0"/>
                  </a:moveTo>
                  <a:lnTo>
                    <a:pt x="16" y="21"/>
                  </a:lnTo>
                  <a:lnTo>
                    <a:pt x="33" y="41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1296" y="329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16 w 34"/>
                <a:gd name="T3" fmla="*/ 20 h 40"/>
                <a:gd name="T4" fmla="*/ 33 w 34"/>
                <a:gd name="T5" fmla="*/ 39 h 40"/>
                <a:gd name="T6" fmla="*/ 0 60000 65536"/>
                <a:gd name="T7" fmla="*/ 0 60000 65536"/>
                <a:gd name="T8" fmla="*/ 0 60000 65536"/>
                <a:gd name="T9" fmla="*/ 0 w 34"/>
                <a:gd name="T10" fmla="*/ 0 h 40"/>
                <a:gd name="T11" fmla="*/ 34 w 34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40">
                  <a:moveTo>
                    <a:pt x="0" y="0"/>
                  </a:moveTo>
                  <a:lnTo>
                    <a:pt x="16" y="20"/>
                  </a:lnTo>
                  <a:lnTo>
                    <a:pt x="33" y="39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85" name="Freeform 180"/>
            <p:cNvSpPr>
              <a:spLocks/>
            </p:cNvSpPr>
            <p:nvPr/>
          </p:nvSpPr>
          <p:spPr bwMode="auto">
            <a:xfrm>
              <a:off x="1329" y="3332"/>
              <a:ext cx="35" cy="38"/>
            </a:xfrm>
            <a:custGeom>
              <a:avLst/>
              <a:gdLst>
                <a:gd name="T0" fmla="*/ 0 w 35"/>
                <a:gd name="T1" fmla="*/ 0 h 38"/>
                <a:gd name="T2" fmla="*/ 18 w 35"/>
                <a:gd name="T3" fmla="*/ 19 h 38"/>
                <a:gd name="T4" fmla="*/ 34 w 35"/>
                <a:gd name="T5" fmla="*/ 37 h 38"/>
                <a:gd name="T6" fmla="*/ 0 60000 65536"/>
                <a:gd name="T7" fmla="*/ 0 60000 65536"/>
                <a:gd name="T8" fmla="*/ 0 60000 65536"/>
                <a:gd name="T9" fmla="*/ 0 w 35"/>
                <a:gd name="T10" fmla="*/ 0 h 38"/>
                <a:gd name="T11" fmla="*/ 35 w 35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8">
                  <a:moveTo>
                    <a:pt x="0" y="0"/>
                  </a:moveTo>
                  <a:lnTo>
                    <a:pt x="18" y="19"/>
                  </a:lnTo>
                  <a:lnTo>
                    <a:pt x="34" y="37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86" name="Freeform 181"/>
            <p:cNvSpPr>
              <a:spLocks/>
            </p:cNvSpPr>
            <p:nvPr/>
          </p:nvSpPr>
          <p:spPr bwMode="auto">
            <a:xfrm>
              <a:off x="1363" y="3369"/>
              <a:ext cx="34" cy="36"/>
            </a:xfrm>
            <a:custGeom>
              <a:avLst/>
              <a:gdLst>
                <a:gd name="T0" fmla="*/ 0 w 34"/>
                <a:gd name="T1" fmla="*/ 0 h 36"/>
                <a:gd name="T2" fmla="*/ 16 w 34"/>
                <a:gd name="T3" fmla="*/ 17 h 36"/>
                <a:gd name="T4" fmla="*/ 33 w 34"/>
                <a:gd name="T5" fmla="*/ 35 h 36"/>
                <a:gd name="T6" fmla="*/ 0 60000 65536"/>
                <a:gd name="T7" fmla="*/ 0 60000 65536"/>
                <a:gd name="T8" fmla="*/ 0 60000 65536"/>
                <a:gd name="T9" fmla="*/ 0 w 34"/>
                <a:gd name="T10" fmla="*/ 0 h 36"/>
                <a:gd name="T11" fmla="*/ 34 w 34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6">
                  <a:moveTo>
                    <a:pt x="0" y="0"/>
                  </a:moveTo>
                  <a:lnTo>
                    <a:pt x="16" y="17"/>
                  </a:lnTo>
                  <a:lnTo>
                    <a:pt x="33" y="35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87" name="Freeform 182"/>
            <p:cNvSpPr>
              <a:spLocks/>
            </p:cNvSpPr>
            <p:nvPr/>
          </p:nvSpPr>
          <p:spPr bwMode="auto">
            <a:xfrm>
              <a:off x="1396" y="3404"/>
              <a:ext cx="34" cy="33"/>
            </a:xfrm>
            <a:custGeom>
              <a:avLst/>
              <a:gdLst>
                <a:gd name="T0" fmla="*/ 0 w 34"/>
                <a:gd name="T1" fmla="*/ 0 h 33"/>
                <a:gd name="T2" fmla="*/ 16 w 34"/>
                <a:gd name="T3" fmla="*/ 16 h 33"/>
                <a:gd name="T4" fmla="*/ 33 w 34"/>
                <a:gd name="T5" fmla="*/ 32 h 33"/>
                <a:gd name="T6" fmla="*/ 0 60000 65536"/>
                <a:gd name="T7" fmla="*/ 0 60000 65536"/>
                <a:gd name="T8" fmla="*/ 0 60000 65536"/>
                <a:gd name="T9" fmla="*/ 0 w 34"/>
                <a:gd name="T10" fmla="*/ 0 h 33"/>
                <a:gd name="T11" fmla="*/ 34 w 34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3">
                  <a:moveTo>
                    <a:pt x="0" y="0"/>
                  </a:moveTo>
                  <a:lnTo>
                    <a:pt x="16" y="16"/>
                  </a:lnTo>
                  <a:lnTo>
                    <a:pt x="33" y="32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429" y="3436"/>
              <a:ext cx="34" cy="31"/>
            </a:xfrm>
            <a:custGeom>
              <a:avLst/>
              <a:gdLst>
                <a:gd name="T0" fmla="*/ 0 w 34"/>
                <a:gd name="T1" fmla="*/ 0 h 31"/>
                <a:gd name="T2" fmla="*/ 17 w 34"/>
                <a:gd name="T3" fmla="*/ 16 h 31"/>
                <a:gd name="T4" fmla="*/ 33 w 34"/>
                <a:gd name="T5" fmla="*/ 30 h 31"/>
                <a:gd name="T6" fmla="*/ 0 60000 65536"/>
                <a:gd name="T7" fmla="*/ 0 60000 65536"/>
                <a:gd name="T8" fmla="*/ 0 60000 65536"/>
                <a:gd name="T9" fmla="*/ 0 w 34"/>
                <a:gd name="T10" fmla="*/ 0 h 31"/>
                <a:gd name="T11" fmla="*/ 34 w 34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1">
                  <a:moveTo>
                    <a:pt x="0" y="0"/>
                  </a:moveTo>
                  <a:lnTo>
                    <a:pt x="17" y="16"/>
                  </a:lnTo>
                  <a:lnTo>
                    <a:pt x="33" y="3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89" name="Freeform 184"/>
            <p:cNvSpPr>
              <a:spLocks/>
            </p:cNvSpPr>
            <p:nvPr/>
          </p:nvSpPr>
          <p:spPr bwMode="auto">
            <a:xfrm>
              <a:off x="1462" y="3466"/>
              <a:ext cx="35" cy="30"/>
            </a:xfrm>
            <a:custGeom>
              <a:avLst/>
              <a:gdLst>
                <a:gd name="T0" fmla="*/ 0 w 35"/>
                <a:gd name="T1" fmla="*/ 0 h 30"/>
                <a:gd name="T2" fmla="*/ 16 w 35"/>
                <a:gd name="T3" fmla="*/ 15 h 30"/>
                <a:gd name="T4" fmla="*/ 34 w 35"/>
                <a:gd name="T5" fmla="*/ 29 h 30"/>
                <a:gd name="T6" fmla="*/ 0 60000 65536"/>
                <a:gd name="T7" fmla="*/ 0 60000 65536"/>
                <a:gd name="T8" fmla="*/ 0 60000 65536"/>
                <a:gd name="T9" fmla="*/ 0 w 35"/>
                <a:gd name="T10" fmla="*/ 0 h 30"/>
                <a:gd name="T11" fmla="*/ 35 w 35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0">
                  <a:moveTo>
                    <a:pt x="0" y="0"/>
                  </a:moveTo>
                  <a:lnTo>
                    <a:pt x="16" y="15"/>
                  </a:lnTo>
                  <a:lnTo>
                    <a:pt x="34" y="29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>
              <a:off x="1496" y="3495"/>
              <a:ext cx="33" cy="26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91" name="Freeform 186"/>
            <p:cNvSpPr>
              <a:spLocks/>
            </p:cNvSpPr>
            <p:nvPr/>
          </p:nvSpPr>
          <p:spPr bwMode="auto">
            <a:xfrm>
              <a:off x="1529" y="3521"/>
              <a:ext cx="34" cy="24"/>
            </a:xfrm>
            <a:custGeom>
              <a:avLst/>
              <a:gdLst>
                <a:gd name="T0" fmla="*/ 0 w 34"/>
                <a:gd name="T1" fmla="*/ 0 h 24"/>
                <a:gd name="T2" fmla="*/ 16 w 34"/>
                <a:gd name="T3" fmla="*/ 11 h 24"/>
                <a:gd name="T4" fmla="*/ 33 w 34"/>
                <a:gd name="T5" fmla="*/ 23 h 24"/>
                <a:gd name="T6" fmla="*/ 0 60000 65536"/>
                <a:gd name="T7" fmla="*/ 0 60000 65536"/>
                <a:gd name="T8" fmla="*/ 0 60000 65536"/>
                <a:gd name="T9" fmla="*/ 0 w 34"/>
                <a:gd name="T10" fmla="*/ 0 h 24"/>
                <a:gd name="T11" fmla="*/ 34 w 34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24">
                  <a:moveTo>
                    <a:pt x="0" y="0"/>
                  </a:moveTo>
                  <a:lnTo>
                    <a:pt x="16" y="11"/>
                  </a:lnTo>
                  <a:lnTo>
                    <a:pt x="33" y="23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562" y="3544"/>
              <a:ext cx="34" cy="23"/>
            </a:xfrm>
            <a:custGeom>
              <a:avLst/>
              <a:gdLst>
                <a:gd name="T0" fmla="*/ 0 w 34"/>
                <a:gd name="T1" fmla="*/ 0 h 23"/>
                <a:gd name="T2" fmla="*/ 16 w 34"/>
                <a:gd name="T3" fmla="*/ 11 h 23"/>
                <a:gd name="T4" fmla="*/ 33 w 34"/>
                <a:gd name="T5" fmla="*/ 22 h 23"/>
                <a:gd name="T6" fmla="*/ 0 60000 65536"/>
                <a:gd name="T7" fmla="*/ 0 60000 65536"/>
                <a:gd name="T8" fmla="*/ 0 60000 65536"/>
                <a:gd name="T9" fmla="*/ 0 w 34"/>
                <a:gd name="T10" fmla="*/ 0 h 23"/>
                <a:gd name="T11" fmla="*/ 34 w 34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23">
                  <a:moveTo>
                    <a:pt x="0" y="0"/>
                  </a:moveTo>
                  <a:lnTo>
                    <a:pt x="16" y="11"/>
                  </a:lnTo>
                  <a:lnTo>
                    <a:pt x="33" y="22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93" name="Freeform 188"/>
            <p:cNvSpPr>
              <a:spLocks/>
            </p:cNvSpPr>
            <p:nvPr/>
          </p:nvSpPr>
          <p:spPr bwMode="auto">
            <a:xfrm>
              <a:off x="1595" y="3566"/>
              <a:ext cx="35" cy="20"/>
            </a:xfrm>
            <a:custGeom>
              <a:avLst/>
              <a:gdLst>
                <a:gd name="T0" fmla="*/ 0 w 35"/>
                <a:gd name="T1" fmla="*/ 0 h 20"/>
                <a:gd name="T2" fmla="*/ 18 w 35"/>
                <a:gd name="T3" fmla="*/ 10 h 20"/>
                <a:gd name="T4" fmla="*/ 34 w 35"/>
                <a:gd name="T5" fmla="*/ 19 h 20"/>
                <a:gd name="T6" fmla="*/ 0 60000 65536"/>
                <a:gd name="T7" fmla="*/ 0 60000 65536"/>
                <a:gd name="T8" fmla="*/ 0 60000 65536"/>
                <a:gd name="T9" fmla="*/ 0 w 35"/>
                <a:gd name="T10" fmla="*/ 0 h 20"/>
                <a:gd name="T11" fmla="*/ 35 w 35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20">
                  <a:moveTo>
                    <a:pt x="0" y="0"/>
                  </a:moveTo>
                  <a:lnTo>
                    <a:pt x="18" y="10"/>
                  </a:lnTo>
                  <a:lnTo>
                    <a:pt x="34" y="19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94" name="Freeform 189"/>
            <p:cNvSpPr>
              <a:spLocks/>
            </p:cNvSpPr>
            <p:nvPr/>
          </p:nvSpPr>
          <p:spPr bwMode="auto">
            <a:xfrm>
              <a:off x="1629" y="3585"/>
              <a:ext cx="34" cy="19"/>
            </a:xfrm>
            <a:custGeom>
              <a:avLst/>
              <a:gdLst>
                <a:gd name="T0" fmla="*/ 0 w 34"/>
                <a:gd name="T1" fmla="*/ 0 h 19"/>
                <a:gd name="T2" fmla="*/ 16 w 34"/>
                <a:gd name="T3" fmla="*/ 10 h 19"/>
                <a:gd name="T4" fmla="*/ 33 w 34"/>
                <a:gd name="T5" fmla="*/ 18 h 19"/>
                <a:gd name="T6" fmla="*/ 0 60000 65536"/>
                <a:gd name="T7" fmla="*/ 0 60000 65536"/>
                <a:gd name="T8" fmla="*/ 0 60000 65536"/>
                <a:gd name="T9" fmla="*/ 0 w 34"/>
                <a:gd name="T10" fmla="*/ 0 h 19"/>
                <a:gd name="T11" fmla="*/ 34 w 34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9">
                  <a:moveTo>
                    <a:pt x="0" y="0"/>
                  </a:moveTo>
                  <a:lnTo>
                    <a:pt x="16" y="10"/>
                  </a:lnTo>
                  <a:lnTo>
                    <a:pt x="33" y="18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95" name="Freeform 190"/>
            <p:cNvSpPr>
              <a:spLocks/>
            </p:cNvSpPr>
            <p:nvPr/>
          </p:nvSpPr>
          <p:spPr bwMode="auto">
            <a:xfrm>
              <a:off x="1662" y="3603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16 w 34"/>
                <a:gd name="T3" fmla="*/ 8 h 17"/>
                <a:gd name="T4" fmla="*/ 33 w 34"/>
                <a:gd name="T5" fmla="*/ 16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0"/>
                  </a:moveTo>
                  <a:lnTo>
                    <a:pt x="16" y="8"/>
                  </a:lnTo>
                  <a:lnTo>
                    <a:pt x="33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1695" y="3619"/>
              <a:ext cx="35" cy="17"/>
            </a:xfrm>
            <a:custGeom>
              <a:avLst/>
              <a:gdLst>
                <a:gd name="T0" fmla="*/ 0 w 35"/>
                <a:gd name="T1" fmla="*/ 0 h 17"/>
                <a:gd name="T2" fmla="*/ 18 w 35"/>
                <a:gd name="T3" fmla="*/ 8 h 17"/>
                <a:gd name="T4" fmla="*/ 34 w 35"/>
                <a:gd name="T5" fmla="*/ 16 h 17"/>
                <a:gd name="T6" fmla="*/ 0 60000 65536"/>
                <a:gd name="T7" fmla="*/ 0 60000 65536"/>
                <a:gd name="T8" fmla="*/ 0 60000 65536"/>
                <a:gd name="T9" fmla="*/ 0 w 35"/>
                <a:gd name="T10" fmla="*/ 0 h 17"/>
                <a:gd name="T11" fmla="*/ 35 w 35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17">
                  <a:moveTo>
                    <a:pt x="0" y="0"/>
                  </a:moveTo>
                  <a:lnTo>
                    <a:pt x="18" y="8"/>
                  </a:lnTo>
                  <a:lnTo>
                    <a:pt x="34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97" name="Line 192"/>
            <p:cNvSpPr>
              <a:spLocks noChangeShapeType="1"/>
            </p:cNvSpPr>
            <p:nvPr/>
          </p:nvSpPr>
          <p:spPr bwMode="auto">
            <a:xfrm>
              <a:off x="1729" y="3633"/>
              <a:ext cx="33" cy="13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98" name="Freeform 193"/>
            <p:cNvSpPr>
              <a:spLocks/>
            </p:cNvSpPr>
            <p:nvPr/>
          </p:nvSpPr>
          <p:spPr bwMode="auto">
            <a:xfrm>
              <a:off x="1762" y="3646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16 w 34"/>
                <a:gd name="T3" fmla="*/ 7 h 17"/>
                <a:gd name="T4" fmla="*/ 33 w 34"/>
                <a:gd name="T5" fmla="*/ 16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0"/>
                  </a:moveTo>
                  <a:lnTo>
                    <a:pt x="16" y="7"/>
                  </a:lnTo>
                  <a:lnTo>
                    <a:pt x="33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1795" y="3657"/>
              <a:ext cx="33" cy="1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1828" y="3667"/>
              <a:ext cx="35" cy="17"/>
            </a:xfrm>
            <a:custGeom>
              <a:avLst/>
              <a:gdLst>
                <a:gd name="T0" fmla="*/ 0 w 35"/>
                <a:gd name="T1" fmla="*/ 0 h 17"/>
                <a:gd name="T2" fmla="*/ 16 w 35"/>
                <a:gd name="T3" fmla="*/ 10 h 17"/>
                <a:gd name="T4" fmla="*/ 34 w 35"/>
                <a:gd name="T5" fmla="*/ 16 h 17"/>
                <a:gd name="T6" fmla="*/ 0 60000 65536"/>
                <a:gd name="T7" fmla="*/ 0 60000 65536"/>
                <a:gd name="T8" fmla="*/ 0 60000 65536"/>
                <a:gd name="T9" fmla="*/ 0 w 35"/>
                <a:gd name="T10" fmla="*/ 0 h 17"/>
                <a:gd name="T11" fmla="*/ 35 w 35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17">
                  <a:moveTo>
                    <a:pt x="0" y="0"/>
                  </a:moveTo>
                  <a:lnTo>
                    <a:pt x="16" y="10"/>
                  </a:lnTo>
                  <a:lnTo>
                    <a:pt x="34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01" name="Freeform 196"/>
            <p:cNvSpPr>
              <a:spLocks/>
            </p:cNvSpPr>
            <p:nvPr/>
          </p:nvSpPr>
          <p:spPr bwMode="auto">
            <a:xfrm>
              <a:off x="1862" y="3675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17 w 34"/>
                <a:gd name="T3" fmla="*/ 9 h 17"/>
                <a:gd name="T4" fmla="*/ 33 w 34"/>
                <a:gd name="T5" fmla="*/ 16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0"/>
                  </a:moveTo>
                  <a:lnTo>
                    <a:pt x="17" y="9"/>
                  </a:lnTo>
                  <a:lnTo>
                    <a:pt x="33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02" name="Freeform 197"/>
            <p:cNvSpPr>
              <a:spLocks/>
            </p:cNvSpPr>
            <p:nvPr/>
          </p:nvSpPr>
          <p:spPr bwMode="auto">
            <a:xfrm>
              <a:off x="1895" y="3682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16 w 34"/>
                <a:gd name="T3" fmla="*/ 9 h 17"/>
                <a:gd name="T4" fmla="*/ 33 w 34"/>
                <a:gd name="T5" fmla="*/ 16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0"/>
                  </a:moveTo>
                  <a:lnTo>
                    <a:pt x="16" y="9"/>
                  </a:lnTo>
                  <a:lnTo>
                    <a:pt x="33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03" name="Line 198"/>
            <p:cNvSpPr>
              <a:spLocks noChangeShapeType="1"/>
            </p:cNvSpPr>
            <p:nvPr/>
          </p:nvSpPr>
          <p:spPr bwMode="auto">
            <a:xfrm>
              <a:off x="1928" y="3689"/>
              <a:ext cx="33" cy="5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>
              <a:off x="1961" y="3694"/>
              <a:ext cx="34" cy="3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1995" y="3697"/>
              <a:ext cx="33" cy="4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06" name="Line 201"/>
            <p:cNvSpPr>
              <a:spLocks noChangeShapeType="1"/>
            </p:cNvSpPr>
            <p:nvPr/>
          </p:nvSpPr>
          <p:spPr bwMode="auto">
            <a:xfrm>
              <a:off x="2028" y="3701"/>
              <a:ext cx="33" cy="3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>
              <a:off x="2061" y="3704"/>
              <a:ext cx="33" cy="2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094" y="3706"/>
              <a:ext cx="34" cy="1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09" name="Line 204"/>
            <p:cNvSpPr>
              <a:spLocks noChangeShapeType="1"/>
            </p:cNvSpPr>
            <p:nvPr/>
          </p:nvSpPr>
          <p:spPr bwMode="auto">
            <a:xfrm>
              <a:off x="2128" y="3707"/>
              <a:ext cx="33" cy="2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>
              <a:off x="2161" y="3709"/>
              <a:ext cx="33" cy="1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194" y="3710"/>
              <a:ext cx="34" cy="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12" name="Line 208"/>
            <p:cNvSpPr>
              <a:spLocks noChangeShapeType="1"/>
            </p:cNvSpPr>
            <p:nvPr/>
          </p:nvSpPr>
          <p:spPr bwMode="auto">
            <a:xfrm>
              <a:off x="2261" y="3711"/>
              <a:ext cx="33" cy="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13" name="Line 209"/>
            <p:cNvSpPr>
              <a:spLocks noChangeShapeType="1"/>
            </p:cNvSpPr>
            <p:nvPr/>
          </p:nvSpPr>
          <p:spPr bwMode="auto">
            <a:xfrm>
              <a:off x="2294" y="3711"/>
              <a:ext cx="33" cy="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14" name="Line 210"/>
            <p:cNvSpPr>
              <a:spLocks noChangeShapeType="1"/>
            </p:cNvSpPr>
            <p:nvPr/>
          </p:nvSpPr>
          <p:spPr bwMode="auto">
            <a:xfrm>
              <a:off x="2327" y="3711"/>
              <a:ext cx="33" cy="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15" name="Line 211"/>
            <p:cNvSpPr>
              <a:spLocks noChangeShapeType="1"/>
            </p:cNvSpPr>
            <p:nvPr/>
          </p:nvSpPr>
          <p:spPr bwMode="auto">
            <a:xfrm>
              <a:off x="2360" y="3711"/>
              <a:ext cx="34" cy="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216" name="Line 212"/>
            <p:cNvSpPr>
              <a:spLocks noChangeShapeType="1"/>
            </p:cNvSpPr>
            <p:nvPr/>
          </p:nvSpPr>
          <p:spPr bwMode="auto">
            <a:xfrm>
              <a:off x="2394" y="3711"/>
              <a:ext cx="33" cy="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6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9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B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C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D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NeueLT Std Thin" panose="020B0403020202020204" pitchFamily="34" charset="0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4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5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0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1600" y="3200400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2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3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24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5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19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0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81600" y="3581400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62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3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24600" y="3581400"/>
            <a:ext cx="381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5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9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0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1600" y="3962400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62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43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24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05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9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NeueLT Std Thin" panose="020B0403020202020204" pitchFamily="34" charset="0"/>
              </a:rPr>
              <a:t>:</a:t>
            </a:r>
            <a:endParaRPr lang="en-US" dirty="0" smtClean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0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81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2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43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4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05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cxnSp>
        <p:nvCxnSpPr>
          <p:cNvPr id="47" name="Straight Arrow Connector 46"/>
          <p:cNvCxnSpPr>
            <a:endCxn id="19" idx="1"/>
          </p:cNvCxnSpPr>
          <p:nvPr/>
        </p:nvCxnSpPr>
        <p:spPr>
          <a:xfrm>
            <a:off x="3657600" y="3390900"/>
            <a:ext cx="15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57600" y="3771900"/>
            <a:ext cx="15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657600" y="4152900"/>
            <a:ext cx="15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3810000"/>
            <a:ext cx="15240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62200" y="3429000"/>
            <a:ext cx="1295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One input per cell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29600" y="3471029"/>
            <a:ext cx="152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One revenue estimate</a:t>
            </a:r>
            <a:endParaRPr lang="en-US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Best-Case and Worst-Case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9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B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C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D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NeueLT Std Thin" panose="020B0403020202020204" pitchFamily="34" charset="0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4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5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0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1600" y="3200400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2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3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24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5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19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0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81600" y="3581400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62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3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24600" y="3581400"/>
            <a:ext cx="381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5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9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0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1600" y="3962400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62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43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24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05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9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NeueLT Std Thin" panose="020B0403020202020204" pitchFamily="34" charset="0"/>
              </a:rPr>
              <a:t>:</a:t>
            </a:r>
            <a:endParaRPr lang="en-US" dirty="0" smtClean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0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81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2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43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4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05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cxnSp>
        <p:nvCxnSpPr>
          <p:cNvPr id="47" name="Straight Arrow Connector 46"/>
          <p:cNvCxnSpPr>
            <a:endCxn id="19" idx="1"/>
          </p:cNvCxnSpPr>
          <p:nvPr/>
        </p:nvCxnSpPr>
        <p:spPr>
          <a:xfrm>
            <a:off x="3733800" y="3244452"/>
            <a:ext cx="1447800" cy="146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705600" y="3493294"/>
            <a:ext cx="1447800" cy="3167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00287" y="3372028"/>
            <a:ext cx="144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Best and worst values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733800" y="3395660"/>
            <a:ext cx="1447800" cy="97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733800" y="3637358"/>
            <a:ext cx="1447800" cy="146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733800" y="3788566"/>
            <a:ext cx="1447800" cy="97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733800" y="4030264"/>
            <a:ext cx="1447800" cy="146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733800" y="4181472"/>
            <a:ext cx="1447800" cy="97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05600" y="3810000"/>
            <a:ext cx="1447800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29600" y="3276600"/>
            <a:ext cx="1676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Best revenue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29600" y="3882479"/>
            <a:ext cx="1676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Worst revenue</a:t>
            </a:r>
            <a:endParaRPr lang="en-US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9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B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C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D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NeueLT Std Thin" panose="020B0403020202020204" pitchFamily="34" charset="0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2438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4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5600" y="2819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0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1600" y="3200400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2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3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24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5600" y="3200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19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0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81600" y="3581400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62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3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24600" y="3581400"/>
            <a:ext cx="381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5600" y="3581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9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NeueLT Std Thin" panose="020B0403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0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1600" y="3962400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62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43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24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05600" y="3962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9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NeueLT Std Thin" panose="020B0403020202020204" pitchFamily="34" charset="0"/>
              </a:rPr>
              <a:t>:</a:t>
            </a:r>
            <a:endParaRPr lang="en-US" dirty="0" smtClean="0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0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81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2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43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4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05600" y="4343400"/>
            <a:ext cx="3810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NeueLT Std Thin" panose="020B040302020202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705600" y="3810000"/>
            <a:ext cx="15240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47900" y="3285867"/>
            <a:ext cx="12954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Many input values per cell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57600" y="3325626"/>
            <a:ext cx="1524000" cy="141470"/>
            <a:chOff x="1752600" y="2286000"/>
            <a:chExt cx="1524000" cy="14147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752600" y="228600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752600" y="230621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752600" y="232642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752600" y="234663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752600" y="236684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752600" y="238705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752600" y="240726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752600" y="242747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662362" y="3709985"/>
            <a:ext cx="1524000" cy="141470"/>
            <a:chOff x="1752600" y="2286000"/>
            <a:chExt cx="1524000" cy="14147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1752600" y="228600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752600" y="230621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752600" y="232642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752600" y="234663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752600" y="236684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752600" y="238705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752600" y="240726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752600" y="242747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657600" y="4092389"/>
            <a:ext cx="1524000" cy="141470"/>
            <a:chOff x="1752600" y="2286000"/>
            <a:chExt cx="1524000" cy="14147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1752600" y="228600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52600" y="230621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52600" y="232642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52600" y="234663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52600" y="236684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52600" y="238705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52600" y="240726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52600" y="2427470"/>
              <a:ext cx="152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226562" y="2667000"/>
            <a:ext cx="2746238" cy="1520824"/>
            <a:chOff x="2300287" y="1295400"/>
            <a:chExt cx="3994150" cy="2611436"/>
          </a:xfrm>
        </p:grpSpPr>
        <p:sp>
          <p:nvSpPr>
            <p:cNvPr id="80" name="Freeform 3"/>
            <p:cNvSpPr>
              <a:spLocks/>
            </p:cNvSpPr>
            <p:nvPr/>
          </p:nvSpPr>
          <p:spPr bwMode="auto">
            <a:xfrm>
              <a:off x="2420937" y="1295400"/>
              <a:ext cx="3697288" cy="2062163"/>
            </a:xfrm>
            <a:custGeom>
              <a:avLst/>
              <a:gdLst>
                <a:gd name="T0" fmla="*/ 0 w 2329"/>
                <a:gd name="T1" fmla="*/ 0 h 1299"/>
                <a:gd name="T2" fmla="*/ 2147483647 w 2329"/>
                <a:gd name="T3" fmla="*/ 0 h 1299"/>
                <a:gd name="T4" fmla="*/ 2147483647 w 2329"/>
                <a:gd name="T5" fmla="*/ 2147483647 h 1299"/>
                <a:gd name="T6" fmla="*/ 0 w 2329"/>
                <a:gd name="T7" fmla="*/ 2147483647 h 1299"/>
                <a:gd name="T8" fmla="*/ 0 w 2329"/>
                <a:gd name="T9" fmla="*/ 0 h 1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9"/>
                <a:gd name="T16" fmla="*/ 0 h 1299"/>
                <a:gd name="T17" fmla="*/ 2329 w 2329"/>
                <a:gd name="T18" fmla="*/ 1299 h 1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9" h="1299">
                  <a:moveTo>
                    <a:pt x="0" y="0"/>
                  </a:moveTo>
                  <a:lnTo>
                    <a:pt x="2328" y="0"/>
                  </a:lnTo>
                  <a:lnTo>
                    <a:pt x="2328" y="1298"/>
                  </a:lnTo>
                  <a:lnTo>
                    <a:pt x="0" y="129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81" name="Line 4"/>
            <p:cNvSpPr>
              <a:spLocks noChangeShapeType="1"/>
            </p:cNvSpPr>
            <p:nvPr/>
          </p:nvSpPr>
          <p:spPr bwMode="auto">
            <a:xfrm flipV="1">
              <a:off x="2420937" y="3282950"/>
              <a:ext cx="61913" cy="7938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82" name="Line 5"/>
            <p:cNvSpPr>
              <a:spLocks noChangeShapeType="1"/>
            </p:cNvSpPr>
            <p:nvPr/>
          </p:nvSpPr>
          <p:spPr bwMode="auto">
            <a:xfrm flipV="1">
              <a:off x="2482850" y="3273425"/>
              <a:ext cx="63500" cy="9525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>
              <a:off x="2546350" y="3263900"/>
              <a:ext cx="60325" cy="26988"/>
            </a:xfrm>
            <a:custGeom>
              <a:avLst/>
              <a:gdLst>
                <a:gd name="T0" fmla="*/ 0 w 39"/>
                <a:gd name="T1" fmla="*/ 40323241 h 17"/>
                <a:gd name="T2" fmla="*/ 45458749 w 39"/>
                <a:gd name="T3" fmla="*/ 20161621 h 17"/>
                <a:gd name="T4" fmla="*/ 90917498 w 39"/>
                <a:gd name="T5" fmla="*/ 0 h 17"/>
                <a:gd name="T6" fmla="*/ 0 60000 65536"/>
                <a:gd name="T7" fmla="*/ 0 60000 65536"/>
                <a:gd name="T8" fmla="*/ 0 60000 65536"/>
                <a:gd name="T9" fmla="*/ 0 w 39"/>
                <a:gd name="T10" fmla="*/ 0 h 17"/>
                <a:gd name="T11" fmla="*/ 39 w 39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7">
                  <a:moveTo>
                    <a:pt x="0" y="16"/>
                  </a:moveTo>
                  <a:lnTo>
                    <a:pt x="19" y="8"/>
                  </a:lnTo>
                  <a:lnTo>
                    <a:pt x="38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>
              <a:off x="2605087" y="3248025"/>
              <a:ext cx="65088" cy="26988"/>
            </a:xfrm>
            <a:custGeom>
              <a:avLst/>
              <a:gdLst>
                <a:gd name="T0" fmla="*/ 0 w 41"/>
                <a:gd name="T1" fmla="*/ 40323241 h 17"/>
                <a:gd name="T2" fmla="*/ 50403506 w 41"/>
                <a:gd name="T3" fmla="*/ 20161621 h 17"/>
                <a:gd name="T4" fmla="*/ 100807012 w 41"/>
                <a:gd name="T5" fmla="*/ 0 h 17"/>
                <a:gd name="T6" fmla="*/ 0 60000 65536"/>
                <a:gd name="T7" fmla="*/ 0 60000 65536"/>
                <a:gd name="T8" fmla="*/ 0 60000 65536"/>
                <a:gd name="T9" fmla="*/ 0 w 41"/>
                <a:gd name="T10" fmla="*/ 0 h 17"/>
                <a:gd name="T11" fmla="*/ 41 w 4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17">
                  <a:moveTo>
                    <a:pt x="0" y="16"/>
                  </a:moveTo>
                  <a:lnTo>
                    <a:pt x="20" y="8"/>
                  </a:lnTo>
                  <a:lnTo>
                    <a:pt x="40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 flipV="1">
              <a:off x="2668587" y="3228975"/>
              <a:ext cx="61913" cy="1905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2730500" y="3208338"/>
              <a:ext cx="63500" cy="26987"/>
            </a:xfrm>
            <a:custGeom>
              <a:avLst/>
              <a:gdLst>
                <a:gd name="T0" fmla="*/ 0 w 40"/>
                <a:gd name="T1" fmla="*/ 40321747 h 17"/>
                <a:gd name="T2" fmla="*/ 47883757 w 40"/>
                <a:gd name="T3" fmla="*/ 20160874 h 17"/>
                <a:gd name="T4" fmla="*/ 98286875 w 40"/>
                <a:gd name="T5" fmla="*/ 0 h 17"/>
                <a:gd name="T6" fmla="*/ 0 60000 65536"/>
                <a:gd name="T7" fmla="*/ 0 60000 65536"/>
                <a:gd name="T8" fmla="*/ 0 60000 65536"/>
                <a:gd name="T9" fmla="*/ 0 w 40"/>
                <a:gd name="T10" fmla="*/ 0 h 17"/>
                <a:gd name="T11" fmla="*/ 40 w 4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17">
                  <a:moveTo>
                    <a:pt x="0" y="16"/>
                  </a:moveTo>
                  <a:lnTo>
                    <a:pt x="19" y="8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87" name="Freeform 10"/>
            <p:cNvSpPr>
              <a:spLocks/>
            </p:cNvSpPr>
            <p:nvPr/>
          </p:nvSpPr>
          <p:spPr bwMode="auto">
            <a:xfrm>
              <a:off x="2790825" y="3181350"/>
              <a:ext cx="63500" cy="28575"/>
            </a:xfrm>
            <a:custGeom>
              <a:avLst/>
              <a:gdLst>
                <a:gd name="T0" fmla="*/ 0 w 40"/>
                <a:gd name="T1" fmla="*/ 42843444 h 18"/>
                <a:gd name="T2" fmla="*/ 50403118 w 40"/>
                <a:gd name="T3" fmla="*/ 20161248 h 18"/>
                <a:gd name="T4" fmla="*/ 98286875 w 40"/>
                <a:gd name="T5" fmla="*/ 0 h 18"/>
                <a:gd name="T6" fmla="*/ 0 60000 65536"/>
                <a:gd name="T7" fmla="*/ 0 60000 65536"/>
                <a:gd name="T8" fmla="*/ 0 60000 65536"/>
                <a:gd name="T9" fmla="*/ 0 w 40"/>
                <a:gd name="T10" fmla="*/ 0 h 18"/>
                <a:gd name="T11" fmla="*/ 40 w 4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18">
                  <a:moveTo>
                    <a:pt x="0" y="17"/>
                  </a:moveTo>
                  <a:lnTo>
                    <a:pt x="20" y="8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2852737" y="3148013"/>
              <a:ext cx="61913" cy="34925"/>
            </a:xfrm>
            <a:custGeom>
              <a:avLst/>
              <a:gdLst>
                <a:gd name="T0" fmla="*/ 0 w 39"/>
                <a:gd name="T1" fmla="*/ 52924081 h 22"/>
                <a:gd name="T2" fmla="*/ 47884143 w 39"/>
                <a:gd name="T3" fmla="*/ 25201560 h 22"/>
                <a:gd name="T4" fmla="*/ 95766698 w 39"/>
                <a:gd name="T5" fmla="*/ 0 h 22"/>
                <a:gd name="T6" fmla="*/ 0 60000 65536"/>
                <a:gd name="T7" fmla="*/ 0 60000 65536"/>
                <a:gd name="T8" fmla="*/ 0 60000 65536"/>
                <a:gd name="T9" fmla="*/ 0 w 39"/>
                <a:gd name="T10" fmla="*/ 0 h 22"/>
                <a:gd name="T11" fmla="*/ 39 w 39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22">
                  <a:moveTo>
                    <a:pt x="0" y="21"/>
                  </a:moveTo>
                  <a:lnTo>
                    <a:pt x="19" y="10"/>
                  </a:lnTo>
                  <a:lnTo>
                    <a:pt x="38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2914650" y="3109913"/>
              <a:ext cx="63500" cy="39687"/>
            </a:xfrm>
            <a:custGeom>
              <a:avLst/>
              <a:gdLst>
                <a:gd name="T0" fmla="*/ 0 w 41"/>
                <a:gd name="T1" fmla="*/ 60482994 h 25"/>
                <a:gd name="T2" fmla="*/ 45575959 w 41"/>
                <a:gd name="T3" fmla="*/ 30241497 h 25"/>
                <a:gd name="T4" fmla="*/ 95948488 w 41"/>
                <a:gd name="T5" fmla="*/ 0 h 25"/>
                <a:gd name="T6" fmla="*/ 0 60000 65536"/>
                <a:gd name="T7" fmla="*/ 0 60000 65536"/>
                <a:gd name="T8" fmla="*/ 0 60000 65536"/>
                <a:gd name="T9" fmla="*/ 0 w 41"/>
                <a:gd name="T10" fmla="*/ 0 h 25"/>
                <a:gd name="T11" fmla="*/ 41 w 41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5">
                  <a:moveTo>
                    <a:pt x="0" y="24"/>
                  </a:moveTo>
                  <a:lnTo>
                    <a:pt x="19" y="12"/>
                  </a:lnTo>
                  <a:lnTo>
                    <a:pt x="40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90" name="Freeform 13"/>
            <p:cNvSpPr>
              <a:spLocks/>
            </p:cNvSpPr>
            <p:nvPr/>
          </p:nvSpPr>
          <p:spPr bwMode="auto">
            <a:xfrm>
              <a:off x="2978150" y="3062288"/>
              <a:ext cx="60325" cy="49212"/>
            </a:xfrm>
            <a:custGeom>
              <a:avLst/>
              <a:gdLst>
                <a:gd name="T0" fmla="*/ 0 w 39"/>
                <a:gd name="T1" fmla="*/ 75603926 h 31"/>
                <a:gd name="T2" fmla="*/ 45458749 w 39"/>
                <a:gd name="T3" fmla="*/ 37801169 h 31"/>
                <a:gd name="T4" fmla="*/ 90917498 w 39"/>
                <a:gd name="T5" fmla="*/ 0 h 31"/>
                <a:gd name="T6" fmla="*/ 0 60000 65536"/>
                <a:gd name="T7" fmla="*/ 0 60000 65536"/>
                <a:gd name="T8" fmla="*/ 0 60000 65536"/>
                <a:gd name="T9" fmla="*/ 0 w 39"/>
                <a:gd name="T10" fmla="*/ 0 h 31"/>
                <a:gd name="T11" fmla="*/ 39 w 39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1">
                  <a:moveTo>
                    <a:pt x="0" y="30"/>
                  </a:moveTo>
                  <a:lnTo>
                    <a:pt x="19" y="15"/>
                  </a:lnTo>
                  <a:lnTo>
                    <a:pt x="38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91" name="Freeform 14"/>
            <p:cNvSpPr>
              <a:spLocks/>
            </p:cNvSpPr>
            <p:nvPr/>
          </p:nvSpPr>
          <p:spPr bwMode="auto">
            <a:xfrm>
              <a:off x="3036887" y="3008313"/>
              <a:ext cx="63500" cy="55562"/>
            </a:xfrm>
            <a:custGeom>
              <a:avLst/>
              <a:gdLst>
                <a:gd name="T0" fmla="*/ 0 w 40"/>
                <a:gd name="T1" fmla="*/ 85684529 h 35"/>
                <a:gd name="T2" fmla="*/ 47883757 w 40"/>
                <a:gd name="T3" fmla="*/ 45362397 h 35"/>
                <a:gd name="T4" fmla="*/ 98286875 w 40"/>
                <a:gd name="T5" fmla="*/ 0 h 35"/>
                <a:gd name="T6" fmla="*/ 0 60000 65536"/>
                <a:gd name="T7" fmla="*/ 0 60000 65536"/>
                <a:gd name="T8" fmla="*/ 0 60000 65536"/>
                <a:gd name="T9" fmla="*/ 0 w 40"/>
                <a:gd name="T10" fmla="*/ 0 h 35"/>
                <a:gd name="T11" fmla="*/ 40 w 4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35">
                  <a:moveTo>
                    <a:pt x="0" y="34"/>
                  </a:moveTo>
                  <a:lnTo>
                    <a:pt x="19" y="18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92" name="Freeform 15"/>
            <p:cNvSpPr>
              <a:spLocks/>
            </p:cNvSpPr>
            <p:nvPr/>
          </p:nvSpPr>
          <p:spPr bwMode="auto">
            <a:xfrm>
              <a:off x="3098800" y="2947988"/>
              <a:ext cx="63500" cy="61912"/>
            </a:xfrm>
            <a:custGeom>
              <a:avLst/>
              <a:gdLst>
                <a:gd name="T0" fmla="*/ 0 w 40"/>
                <a:gd name="T1" fmla="*/ 95765151 h 39"/>
                <a:gd name="T2" fmla="*/ 47883757 w 40"/>
                <a:gd name="T3" fmla="*/ 50402711 h 39"/>
                <a:gd name="T4" fmla="*/ 98286875 w 40"/>
                <a:gd name="T5" fmla="*/ 0 h 39"/>
                <a:gd name="T6" fmla="*/ 0 60000 65536"/>
                <a:gd name="T7" fmla="*/ 0 60000 65536"/>
                <a:gd name="T8" fmla="*/ 0 60000 65536"/>
                <a:gd name="T9" fmla="*/ 0 w 40"/>
                <a:gd name="T10" fmla="*/ 0 h 39"/>
                <a:gd name="T11" fmla="*/ 40 w 40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39">
                  <a:moveTo>
                    <a:pt x="0" y="38"/>
                  </a:moveTo>
                  <a:lnTo>
                    <a:pt x="19" y="20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93" name="Freeform 16"/>
            <p:cNvSpPr>
              <a:spLocks/>
            </p:cNvSpPr>
            <p:nvPr/>
          </p:nvSpPr>
          <p:spPr bwMode="auto">
            <a:xfrm>
              <a:off x="3162300" y="2879725"/>
              <a:ext cx="60325" cy="69850"/>
            </a:xfrm>
            <a:custGeom>
              <a:avLst/>
              <a:gdLst>
                <a:gd name="T0" fmla="*/ 0 w 39"/>
                <a:gd name="T1" fmla="*/ 108367525 h 44"/>
                <a:gd name="T2" fmla="*/ 45458749 w 39"/>
                <a:gd name="T3" fmla="*/ 55443443 h 44"/>
                <a:gd name="T4" fmla="*/ 90917498 w 39"/>
                <a:gd name="T5" fmla="*/ 0 h 44"/>
                <a:gd name="T6" fmla="*/ 0 60000 65536"/>
                <a:gd name="T7" fmla="*/ 0 60000 65536"/>
                <a:gd name="T8" fmla="*/ 0 60000 65536"/>
                <a:gd name="T9" fmla="*/ 0 w 39"/>
                <a:gd name="T10" fmla="*/ 0 h 44"/>
                <a:gd name="T11" fmla="*/ 39 w 39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44">
                  <a:moveTo>
                    <a:pt x="0" y="43"/>
                  </a:moveTo>
                  <a:lnTo>
                    <a:pt x="19" y="22"/>
                  </a:lnTo>
                  <a:lnTo>
                    <a:pt x="38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94" name="Freeform 17"/>
            <p:cNvSpPr>
              <a:spLocks/>
            </p:cNvSpPr>
            <p:nvPr/>
          </p:nvSpPr>
          <p:spPr bwMode="auto">
            <a:xfrm>
              <a:off x="3221037" y="2801938"/>
              <a:ext cx="63500" cy="79375"/>
            </a:xfrm>
            <a:custGeom>
              <a:avLst/>
              <a:gdLst>
                <a:gd name="T0" fmla="*/ 0 w 40"/>
                <a:gd name="T1" fmla="*/ 123488462 h 50"/>
                <a:gd name="T2" fmla="*/ 47883757 w 40"/>
                <a:gd name="T3" fmla="*/ 63004706 h 50"/>
                <a:gd name="T4" fmla="*/ 98286875 w 40"/>
                <a:gd name="T5" fmla="*/ 0 h 50"/>
                <a:gd name="T6" fmla="*/ 0 60000 65536"/>
                <a:gd name="T7" fmla="*/ 0 60000 65536"/>
                <a:gd name="T8" fmla="*/ 0 60000 65536"/>
                <a:gd name="T9" fmla="*/ 0 w 40"/>
                <a:gd name="T10" fmla="*/ 0 h 50"/>
                <a:gd name="T11" fmla="*/ 40 w 40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50">
                  <a:moveTo>
                    <a:pt x="0" y="49"/>
                  </a:moveTo>
                  <a:lnTo>
                    <a:pt x="19" y="25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95" name="Freeform 18"/>
            <p:cNvSpPr>
              <a:spLocks/>
            </p:cNvSpPr>
            <p:nvPr/>
          </p:nvSpPr>
          <p:spPr bwMode="auto">
            <a:xfrm>
              <a:off x="3282950" y="2716213"/>
              <a:ext cx="63500" cy="87312"/>
            </a:xfrm>
            <a:custGeom>
              <a:avLst/>
              <a:gdLst>
                <a:gd name="T0" fmla="*/ 0 w 40"/>
                <a:gd name="T1" fmla="*/ 136087670 h 55"/>
                <a:gd name="T2" fmla="*/ 50403118 w 40"/>
                <a:gd name="T3" fmla="*/ 70563976 h 55"/>
                <a:gd name="T4" fmla="*/ 98286875 w 40"/>
                <a:gd name="T5" fmla="*/ 0 h 55"/>
                <a:gd name="T6" fmla="*/ 0 60000 65536"/>
                <a:gd name="T7" fmla="*/ 0 60000 65536"/>
                <a:gd name="T8" fmla="*/ 0 60000 65536"/>
                <a:gd name="T9" fmla="*/ 0 w 40"/>
                <a:gd name="T10" fmla="*/ 0 h 55"/>
                <a:gd name="T11" fmla="*/ 40 w 40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55">
                  <a:moveTo>
                    <a:pt x="0" y="54"/>
                  </a:moveTo>
                  <a:lnTo>
                    <a:pt x="20" y="28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96" name="Freeform 19"/>
            <p:cNvSpPr>
              <a:spLocks/>
            </p:cNvSpPr>
            <p:nvPr/>
          </p:nvSpPr>
          <p:spPr bwMode="auto">
            <a:xfrm>
              <a:off x="3346450" y="2624138"/>
              <a:ext cx="63500" cy="93662"/>
            </a:xfrm>
            <a:custGeom>
              <a:avLst/>
              <a:gdLst>
                <a:gd name="T0" fmla="*/ 0 w 40"/>
                <a:gd name="T1" fmla="*/ 146168294 h 59"/>
                <a:gd name="T2" fmla="*/ 47883757 w 40"/>
                <a:gd name="T3" fmla="*/ 75604289 h 59"/>
                <a:gd name="T4" fmla="*/ 98286875 w 40"/>
                <a:gd name="T5" fmla="*/ 0 h 59"/>
                <a:gd name="T6" fmla="*/ 0 60000 65536"/>
                <a:gd name="T7" fmla="*/ 0 60000 65536"/>
                <a:gd name="T8" fmla="*/ 0 60000 65536"/>
                <a:gd name="T9" fmla="*/ 0 w 40"/>
                <a:gd name="T10" fmla="*/ 0 h 59"/>
                <a:gd name="T11" fmla="*/ 40 w 40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59">
                  <a:moveTo>
                    <a:pt x="0" y="58"/>
                  </a:moveTo>
                  <a:lnTo>
                    <a:pt x="19" y="30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97" name="Freeform 20"/>
            <p:cNvSpPr>
              <a:spLocks/>
            </p:cNvSpPr>
            <p:nvPr/>
          </p:nvSpPr>
          <p:spPr bwMode="auto">
            <a:xfrm>
              <a:off x="3406775" y="2525713"/>
              <a:ext cx="63500" cy="100012"/>
            </a:xfrm>
            <a:custGeom>
              <a:avLst/>
              <a:gdLst>
                <a:gd name="T0" fmla="*/ 0 w 40"/>
                <a:gd name="T1" fmla="*/ 156248918 h 63"/>
                <a:gd name="T2" fmla="*/ 47883757 w 40"/>
                <a:gd name="T3" fmla="*/ 78123665 h 63"/>
                <a:gd name="T4" fmla="*/ 98286875 w 40"/>
                <a:gd name="T5" fmla="*/ 0 h 63"/>
                <a:gd name="T6" fmla="*/ 0 60000 65536"/>
                <a:gd name="T7" fmla="*/ 0 60000 65536"/>
                <a:gd name="T8" fmla="*/ 0 60000 65536"/>
                <a:gd name="T9" fmla="*/ 0 w 40"/>
                <a:gd name="T10" fmla="*/ 0 h 63"/>
                <a:gd name="T11" fmla="*/ 40 w 40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63">
                  <a:moveTo>
                    <a:pt x="0" y="62"/>
                  </a:moveTo>
                  <a:lnTo>
                    <a:pt x="19" y="31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98" name="Freeform 21"/>
            <p:cNvSpPr>
              <a:spLocks/>
            </p:cNvSpPr>
            <p:nvPr/>
          </p:nvSpPr>
          <p:spPr bwMode="auto">
            <a:xfrm>
              <a:off x="3468687" y="2420938"/>
              <a:ext cx="63500" cy="106362"/>
            </a:xfrm>
            <a:custGeom>
              <a:avLst/>
              <a:gdLst>
                <a:gd name="T0" fmla="*/ 0 w 40"/>
                <a:gd name="T1" fmla="*/ 166329504 h 67"/>
                <a:gd name="T2" fmla="*/ 47883757 w 40"/>
                <a:gd name="T3" fmla="*/ 83163958 h 67"/>
                <a:gd name="T4" fmla="*/ 98286875 w 40"/>
                <a:gd name="T5" fmla="*/ 0 h 67"/>
                <a:gd name="T6" fmla="*/ 0 60000 65536"/>
                <a:gd name="T7" fmla="*/ 0 60000 65536"/>
                <a:gd name="T8" fmla="*/ 0 60000 65536"/>
                <a:gd name="T9" fmla="*/ 0 w 40"/>
                <a:gd name="T10" fmla="*/ 0 h 67"/>
                <a:gd name="T11" fmla="*/ 40 w 40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67">
                  <a:moveTo>
                    <a:pt x="0" y="66"/>
                  </a:moveTo>
                  <a:lnTo>
                    <a:pt x="19" y="33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99" name="Freeform 22"/>
            <p:cNvSpPr>
              <a:spLocks/>
            </p:cNvSpPr>
            <p:nvPr/>
          </p:nvSpPr>
          <p:spPr bwMode="auto">
            <a:xfrm>
              <a:off x="3530600" y="2311400"/>
              <a:ext cx="63500" cy="111125"/>
            </a:xfrm>
            <a:custGeom>
              <a:avLst/>
              <a:gdLst>
                <a:gd name="T0" fmla="*/ 0 w 39"/>
                <a:gd name="T1" fmla="*/ 173891549 h 70"/>
                <a:gd name="T2" fmla="*/ 50370147 w 39"/>
                <a:gd name="T3" fmla="*/ 88206249 h 70"/>
                <a:gd name="T4" fmla="*/ 100740294 w 39"/>
                <a:gd name="T5" fmla="*/ 0 h 70"/>
                <a:gd name="T6" fmla="*/ 0 60000 65536"/>
                <a:gd name="T7" fmla="*/ 0 60000 65536"/>
                <a:gd name="T8" fmla="*/ 0 60000 65536"/>
                <a:gd name="T9" fmla="*/ 0 w 39"/>
                <a:gd name="T10" fmla="*/ 0 h 70"/>
                <a:gd name="T11" fmla="*/ 39 w 39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70">
                  <a:moveTo>
                    <a:pt x="0" y="69"/>
                  </a:moveTo>
                  <a:lnTo>
                    <a:pt x="19" y="35"/>
                  </a:lnTo>
                  <a:lnTo>
                    <a:pt x="38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00" name="Line 23"/>
            <p:cNvSpPr>
              <a:spLocks noChangeShapeType="1"/>
            </p:cNvSpPr>
            <p:nvPr/>
          </p:nvSpPr>
          <p:spPr bwMode="auto">
            <a:xfrm flipV="1">
              <a:off x="3590925" y="2201863"/>
              <a:ext cx="61912" cy="109537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01" name="Freeform 24"/>
            <p:cNvSpPr>
              <a:spLocks/>
            </p:cNvSpPr>
            <p:nvPr/>
          </p:nvSpPr>
          <p:spPr bwMode="auto">
            <a:xfrm>
              <a:off x="3652837" y="2090738"/>
              <a:ext cx="63500" cy="112712"/>
            </a:xfrm>
            <a:custGeom>
              <a:avLst/>
              <a:gdLst>
                <a:gd name="T0" fmla="*/ 0 w 40"/>
                <a:gd name="T1" fmla="*/ 176410129 h 71"/>
                <a:gd name="T2" fmla="*/ 47883757 w 40"/>
                <a:gd name="T3" fmla="*/ 88204271 h 71"/>
                <a:gd name="T4" fmla="*/ 98286875 w 40"/>
                <a:gd name="T5" fmla="*/ 0 h 71"/>
                <a:gd name="T6" fmla="*/ 0 60000 65536"/>
                <a:gd name="T7" fmla="*/ 0 60000 65536"/>
                <a:gd name="T8" fmla="*/ 0 60000 65536"/>
                <a:gd name="T9" fmla="*/ 0 w 40"/>
                <a:gd name="T10" fmla="*/ 0 h 71"/>
                <a:gd name="T11" fmla="*/ 40 w 40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71">
                  <a:moveTo>
                    <a:pt x="0" y="70"/>
                  </a:moveTo>
                  <a:lnTo>
                    <a:pt x="19" y="35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02" name="Freeform 25"/>
            <p:cNvSpPr>
              <a:spLocks/>
            </p:cNvSpPr>
            <p:nvPr/>
          </p:nvSpPr>
          <p:spPr bwMode="auto">
            <a:xfrm>
              <a:off x="3714750" y="1982788"/>
              <a:ext cx="63500" cy="109537"/>
            </a:xfrm>
            <a:custGeom>
              <a:avLst/>
              <a:gdLst>
                <a:gd name="T0" fmla="*/ 0 w 39"/>
                <a:gd name="T1" fmla="*/ 171369817 h 69"/>
                <a:gd name="T2" fmla="*/ 50370147 w 39"/>
                <a:gd name="T3" fmla="*/ 85684908 h 69"/>
                <a:gd name="T4" fmla="*/ 100740294 w 39"/>
                <a:gd name="T5" fmla="*/ 0 h 69"/>
                <a:gd name="T6" fmla="*/ 0 60000 65536"/>
                <a:gd name="T7" fmla="*/ 0 60000 65536"/>
                <a:gd name="T8" fmla="*/ 0 60000 65536"/>
                <a:gd name="T9" fmla="*/ 0 w 39"/>
                <a:gd name="T10" fmla="*/ 0 h 69"/>
                <a:gd name="T11" fmla="*/ 39 w 39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69">
                  <a:moveTo>
                    <a:pt x="0" y="68"/>
                  </a:moveTo>
                  <a:lnTo>
                    <a:pt x="19" y="34"/>
                  </a:lnTo>
                  <a:lnTo>
                    <a:pt x="38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03" name="Freeform 26"/>
            <p:cNvSpPr>
              <a:spLocks/>
            </p:cNvSpPr>
            <p:nvPr/>
          </p:nvSpPr>
          <p:spPr bwMode="auto">
            <a:xfrm>
              <a:off x="3775075" y="1879600"/>
              <a:ext cx="66675" cy="104775"/>
            </a:xfrm>
            <a:custGeom>
              <a:avLst/>
              <a:gdLst>
                <a:gd name="T0" fmla="*/ 0 w 41"/>
                <a:gd name="T1" fmla="*/ 163810924 h 66"/>
                <a:gd name="T2" fmla="*/ 52891156 w 41"/>
                <a:gd name="T3" fmla="*/ 83165936 h 66"/>
                <a:gd name="T4" fmla="*/ 105783939 w 41"/>
                <a:gd name="T5" fmla="*/ 0 h 66"/>
                <a:gd name="T6" fmla="*/ 0 60000 65536"/>
                <a:gd name="T7" fmla="*/ 0 60000 65536"/>
                <a:gd name="T8" fmla="*/ 0 60000 65536"/>
                <a:gd name="T9" fmla="*/ 0 w 41"/>
                <a:gd name="T10" fmla="*/ 0 h 66"/>
                <a:gd name="T11" fmla="*/ 41 w 4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66">
                  <a:moveTo>
                    <a:pt x="0" y="65"/>
                  </a:moveTo>
                  <a:lnTo>
                    <a:pt x="20" y="33"/>
                  </a:lnTo>
                  <a:lnTo>
                    <a:pt x="40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04" name="Freeform 27"/>
            <p:cNvSpPr>
              <a:spLocks/>
            </p:cNvSpPr>
            <p:nvPr/>
          </p:nvSpPr>
          <p:spPr bwMode="auto">
            <a:xfrm>
              <a:off x="3838575" y="1784350"/>
              <a:ext cx="61912" cy="96838"/>
            </a:xfrm>
            <a:custGeom>
              <a:avLst/>
              <a:gdLst>
                <a:gd name="T0" fmla="*/ 0 w 39"/>
                <a:gd name="T1" fmla="*/ 151210168 h 61"/>
                <a:gd name="T2" fmla="*/ 47881782 w 39"/>
                <a:gd name="T3" fmla="*/ 75605084 h 61"/>
                <a:gd name="T4" fmla="*/ 95765151 w 39"/>
                <a:gd name="T5" fmla="*/ 0 h 61"/>
                <a:gd name="T6" fmla="*/ 0 60000 65536"/>
                <a:gd name="T7" fmla="*/ 0 60000 65536"/>
                <a:gd name="T8" fmla="*/ 0 60000 65536"/>
                <a:gd name="T9" fmla="*/ 0 w 39"/>
                <a:gd name="T10" fmla="*/ 0 h 61"/>
                <a:gd name="T11" fmla="*/ 39 w 39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61">
                  <a:moveTo>
                    <a:pt x="0" y="60"/>
                  </a:moveTo>
                  <a:lnTo>
                    <a:pt x="19" y="30"/>
                  </a:lnTo>
                  <a:lnTo>
                    <a:pt x="38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05" name="Freeform 28"/>
            <p:cNvSpPr>
              <a:spLocks/>
            </p:cNvSpPr>
            <p:nvPr/>
          </p:nvSpPr>
          <p:spPr bwMode="auto">
            <a:xfrm>
              <a:off x="3898900" y="1698625"/>
              <a:ext cx="63500" cy="87313"/>
            </a:xfrm>
            <a:custGeom>
              <a:avLst/>
              <a:gdLst>
                <a:gd name="T0" fmla="*/ 0 w 40"/>
                <a:gd name="T1" fmla="*/ 136089229 h 55"/>
                <a:gd name="T2" fmla="*/ 47883757 w 40"/>
                <a:gd name="T3" fmla="*/ 65524444 h 55"/>
                <a:gd name="T4" fmla="*/ 98286875 w 40"/>
                <a:gd name="T5" fmla="*/ 0 h 55"/>
                <a:gd name="T6" fmla="*/ 0 60000 65536"/>
                <a:gd name="T7" fmla="*/ 0 60000 65536"/>
                <a:gd name="T8" fmla="*/ 0 60000 65536"/>
                <a:gd name="T9" fmla="*/ 0 w 40"/>
                <a:gd name="T10" fmla="*/ 0 h 55"/>
                <a:gd name="T11" fmla="*/ 40 w 40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55">
                  <a:moveTo>
                    <a:pt x="0" y="54"/>
                  </a:moveTo>
                  <a:lnTo>
                    <a:pt x="19" y="26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06" name="Freeform 29"/>
            <p:cNvSpPr>
              <a:spLocks/>
            </p:cNvSpPr>
            <p:nvPr/>
          </p:nvSpPr>
          <p:spPr bwMode="auto">
            <a:xfrm>
              <a:off x="3962400" y="1624013"/>
              <a:ext cx="63500" cy="76200"/>
            </a:xfrm>
            <a:custGeom>
              <a:avLst/>
              <a:gdLst>
                <a:gd name="T0" fmla="*/ 0 w 40"/>
                <a:gd name="T1" fmla="*/ 118448149 h 48"/>
                <a:gd name="T2" fmla="*/ 47883757 w 40"/>
                <a:gd name="T3" fmla="*/ 55443445 h 48"/>
                <a:gd name="T4" fmla="*/ 98286875 w 40"/>
                <a:gd name="T5" fmla="*/ 0 h 48"/>
                <a:gd name="T6" fmla="*/ 0 60000 65536"/>
                <a:gd name="T7" fmla="*/ 0 60000 65536"/>
                <a:gd name="T8" fmla="*/ 0 60000 65536"/>
                <a:gd name="T9" fmla="*/ 0 w 40"/>
                <a:gd name="T10" fmla="*/ 0 h 48"/>
                <a:gd name="T11" fmla="*/ 40 w 4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8">
                  <a:moveTo>
                    <a:pt x="0" y="47"/>
                  </a:moveTo>
                  <a:lnTo>
                    <a:pt x="19" y="22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07" name="Freeform 30"/>
            <p:cNvSpPr>
              <a:spLocks/>
            </p:cNvSpPr>
            <p:nvPr/>
          </p:nvSpPr>
          <p:spPr bwMode="auto">
            <a:xfrm>
              <a:off x="4022725" y="1563688"/>
              <a:ext cx="61912" cy="61912"/>
            </a:xfrm>
            <a:custGeom>
              <a:avLst/>
              <a:gdLst>
                <a:gd name="T0" fmla="*/ 0 w 39"/>
                <a:gd name="T1" fmla="*/ 95765151 h 39"/>
                <a:gd name="T2" fmla="*/ 47881782 w 39"/>
                <a:gd name="T3" fmla="*/ 45362441 h 39"/>
                <a:gd name="T4" fmla="*/ 73083143 w 39"/>
                <a:gd name="T5" fmla="*/ 20161085 h 39"/>
                <a:gd name="T6" fmla="*/ 95765151 w 3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9"/>
                <a:gd name="T14" fmla="*/ 39 w 3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9">
                  <a:moveTo>
                    <a:pt x="0" y="38"/>
                  </a:moveTo>
                  <a:lnTo>
                    <a:pt x="19" y="18"/>
                  </a:lnTo>
                  <a:lnTo>
                    <a:pt x="29" y="8"/>
                  </a:lnTo>
                  <a:lnTo>
                    <a:pt x="38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auto">
            <a:xfrm>
              <a:off x="4083050" y="1519238"/>
              <a:ext cx="65087" cy="46037"/>
            </a:xfrm>
            <a:custGeom>
              <a:avLst/>
              <a:gdLst>
                <a:gd name="T0" fmla="*/ 0 w 41"/>
                <a:gd name="T1" fmla="*/ 70563615 h 29"/>
                <a:gd name="T2" fmla="*/ 50402731 w 41"/>
                <a:gd name="T3" fmla="*/ 30241551 h 29"/>
                <a:gd name="T4" fmla="*/ 75604103 w 41"/>
                <a:gd name="T5" fmla="*/ 15120775 h 29"/>
                <a:gd name="T6" fmla="*/ 100805463 w 41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29"/>
                <a:gd name="T14" fmla="*/ 41 w 41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29">
                  <a:moveTo>
                    <a:pt x="0" y="28"/>
                  </a:moveTo>
                  <a:lnTo>
                    <a:pt x="20" y="12"/>
                  </a:lnTo>
                  <a:lnTo>
                    <a:pt x="30" y="6"/>
                  </a:lnTo>
                  <a:lnTo>
                    <a:pt x="40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09" name="Freeform 32"/>
            <p:cNvSpPr>
              <a:spLocks/>
            </p:cNvSpPr>
            <p:nvPr/>
          </p:nvSpPr>
          <p:spPr bwMode="auto">
            <a:xfrm>
              <a:off x="4146550" y="1493838"/>
              <a:ext cx="63500" cy="26987"/>
            </a:xfrm>
            <a:custGeom>
              <a:avLst/>
              <a:gdLst>
                <a:gd name="T0" fmla="*/ 0 w 39"/>
                <a:gd name="T1" fmla="*/ 40321747 h 17"/>
                <a:gd name="T2" fmla="*/ 23859715 w 39"/>
                <a:gd name="T3" fmla="*/ 27720411 h 17"/>
                <a:gd name="T4" fmla="*/ 50370147 w 39"/>
                <a:gd name="T5" fmla="*/ 15120657 h 17"/>
                <a:gd name="T6" fmla="*/ 100740294 w 39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17"/>
                <a:gd name="T14" fmla="*/ 39 w 39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17">
                  <a:moveTo>
                    <a:pt x="0" y="16"/>
                  </a:moveTo>
                  <a:lnTo>
                    <a:pt x="9" y="11"/>
                  </a:lnTo>
                  <a:lnTo>
                    <a:pt x="19" y="6"/>
                  </a:lnTo>
                  <a:lnTo>
                    <a:pt x="38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10" name="Freeform 33"/>
            <p:cNvSpPr>
              <a:spLocks/>
            </p:cNvSpPr>
            <p:nvPr/>
          </p:nvSpPr>
          <p:spPr bwMode="auto">
            <a:xfrm>
              <a:off x="4206875" y="1484313"/>
              <a:ext cx="63500" cy="26987"/>
            </a:xfrm>
            <a:custGeom>
              <a:avLst/>
              <a:gdLst>
                <a:gd name="T0" fmla="*/ 0 w 40"/>
                <a:gd name="T1" fmla="*/ 40321747 h 17"/>
                <a:gd name="T2" fmla="*/ 47883757 w 40"/>
                <a:gd name="T3" fmla="*/ 12599752 h 17"/>
                <a:gd name="T4" fmla="*/ 75604683 w 40"/>
                <a:gd name="T5" fmla="*/ 0 h 17"/>
                <a:gd name="T6" fmla="*/ 98286875 w 40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17"/>
                <a:gd name="T14" fmla="*/ 40 w 40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17">
                  <a:moveTo>
                    <a:pt x="0" y="16"/>
                  </a:moveTo>
                  <a:lnTo>
                    <a:pt x="19" y="5"/>
                  </a:lnTo>
                  <a:lnTo>
                    <a:pt x="30" y="0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11" name="Freeform 34"/>
            <p:cNvSpPr>
              <a:spLocks/>
            </p:cNvSpPr>
            <p:nvPr/>
          </p:nvSpPr>
          <p:spPr bwMode="auto">
            <a:xfrm>
              <a:off x="4268787" y="1484313"/>
              <a:ext cx="63500" cy="26987"/>
            </a:xfrm>
            <a:custGeom>
              <a:avLst/>
              <a:gdLst>
                <a:gd name="T0" fmla="*/ 0 w 40"/>
                <a:gd name="T1" fmla="*/ 0 h 17"/>
                <a:gd name="T2" fmla="*/ 25201559 w 40"/>
                <a:gd name="T3" fmla="*/ 0 h 17"/>
                <a:gd name="T4" fmla="*/ 50403118 w 40"/>
                <a:gd name="T5" fmla="*/ 12599752 h 17"/>
                <a:gd name="T6" fmla="*/ 98286875 w 40"/>
                <a:gd name="T7" fmla="*/ 4032174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17"/>
                <a:gd name="T14" fmla="*/ 40 w 40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17">
                  <a:moveTo>
                    <a:pt x="0" y="0"/>
                  </a:moveTo>
                  <a:lnTo>
                    <a:pt x="10" y="0"/>
                  </a:lnTo>
                  <a:lnTo>
                    <a:pt x="20" y="5"/>
                  </a:lnTo>
                  <a:lnTo>
                    <a:pt x="39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12" name="Freeform 35"/>
            <p:cNvSpPr>
              <a:spLocks/>
            </p:cNvSpPr>
            <p:nvPr/>
          </p:nvSpPr>
          <p:spPr bwMode="auto">
            <a:xfrm>
              <a:off x="4330700" y="1493838"/>
              <a:ext cx="63500" cy="26987"/>
            </a:xfrm>
            <a:custGeom>
              <a:avLst/>
              <a:gdLst>
                <a:gd name="T0" fmla="*/ 0 w 39"/>
                <a:gd name="T1" fmla="*/ 0 h 17"/>
                <a:gd name="T2" fmla="*/ 50370147 w 39"/>
                <a:gd name="T3" fmla="*/ 15120657 h 17"/>
                <a:gd name="T4" fmla="*/ 76880585 w 39"/>
                <a:gd name="T5" fmla="*/ 27720411 h 17"/>
                <a:gd name="T6" fmla="*/ 100740294 w 39"/>
                <a:gd name="T7" fmla="*/ 4032174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17"/>
                <a:gd name="T14" fmla="*/ 39 w 39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17">
                  <a:moveTo>
                    <a:pt x="0" y="0"/>
                  </a:moveTo>
                  <a:lnTo>
                    <a:pt x="19" y="6"/>
                  </a:lnTo>
                  <a:lnTo>
                    <a:pt x="29" y="11"/>
                  </a:lnTo>
                  <a:lnTo>
                    <a:pt x="38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13" name="Freeform 36"/>
            <p:cNvSpPr>
              <a:spLocks/>
            </p:cNvSpPr>
            <p:nvPr/>
          </p:nvSpPr>
          <p:spPr bwMode="auto">
            <a:xfrm>
              <a:off x="4391025" y="1519238"/>
              <a:ext cx="66675" cy="46037"/>
            </a:xfrm>
            <a:custGeom>
              <a:avLst/>
              <a:gdLst>
                <a:gd name="T0" fmla="*/ 0 w 41"/>
                <a:gd name="T1" fmla="*/ 0 h 29"/>
                <a:gd name="T2" fmla="*/ 26445578 w 41"/>
                <a:gd name="T3" fmla="*/ 15120775 h 29"/>
                <a:gd name="T4" fmla="*/ 50246924 w 41"/>
                <a:gd name="T5" fmla="*/ 30241551 h 29"/>
                <a:gd name="T6" fmla="*/ 105783939 w 41"/>
                <a:gd name="T7" fmla="*/ 70563615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29"/>
                <a:gd name="T14" fmla="*/ 41 w 41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29">
                  <a:moveTo>
                    <a:pt x="0" y="0"/>
                  </a:moveTo>
                  <a:lnTo>
                    <a:pt x="10" y="6"/>
                  </a:lnTo>
                  <a:lnTo>
                    <a:pt x="19" y="12"/>
                  </a:lnTo>
                  <a:lnTo>
                    <a:pt x="40" y="28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14" name="Freeform 37"/>
            <p:cNvSpPr>
              <a:spLocks/>
            </p:cNvSpPr>
            <p:nvPr/>
          </p:nvSpPr>
          <p:spPr bwMode="auto">
            <a:xfrm>
              <a:off x="4454525" y="1563688"/>
              <a:ext cx="61912" cy="61912"/>
            </a:xfrm>
            <a:custGeom>
              <a:avLst/>
              <a:gdLst>
                <a:gd name="T0" fmla="*/ 0 w 39"/>
                <a:gd name="T1" fmla="*/ 0 h 39"/>
                <a:gd name="T2" fmla="*/ 22680427 w 39"/>
                <a:gd name="T3" fmla="*/ 20161085 h 39"/>
                <a:gd name="T4" fmla="*/ 47881782 w 39"/>
                <a:gd name="T5" fmla="*/ 45362441 h 39"/>
                <a:gd name="T6" fmla="*/ 95765151 w 39"/>
                <a:gd name="T7" fmla="*/ 95765151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9"/>
                <a:gd name="T14" fmla="*/ 39 w 3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9">
                  <a:moveTo>
                    <a:pt x="0" y="0"/>
                  </a:moveTo>
                  <a:lnTo>
                    <a:pt x="9" y="8"/>
                  </a:lnTo>
                  <a:lnTo>
                    <a:pt x="19" y="18"/>
                  </a:lnTo>
                  <a:lnTo>
                    <a:pt x="38" y="38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15" name="Freeform 38"/>
            <p:cNvSpPr>
              <a:spLocks/>
            </p:cNvSpPr>
            <p:nvPr/>
          </p:nvSpPr>
          <p:spPr bwMode="auto">
            <a:xfrm>
              <a:off x="4514850" y="1624013"/>
              <a:ext cx="63500" cy="76200"/>
            </a:xfrm>
            <a:custGeom>
              <a:avLst/>
              <a:gdLst>
                <a:gd name="T0" fmla="*/ 0 w 40"/>
                <a:gd name="T1" fmla="*/ 0 h 48"/>
                <a:gd name="T2" fmla="*/ 47883757 w 40"/>
                <a:gd name="T3" fmla="*/ 55443445 h 48"/>
                <a:gd name="T4" fmla="*/ 98286875 w 40"/>
                <a:gd name="T5" fmla="*/ 118448149 h 48"/>
                <a:gd name="T6" fmla="*/ 0 60000 65536"/>
                <a:gd name="T7" fmla="*/ 0 60000 65536"/>
                <a:gd name="T8" fmla="*/ 0 60000 65536"/>
                <a:gd name="T9" fmla="*/ 0 w 40"/>
                <a:gd name="T10" fmla="*/ 0 h 48"/>
                <a:gd name="T11" fmla="*/ 40 w 4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8">
                  <a:moveTo>
                    <a:pt x="0" y="0"/>
                  </a:moveTo>
                  <a:lnTo>
                    <a:pt x="19" y="22"/>
                  </a:lnTo>
                  <a:lnTo>
                    <a:pt x="39" y="47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16" name="Freeform 39"/>
            <p:cNvSpPr>
              <a:spLocks/>
            </p:cNvSpPr>
            <p:nvPr/>
          </p:nvSpPr>
          <p:spPr bwMode="auto">
            <a:xfrm>
              <a:off x="4578350" y="1698625"/>
              <a:ext cx="63500" cy="87313"/>
            </a:xfrm>
            <a:custGeom>
              <a:avLst/>
              <a:gdLst>
                <a:gd name="T0" fmla="*/ 0 w 40"/>
                <a:gd name="T1" fmla="*/ 0 h 55"/>
                <a:gd name="T2" fmla="*/ 47883757 w 40"/>
                <a:gd name="T3" fmla="*/ 65524444 h 55"/>
                <a:gd name="T4" fmla="*/ 98286875 w 40"/>
                <a:gd name="T5" fmla="*/ 136089229 h 55"/>
                <a:gd name="T6" fmla="*/ 0 60000 65536"/>
                <a:gd name="T7" fmla="*/ 0 60000 65536"/>
                <a:gd name="T8" fmla="*/ 0 60000 65536"/>
                <a:gd name="T9" fmla="*/ 0 w 40"/>
                <a:gd name="T10" fmla="*/ 0 h 55"/>
                <a:gd name="T11" fmla="*/ 40 w 40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55">
                  <a:moveTo>
                    <a:pt x="0" y="0"/>
                  </a:moveTo>
                  <a:lnTo>
                    <a:pt x="19" y="26"/>
                  </a:lnTo>
                  <a:lnTo>
                    <a:pt x="39" y="54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17" name="Freeform 40"/>
            <p:cNvSpPr>
              <a:spLocks/>
            </p:cNvSpPr>
            <p:nvPr/>
          </p:nvSpPr>
          <p:spPr bwMode="auto">
            <a:xfrm>
              <a:off x="4638675" y="1784350"/>
              <a:ext cx="61912" cy="96838"/>
            </a:xfrm>
            <a:custGeom>
              <a:avLst/>
              <a:gdLst>
                <a:gd name="T0" fmla="*/ 0 w 39"/>
                <a:gd name="T1" fmla="*/ 0 h 61"/>
                <a:gd name="T2" fmla="*/ 47881782 w 39"/>
                <a:gd name="T3" fmla="*/ 75605084 h 61"/>
                <a:gd name="T4" fmla="*/ 95765151 w 39"/>
                <a:gd name="T5" fmla="*/ 151210168 h 61"/>
                <a:gd name="T6" fmla="*/ 0 60000 65536"/>
                <a:gd name="T7" fmla="*/ 0 60000 65536"/>
                <a:gd name="T8" fmla="*/ 0 60000 65536"/>
                <a:gd name="T9" fmla="*/ 0 w 39"/>
                <a:gd name="T10" fmla="*/ 0 h 61"/>
                <a:gd name="T11" fmla="*/ 39 w 39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61">
                  <a:moveTo>
                    <a:pt x="0" y="0"/>
                  </a:moveTo>
                  <a:lnTo>
                    <a:pt x="19" y="30"/>
                  </a:lnTo>
                  <a:lnTo>
                    <a:pt x="38" y="6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18" name="Freeform 41"/>
            <p:cNvSpPr>
              <a:spLocks/>
            </p:cNvSpPr>
            <p:nvPr/>
          </p:nvSpPr>
          <p:spPr bwMode="auto">
            <a:xfrm>
              <a:off x="4699000" y="1879600"/>
              <a:ext cx="63500" cy="104775"/>
            </a:xfrm>
            <a:custGeom>
              <a:avLst/>
              <a:gdLst>
                <a:gd name="T0" fmla="*/ 0 w 40"/>
                <a:gd name="T1" fmla="*/ 0 h 66"/>
                <a:gd name="T2" fmla="*/ 47883757 w 40"/>
                <a:gd name="T3" fmla="*/ 83165936 h 66"/>
                <a:gd name="T4" fmla="*/ 98286875 w 40"/>
                <a:gd name="T5" fmla="*/ 163810924 h 66"/>
                <a:gd name="T6" fmla="*/ 0 60000 65536"/>
                <a:gd name="T7" fmla="*/ 0 60000 65536"/>
                <a:gd name="T8" fmla="*/ 0 60000 65536"/>
                <a:gd name="T9" fmla="*/ 0 w 40"/>
                <a:gd name="T10" fmla="*/ 0 h 66"/>
                <a:gd name="T11" fmla="*/ 40 w 4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66">
                  <a:moveTo>
                    <a:pt x="0" y="0"/>
                  </a:moveTo>
                  <a:lnTo>
                    <a:pt x="19" y="33"/>
                  </a:lnTo>
                  <a:lnTo>
                    <a:pt x="39" y="65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19" name="Freeform 42"/>
            <p:cNvSpPr>
              <a:spLocks/>
            </p:cNvSpPr>
            <p:nvPr/>
          </p:nvSpPr>
          <p:spPr bwMode="auto">
            <a:xfrm>
              <a:off x="4762500" y="1982788"/>
              <a:ext cx="63500" cy="109537"/>
            </a:xfrm>
            <a:custGeom>
              <a:avLst/>
              <a:gdLst>
                <a:gd name="T0" fmla="*/ 0 w 40"/>
                <a:gd name="T1" fmla="*/ 0 h 69"/>
                <a:gd name="T2" fmla="*/ 50403118 w 40"/>
                <a:gd name="T3" fmla="*/ 85684908 h 69"/>
                <a:gd name="T4" fmla="*/ 98286875 w 40"/>
                <a:gd name="T5" fmla="*/ 171369817 h 69"/>
                <a:gd name="T6" fmla="*/ 0 60000 65536"/>
                <a:gd name="T7" fmla="*/ 0 60000 65536"/>
                <a:gd name="T8" fmla="*/ 0 60000 65536"/>
                <a:gd name="T9" fmla="*/ 0 w 40"/>
                <a:gd name="T10" fmla="*/ 0 h 69"/>
                <a:gd name="T11" fmla="*/ 40 w 40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69">
                  <a:moveTo>
                    <a:pt x="0" y="0"/>
                  </a:moveTo>
                  <a:lnTo>
                    <a:pt x="20" y="34"/>
                  </a:lnTo>
                  <a:lnTo>
                    <a:pt x="39" y="68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20" name="Freeform 43"/>
            <p:cNvSpPr>
              <a:spLocks/>
            </p:cNvSpPr>
            <p:nvPr/>
          </p:nvSpPr>
          <p:spPr bwMode="auto">
            <a:xfrm>
              <a:off x="4822825" y="2090738"/>
              <a:ext cx="63500" cy="112712"/>
            </a:xfrm>
            <a:custGeom>
              <a:avLst/>
              <a:gdLst>
                <a:gd name="T0" fmla="*/ 0 w 40"/>
                <a:gd name="T1" fmla="*/ 0 h 71"/>
                <a:gd name="T2" fmla="*/ 47883757 w 40"/>
                <a:gd name="T3" fmla="*/ 88204271 h 71"/>
                <a:gd name="T4" fmla="*/ 98286875 w 40"/>
                <a:gd name="T5" fmla="*/ 176410129 h 71"/>
                <a:gd name="T6" fmla="*/ 0 60000 65536"/>
                <a:gd name="T7" fmla="*/ 0 60000 65536"/>
                <a:gd name="T8" fmla="*/ 0 60000 65536"/>
                <a:gd name="T9" fmla="*/ 0 w 40"/>
                <a:gd name="T10" fmla="*/ 0 h 71"/>
                <a:gd name="T11" fmla="*/ 40 w 40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71">
                  <a:moveTo>
                    <a:pt x="0" y="0"/>
                  </a:moveTo>
                  <a:lnTo>
                    <a:pt x="19" y="35"/>
                  </a:lnTo>
                  <a:lnTo>
                    <a:pt x="39" y="7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21" name="Line 44"/>
            <p:cNvSpPr>
              <a:spLocks noChangeShapeType="1"/>
            </p:cNvSpPr>
            <p:nvPr/>
          </p:nvSpPr>
          <p:spPr bwMode="auto">
            <a:xfrm>
              <a:off x="4884737" y="2201863"/>
              <a:ext cx="61913" cy="109537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22" name="Freeform 45"/>
            <p:cNvSpPr>
              <a:spLocks/>
            </p:cNvSpPr>
            <p:nvPr/>
          </p:nvSpPr>
          <p:spPr bwMode="auto">
            <a:xfrm>
              <a:off x="4946650" y="2311400"/>
              <a:ext cx="63500" cy="111125"/>
            </a:xfrm>
            <a:custGeom>
              <a:avLst/>
              <a:gdLst>
                <a:gd name="T0" fmla="*/ 0 w 40"/>
                <a:gd name="T1" fmla="*/ 0 h 70"/>
                <a:gd name="T2" fmla="*/ 47883757 w 40"/>
                <a:gd name="T3" fmla="*/ 88206249 h 70"/>
                <a:gd name="T4" fmla="*/ 98286875 w 40"/>
                <a:gd name="T5" fmla="*/ 173891549 h 70"/>
                <a:gd name="T6" fmla="*/ 0 60000 65536"/>
                <a:gd name="T7" fmla="*/ 0 60000 65536"/>
                <a:gd name="T8" fmla="*/ 0 60000 65536"/>
                <a:gd name="T9" fmla="*/ 0 w 40"/>
                <a:gd name="T10" fmla="*/ 0 h 70"/>
                <a:gd name="T11" fmla="*/ 40 w 40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70">
                  <a:moveTo>
                    <a:pt x="0" y="0"/>
                  </a:moveTo>
                  <a:lnTo>
                    <a:pt x="19" y="35"/>
                  </a:lnTo>
                  <a:lnTo>
                    <a:pt x="39" y="69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23" name="Freeform 46"/>
            <p:cNvSpPr>
              <a:spLocks/>
            </p:cNvSpPr>
            <p:nvPr/>
          </p:nvSpPr>
          <p:spPr bwMode="auto">
            <a:xfrm>
              <a:off x="5010150" y="2420938"/>
              <a:ext cx="60325" cy="106362"/>
            </a:xfrm>
            <a:custGeom>
              <a:avLst/>
              <a:gdLst>
                <a:gd name="T0" fmla="*/ 0 w 39"/>
                <a:gd name="T1" fmla="*/ 0 h 67"/>
                <a:gd name="T2" fmla="*/ 45458749 w 39"/>
                <a:gd name="T3" fmla="*/ 83163958 h 67"/>
                <a:gd name="T4" fmla="*/ 90917498 w 39"/>
                <a:gd name="T5" fmla="*/ 166329504 h 67"/>
                <a:gd name="T6" fmla="*/ 0 60000 65536"/>
                <a:gd name="T7" fmla="*/ 0 60000 65536"/>
                <a:gd name="T8" fmla="*/ 0 60000 65536"/>
                <a:gd name="T9" fmla="*/ 0 w 39"/>
                <a:gd name="T10" fmla="*/ 0 h 67"/>
                <a:gd name="T11" fmla="*/ 39 w 39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67">
                  <a:moveTo>
                    <a:pt x="0" y="0"/>
                  </a:moveTo>
                  <a:lnTo>
                    <a:pt x="19" y="33"/>
                  </a:lnTo>
                  <a:lnTo>
                    <a:pt x="38" y="6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24" name="Freeform 47"/>
            <p:cNvSpPr>
              <a:spLocks/>
            </p:cNvSpPr>
            <p:nvPr/>
          </p:nvSpPr>
          <p:spPr bwMode="auto">
            <a:xfrm>
              <a:off x="5068887" y="2525713"/>
              <a:ext cx="63500" cy="100012"/>
            </a:xfrm>
            <a:custGeom>
              <a:avLst/>
              <a:gdLst>
                <a:gd name="T0" fmla="*/ 0 w 40"/>
                <a:gd name="T1" fmla="*/ 0 h 63"/>
                <a:gd name="T2" fmla="*/ 50403118 w 40"/>
                <a:gd name="T3" fmla="*/ 78123665 h 63"/>
                <a:gd name="T4" fmla="*/ 98286875 w 40"/>
                <a:gd name="T5" fmla="*/ 156248918 h 63"/>
                <a:gd name="T6" fmla="*/ 0 60000 65536"/>
                <a:gd name="T7" fmla="*/ 0 60000 65536"/>
                <a:gd name="T8" fmla="*/ 0 60000 65536"/>
                <a:gd name="T9" fmla="*/ 0 w 40"/>
                <a:gd name="T10" fmla="*/ 0 h 63"/>
                <a:gd name="T11" fmla="*/ 40 w 40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63">
                  <a:moveTo>
                    <a:pt x="0" y="0"/>
                  </a:moveTo>
                  <a:lnTo>
                    <a:pt x="20" y="31"/>
                  </a:lnTo>
                  <a:lnTo>
                    <a:pt x="39" y="62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25" name="Freeform 48"/>
            <p:cNvSpPr>
              <a:spLocks/>
            </p:cNvSpPr>
            <p:nvPr/>
          </p:nvSpPr>
          <p:spPr bwMode="auto">
            <a:xfrm>
              <a:off x="5130800" y="2624138"/>
              <a:ext cx="63500" cy="93662"/>
            </a:xfrm>
            <a:custGeom>
              <a:avLst/>
              <a:gdLst>
                <a:gd name="T0" fmla="*/ 0 w 40"/>
                <a:gd name="T1" fmla="*/ 0 h 59"/>
                <a:gd name="T2" fmla="*/ 47883757 w 40"/>
                <a:gd name="T3" fmla="*/ 75604289 h 59"/>
                <a:gd name="T4" fmla="*/ 98286875 w 40"/>
                <a:gd name="T5" fmla="*/ 146168294 h 59"/>
                <a:gd name="T6" fmla="*/ 0 60000 65536"/>
                <a:gd name="T7" fmla="*/ 0 60000 65536"/>
                <a:gd name="T8" fmla="*/ 0 60000 65536"/>
                <a:gd name="T9" fmla="*/ 0 w 40"/>
                <a:gd name="T10" fmla="*/ 0 h 59"/>
                <a:gd name="T11" fmla="*/ 40 w 40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59">
                  <a:moveTo>
                    <a:pt x="0" y="0"/>
                  </a:moveTo>
                  <a:lnTo>
                    <a:pt x="19" y="30"/>
                  </a:lnTo>
                  <a:lnTo>
                    <a:pt x="39" y="58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26" name="Freeform 49"/>
            <p:cNvSpPr>
              <a:spLocks/>
            </p:cNvSpPr>
            <p:nvPr/>
          </p:nvSpPr>
          <p:spPr bwMode="auto">
            <a:xfrm>
              <a:off x="5194300" y="2716213"/>
              <a:ext cx="60325" cy="87312"/>
            </a:xfrm>
            <a:custGeom>
              <a:avLst/>
              <a:gdLst>
                <a:gd name="T0" fmla="*/ 0 w 39"/>
                <a:gd name="T1" fmla="*/ 0 h 55"/>
                <a:gd name="T2" fmla="*/ 45458749 w 39"/>
                <a:gd name="T3" fmla="*/ 70563976 h 55"/>
                <a:gd name="T4" fmla="*/ 90917498 w 39"/>
                <a:gd name="T5" fmla="*/ 136087670 h 55"/>
                <a:gd name="T6" fmla="*/ 0 60000 65536"/>
                <a:gd name="T7" fmla="*/ 0 60000 65536"/>
                <a:gd name="T8" fmla="*/ 0 60000 65536"/>
                <a:gd name="T9" fmla="*/ 0 w 39"/>
                <a:gd name="T10" fmla="*/ 0 h 55"/>
                <a:gd name="T11" fmla="*/ 39 w 39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55">
                  <a:moveTo>
                    <a:pt x="0" y="0"/>
                  </a:moveTo>
                  <a:lnTo>
                    <a:pt x="19" y="28"/>
                  </a:lnTo>
                  <a:lnTo>
                    <a:pt x="38" y="54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27" name="Freeform 50"/>
            <p:cNvSpPr>
              <a:spLocks/>
            </p:cNvSpPr>
            <p:nvPr/>
          </p:nvSpPr>
          <p:spPr bwMode="auto">
            <a:xfrm>
              <a:off x="5253037" y="2801938"/>
              <a:ext cx="65088" cy="79375"/>
            </a:xfrm>
            <a:custGeom>
              <a:avLst/>
              <a:gdLst>
                <a:gd name="T0" fmla="*/ 0 w 41"/>
                <a:gd name="T1" fmla="*/ 0 h 50"/>
                <a:gd name="T2" fmla="*/ 50403506 w 41"/>
                <a:gd name="T3" fmla="*/ 63004706 h 50"/>
                <a:gd name="T4" fmla="*/ 100807012 w 41"/>
                <a:gd name="T5" fmla="*/ 123488462 h 50"/>
                <a:gd name="T6" fmla="*/ 0 60000 65536"/>
                <a:gd name="T7" fmla="*/ 0 60000 65536"/>
                <a:gd name="T8" fmla="*/ 0 60000 65536"/>
                <a:gd name="T9" fmla="*/ 0 w 41"/>
                <a:gd name="T10" fmla="*/ 0 h 50"/>
                <a:gd name="T11" fmla="*/ 41 w 41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50">
                  <a:moveTo>
                    <a:pt x="0" y="0"/>
                  </a:moveTo>
                  <a:lnTo>
                    <a:pt x="20" y="25"/>
                  </a:lnTo>
                  <a:lnTo>
                    <a:pt x="40" y="49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28" name="Freeform 51"/>
            <p:cNvSpPr>
              <a:spLocks/>
            </p:cNvSpPr>
            <p:nvPr/>
          </p:nvSpPr>
          <p:spPr bwMode="auto">
            <a:xfrm>
              <a:off x="5316537" y="2879725"/>
              <a:ext cx="61913" cy="69850"/>
            </a:xfrm>
            <a:custGeom>
              <a:avLst/>
              <a:gdLst>
                <a:gd name="T0" fmla="*/ 0 w 39"/>
                <a:gd name="T1" fmla="*/ 0 h 44"/>
                <a:gd name="T2" fmla="*/ 47884143 w 39"/>
                <a:gd name="T3" fmla="*/ 55443443 h 44"/>
                <a:gd name="T4" fmla="*/ 95766698 w 39"/>
                <a:gd name="T5" fmla="*/ 108367525 h 44"/>
                <a:gd name="T6" fmla="*/ 0 60000 65536"/>
                <a:gd name="T7" fmla="*/ 0 60000 65536"/>
                <a:gd name="T8" fmla="*/ 0 60000 65536"/>
                <a:gd name="T9" fmla="*/ 0 w 39"/>
                <a:gd name="T10" fmla="*/ 0 h 44"/>
                <a:gd name="T11" fmla="*/ 39 w 39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44">
                  <a:moveTo>
                    <a:pt x="0" y="0"/>
                  </a:moveTo>
                  <a:lnTo>
                    <a:pt x="19" y="22"/>
                  </a:lnTo>
                  <a:lnTo>
                    <a:pt x="38" y="43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29" name="Freeform 52"/>
            <p:cNvSpPr>
              <a:spLocks/>
            </p:cNvSpPr>
            <p:nvPr/>
          </p:nvSpPr>
          <p:spPr bwMode="auto">
            <a:xfrm>
              <a:off x="5378450" y="2947988"/>
              <a:ext cx="63500" cy="61912"/>
            </a:xfrm>
            <a:custGeom>
              <a:avLst/>
              <a:gdLst>
                <a:gd name="T0" fmla="*/ 0 w 40"/>
                <a:gd name="T1" fmla="*/ 0 h 39"/>
                <a:gd name="T2" fmla="*/ 47883757 w 40"/>
                <a:gd name="T3" fmla="*/ 50402711 h 39"/>
                <a:gd name="T4" fmla="*/ 98286875 w 40"/>
                <a:gd name="T5" fmla="*/ 95765151 h 39"/>
                <a:gd name="T6" fmla="*/ 0 60000 65536"/>
                <a:gd name="T7" fmla="*/ 0 60000 65536"/>
                <a:gd name="T8" fmla="*/ 0 60000 65536"/>
                <a:gd name="T9" fmla="*/ 0 w 40"/>
                <a:gd name="T10" fmla="*/ 0 h 39"/>
                <a:gd name="T11" fmla="*/ 40 w 40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39">
                  <a:moveTo>
                    <a:pt x="0" y="0"/>
                  </a:moveTo>
                  <a:lnTo>
                    <a:pt x="19" y="20"/>
                  </a:lnTo>
                  <a:lnTo>
                    <a:pt x="39" y="38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0" name="Freeform 53"/>
            <p:cNvSpPr>
              <a:spLocks/>
            </p:cNvSpPr>
            <p:nvPr/>
          </p:nvSpPr>
          <p:spPr bwMode="auto">
            <a:xfrm>
              <a:off x="5438775" y="3008313"/>
              <a:ext cx="63500" cy="55562"/>
            </a:xfrm>
            <a:custGeom>
              <a:avLst/>
              <a:gdLst>
                <a:gd name="T0" fmla="*/ 0 w 40"/>
                <a:gd name="T1" fmla="*/ 0 h 35"/>
                <a:gd name="T2" fmla="*/ 47883757 w 40"/>
                <a:gd name="T3" fmla="*/ 45362397 h 35"/>
                <a:gd name="T4" fmla="*/ 98286875 w 40"/>
                <a:gd name="T5" fmla="*/ 85684529 h 35"/>
                <a:gd name="T6" fmla="*/ 0 60000 65536"/>
                <a:gd name="T7" fmla="*/ 0 60000 65536"/>
                <a:gd name="T8" fmla="*/ 0 60000 65536"/>
                <a:gd name="T9" fmla="*/ 0 w 40"/>
                <a:gd name="T10" fmla="*/ 0 h 35"/>
                <a:gd name="T11" fmla="*/ 40 w 4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35">
                  <a:moveTo>
                    <a:pt x="0" y="0"/>
                  </a:moveTo>
                  <a:lnTo>
                    <a:pt x="19" y="18"/>
                  </a:lnTo>
                  <a:lnTo>
                    <a:pt x="39" y="34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1" name="Freeform 54"/>
            <p:cNvSpPr>
              <a:spLocks/>
            </p:cNvSpPr>
            <p:nvPr/>
          </p:nvSpPr>
          <p:spPr bwMode="auto">
            <a:xfrm>
              <a:off x="5500687" y="3062288"/>
              <a:ext cx="61913" cy="49212"/>
            </a:xfrm>
            <a:custGeom>
              <a:avLst/>
              <a:gdLst>
                <a:gd name="T0" fmla="*/ 0 w 39"/>
                <a:gd name="T1" fmla="*/ 0 h 31"/>
                <a:gd name="T2" fmla="*/ 47884143 w 39"/>
                <a:gd name="T3" fmla="*/ 37801169 h 31"/>
                <a:gd name="T4" fmla="*/ 95766698 w 39"/>
                <a:gd name="T5" fmla="*/ 75603926 h 31"/>
                <a:gd name="T6" fmla="*/ 0 60000 65536"/>
                <a:gd name="T7" fmla="*/ 0 60000 65536"/>
                <a:gd name="T8" fmla="*/ 0 60000 65536"/>
                <a:gd name="T9" fmla="*/ 0 w 39"/>
                <a:gd name="T10" fmla="*/ 0 h 31"/>
                <a:gd name="T11" fmla="*/ 39 w 39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1">
                  <a:moveTo>
                    <a:pt x="0" y="0"/>
                  </a:moveTo>
                  <a:lnTo>
                    <a:pt x="19" y="15"/>
                  </a:lnTo>
                  <a:lnTo>
                    <a:pt x="38" y="30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2" name="Freeform 55"/>
            <p:cNvSpPr>
              <a:spLocks/>
            </p:cNvSpPr>
            <p:nvPr/>
          </p:nvSpPr>
          <p:spPr bwMode="auto">
            <a:xfrm>
              <a:off x="5562600" y="3109913"/>
              <a:ext cx="63500" cy="39687"/>
            </a:xfrm>
            <a:custGeom>
              <a:avLst/>
              <a:gdLst>
                <a:gd name="T0" fmla="*/ 0 w 41"/>
                <a:gd name="T1" fmla="*/ 0 h 25"/>
                <a:gd name="T2" fmla="*/ 47975019 w 41"/>
                <a:gd name="T3" fmla="*/ 30241497 h 25"/>
                <a:gd name="T4" fmla="*/ 95948488 w 41"/>
                <a:gd name="T5" fmla="*/ 60482994 h 25"/>
                <a:gd name="T6" fmla="*/ 0 60000 65536"/>
                <a:gd name="T7" fmla="*/ 0 60000 65536"/>
                <a:gd name="T8" fmla="*/ 0 60000 65536"/>
                <a:gd name="T9" fmla="*/ 0 w 41"/>
                <a:gd name="T10" fmla="*/ 0 h 25"/>
                <a:gd name="T11" fmla="*/ 41 w 41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5">
                  <a:moveTo>
                    <a:pt x="0" y="0"/>
                  </a:moveTo>
                  <a:lnTo>
                    <a:pt x="20" y="12"/>
                  </a:lnTo>
                  <a:lnTo>
                    <a:pt x="40" y="24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3" name="Freeform 56"/>
            <p:cNvSpPr>
              <a:spLocks/>
            </p:cNvSpPr>
            <p:nvPr/>
          </p:nvSpPr>
          <p:spPr bwMode="auto">
            <a:xfrm>
              <a:off x="5626100" y="3148013"/>
              <a:ext cx="60325" cy="34925"/>
            </a:xfrm>
            <a:custGeom>
              <a:avLst/>
              <a:gdLst>
                <a:gd name="T0" fmla="*/ 0 w 39"/>
                <a:gd name="T1" fmla="*/ 0 h 22"/>
                <a:gd name="T2" fmla="*/ 45458749 w 39"/>
                <a:gd name="T3" fmla="*/ 25201560 h 22"/>
                <a:gd name="T4" fmla="*/ 90917498 w 39"/>
                <a:gd name="T5" fmla="*/ 52924081 h 22"/>
                <a:gd name="T6" fmla="*/ 0 60000 65536"/>
                <a:gd name="T7" fmla="*/ 0 60000 65536"/>
                <a:gd name="T8" fmla="*/ 0 60000 65536"/>
                <a:gd name="T9" fmla="*/ 0 w 39"/>
                <a:gd name="T10" fmla="*/ 0 h 22"/>
                <a:gd name="T11" fmla="*/ 39 w 39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22">
                  <a:moveTo>
                    <a:pt x="0" y="0"/>
                  </a:moveTo>
                  <a:lnTo>
                    <a:pt x="19" y="10"/>
                  </a:lnTo>
                  <a:lnTo>
                    <a:pt x="38" y="21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4" name="Freeform 57"/>
            <p:cNvSpPr>
              <a:spLocks/>
            </p:cNvSpPr>
            <p:nvPr/>
          </p:nvSpPr>
          <p:spPr bwMode="auto">
            <a:xfrm>
              <a:off x="5684837" y="3181350"/>
              <a:ext cx="63500" cy="28575"/>
            </a:xfrm>
            <a:custGeom>
              <a:avLst/>
              <a:gdLst>
                <a:gd name="T0" fmla="*/ 0 w 40"/>
                <a:gd name="T1" fmla="*/ 0 h 18"/>
                <a:gd name="T2" fmla="*/ 47883757 w 40"/>
                <a:gd name="T3" fmla="*/ 20161248 h 18"/>
                <a:gd name="T4" fmla="*/ 98286875 w 40"/>
                <a:gd name="T5" fmla="*/ 42843444 h 18"/>
                <a:gd name="T6" fmla="*/ 0 60000 65536"/>
                <a:gd name="T7" fmla="*/ 0 60000 65536"/>
                <a:gd name="T8" fmla="*/ 0 60000 65536"/>
                <a:gd name="T9" fmla="*/ 0 w 40"/>
                <a:gd name="T10" fmla="*/ 0 h 18"/>
                <a:gd name="T11" fmla="*/ 40 w 4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18">
                  <a:moveTo>
                    <a:pt x="0" y="0"/>
                  </a:moveTo>
                  <a:lnTo>
                    <a:pt x="19" y="8"/>
                  </a:lnTo>
                  <a:lnTo>
                    <a:pt x="39" y="17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5" name="Freeform 58"/>
            <p:cNvSpPr>
              <a:spLocks/>
            </p:cNvSpPr>
            <p:nvPr/>
          </p:nvSpPr>
          <p:spPr bwMode="auto">
            <a:xfrm>
              <a:off x="5746750" y="3208338"/>
              <a:ext cx="63500" cy="26987"/>
            </a:xfrm>
            <a:custGeom>
              <a:avLst/>
              <a:gdLst>
                <a:gd name="T0" fmla="*/ 0 w 40"/>
                <a:gd name="T1" fmla="*/ 0 h 17"/>
                <a:gd name="T2" fmla="*/ 50403118 w 40"/>
                <a:gd name="T3" fmla="*/ 20160874 h 17"/>
                <a:gd name="T4" fmla="*/ 98286875 w 40"/>
                <a:gd name="T5" fmla="*/ 40321747 h 17"/>
                <a:gd name="T6" fmla="*/ 0 60000 65536"/>
                <a:gd name="T7" fmla="*/ 0 60000 65536"/>
                <a:gd name="T8" fmla="*/ 0 60000 65536"/>
                <a:gd name="T9" fmla="*/ 0 w 40"/>
                <a:gd name="T10" fmla="*/ 0 h 17"/>
                <a:gd name="T11" fmla="*/ 40 w 4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17">
                  <a:moveTo>
                    <a:pt x="0" y="0"/>
                  </a:moveTo>
                  <a:lnTo>
                    <a:pt x="20" y="8"/>
                  </a:lnTo>
                  <a:lnTo>
                    <a:pt x="39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5767387" y="3190875"/>
              <a:ext cx="101600" cy="5715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7" name="Freeform 60"/>
            <p:cNvSpPr>
              <a:spLocks/>
            </p:cNvSpPr>
            <p:nvPr/>
          </p:nvSpPr>
          <p:spPr bwMode="auto">
            <a:xfrm>
              <a:off x="5868987" y="3248025"/>
              <a:ext cx="65088" cy="26988"/>
            </a:xfrm>
            <a:custGeom>
              <a:avLst/>
              <a:gdLst>
                <a:gd name="T0" fmla="*/ 0 w 41"/>
                <a:gd name="T1" fmla="*/ 0 h 17"/>
                <a:gd name="T2" fmla="*/ 47884125 w 41"/>
                <a:gd name="T3" fmla="*/ 20161621 h 17"/>
                <a:gd name="T4" fmla="*/ 100807012 w 41"/>
                <a:gd name="T5" fmla="*/ 40323241 h 17"/>
                <a:gd name="T6" fmla="*/ 0 60000 65536"/>
                <a:gd name="T7" fmla="*/ 0 60000 65536"/>
                <a:gd name="T8" fmla="*/ 0 60000 65536"/>
                <a:gd name="T9" fmla="*/ 0 w 41"/>
                <a:gd name="T10" fmla="*/ 0 h 17"/>
                <a:gd name="T11" fmla="*/ 41 w 4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17">
                  <a:moveTo>
                    <a:pt x="0" y="0"/>
                  </a:moveTo>
                  <a:lnTo>
                    <a:pt x="19" y="8"/>
                  </a:lnTo>
                  <a:lnTo>
                    <a:pt x="40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8" name="Freeform 61"/>
            <p:cNvSpPr>
              <a:spLocks/>
            </p:cNvSpPr>
            <p:nvPr/>
          </p:nvSpPr>
          <p:spPr bwMode="auto">
            <a:xfrm>
              <a:off x="5932487" y="3263900"/>
              <a:ext cx="61913" cy="26988"/>
            </a:xfrm>
            <a:custGeom>
              <a:avLst/>
              <a:gdLst>
                <a:gd name="T0" fmla="*/ 0 w 39"/>
                <a:gd name="T1" fmla="*/ 0 h 17"/>
                <a:gd name="T2" fmla="*/ 47884143 w 39"/>
                <a:gd name="T3" fmla="*/ 20161621 h 17"/>
                <a:gd name="T4" fmla="*/ 95766698 w 39"/>
                <a:gd name="T5" fmla="*/ 40323241 h 17"/>
                <a:gd name="T6" fmla="*/ 0 60000 65536"/>
                <a:gd name="T7" fmla="*/ 0 60000 65536"/>
                <a:gd name="T8" fmla="*/ 0 60000 65536"/>
                <a:gd name="T9" fmla="*/ 0 w 39"/>
                <a:gd name="T10" fmla="*/ 0 h 17"/>
                <a:gd name="T11" fmla="*/ 39 w 39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7">
                  <a:moveTo>
                    <a:pt x="0" y="0"/>
                  </a:moveTo>
                  <a:lnTo>
                    <a:pt x="19" y="8"/>
                  </a:lnTo>
                  <a:lnTo>
                    <a:pt x="38" y="16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39" name="Line 62"/>
            <p:cNvSpPr>
              <a:spLocks noChangeShapeType="1"/>
            </p:cNvSpPr>
            <p:nvPr/>
          </p:nvSpPr>
          <p:spPr bwMode="auto">
            <a:xfrm>
              <a:off x="5994400" y="3273425"/>
              <a:ext cx="60325" cy="9525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40" name="Line 63"/>
            <p:cNvSpPr>
              <a:spLocks noChangeShapeType="1"/>
            </p:cNvSpPr>
            <p:nvPr/>
          </p:nvSpPr>
          <p:spPr bwMode="auto">
            <a:xfrm>
              <a:off x="6054725" y="3282950"/>
              <a:ext cx="61912" cy="7938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sp>
          <p:nvSpPr>
            <p:cNvPr id="141" name="Freeform 64"/>
            <p:cNvSpPr>
              <a:spLocks/>
            </p:cNvSpPr>
            <p:nvPr/>
          </p:nvSpPr>
          <p:spPr bwMode="auto">
            <a:xfrm>
              <a:off x="2420937" y="1484313"/>
              <a:ext cx="3697288" cy="1808162"/>
            </a:xfrm>
            <a:custGeom>
              <a:avLst/>
              <a:gdLst>
                <a:gd name="T0" fmla="*/ 0 w 2329"/>
                <a:gd name="T1" fmla="*/ 2147483647 h 1139"/>
                <a:gd name="T2" fmla="*/ 98286884 w 2329"/>
                <a:gd name="T3" fmla="*/ 2147483647 h 1139"/>
                <a:gd name="T4" fmla="*/ 196572181 w 2329"/>
                <a:gd name="T5" fmla="*/ 2147483647 h 1139"/>
                <a:gd name="T6" fmla="*/ 292338141 w 2329"/>
                <a:gd name="T7" fmla="*/ 2147483647 h 1139"/>
                <a:gd name="T8" fmla="*/ 393144363 w 2329"/>
                <a:gd name="T9" fmla="*/ 2147483647 h 1139"/>
                <a:gd name="T10" fmla="*/ 488910372 w 2329"/>
                <a:gd name="T11" fmla="*/ 2147483647 h 1139"/>
                <a:gd name="T12" fmla="*/ 587195644 w 2329"/>
                <a:gd name="T13" fmla="*/ 2147483647 h 1139"/>
                <a:gd name="T14" fmla="*/ 685482504 w 2329"/>
                <a:gd name="T15" fmla="*/ 2147483647 h 1139"/>
                <a:gd name="T16" fmla="*/ 781248414 w 2329"/>
                <a:gd name="T17" fmla="*/ 2147483647 h 1139"/>
                <a:gd name="T18" fmla="*/ 882054834 w 2329"/>
                <a:gd name="T19" fmla="*/ 2147483647 h 1139"/>
                <a:gd name="T20" fmla="*/ 977820744 w 2329"/>
                <a:gd name="T21" fmla="*/ 2147483647 h 1139"/>
                <a:gd name="T22" fmla="*/ 1076107604 w 2329"/>
                <a:gd name="T23" fmla="*/ 2147483647 h 1139"/>
                <a:gd name="T24" fmla="*/ 1174392876 w 2329"/>
                <a:gd name="T25" fmla="*/ 2147483647 h 1139"/>
                <a:gd name="T26" fmla="*/ 1270158786 w 2329"/>
                <a:gd name="T27" fmla="*/ 2147483647 h 1139"/>
                <a:gd name="T28" fmla="*/ 1368445646 w 2329"/>
                <a:gd name="T29" fmla="*/ 2091727419 h 1139"/>
                <a:gd name="T30" fmla="*/ 1466730918 w 2329"/>
                <a:gd name="T31" fmla="*/ 1955640665 h 1139"/>
                <a:gd name="T32" fmla="*/ 1565017777 w 2329"/>
                <a:gd name="T33" fmla="*/ 1809471705 h 1139"/>
                <a:gd name="T34" fmla="*/ 1663303049 w 2329"/>
                <a:gd name="T35" fmla="*/ 1653221731 h 1139"/>
                <a:gd name="T36" fmla="*/ 1761590306 w 2329"/>
                <a:gd name="T37" fmla="*/ 1486891536 h 1139"/>
                <a:gd name="T38" fmla="*/ 1857356216 w 2329"/>
                <a:gd name="T39" fmla="*/ 1313000083 h 1139"/>
                <a:gd name="T40" fmla="*/ 1955641488 w 2329"/>
                <a:gd name="T41" fmla="*/ 1139110219 h 1139"/>
                <a:gd name="T42" fmla="*/ 2053928348 w 2329"/>
                <a:gd name="T43" fmla="*/ 962699405 h 1139"/>
                <a:gd name="T44" fmla="*/ 2147483647 w 2329"/>
                <a:gd name="T45" fmla="*/ 791328703 h 1139"/>
                <a:gd name="T46" fmla="*/ 2147483647 w 2329"/>
                <a:gd name="T47" fmla="*/ 627517868 h 1139"/>
                <a:gd name="T48" fmla="*/ 2147483647 w 2329"/>
                <a:gd name="T49" fmla="*/ 476308600 h 1139"/>
                <a:gd name="T50" fmla="*/ 2147483647 w 2329"/>
                <a:gd name="T51" fmla="*/ 340220159 h 1139"/>
                <a:gd name="T52" fmla="*/ 2147483647 w 2329"/>
                <a:gd name="T53" fmla="*/ 221773693 h 1139"/>
                <a:gd name="T54" fmla="*/ 2147483647 w 2329"/>
                <a:gd name="T55" fmla="*/ 126007773 h 1139"/>
                <a:gd name="T56" fmla="*/ 2147483647 w 2329"/>
                <a:gd name="T57" fmla="*/ 55443423 h 1139"/>
                <a:gd name="T58" fmla="*/ 2147483647 w 2329"/>
                <a:gd name="T59" fmla="*/ 15120933 h 1139"/>
                <a:gd name="T60" fmla="*/ 2147483647 w 2329"/>
                <a:gd name="T61" fmla="*/ 0 h 1139"/>
                <a:gd name="T62" fmla="*/ 2147483647 w 2329"/>
                <a:gd name="T63" fmla="*/ 15120933 h 1139"/>
                <a:gd name="T64" fmla="*/ 2147483647 w 2329"/>
                <a:gd name="T65" fmla="*/ 55443423 h 1139"/>
                <a:gd name="T66" fmla="*/ 2147483647 w 2329"/>
                <a:gd name="T67" fmla="*/ 126007773 h 1139"/>
                <a:gd name="T68" fmla="*/ 2147483647 w 2329"/>
                <a:gd name="T69" fmla="*/ 221773693 h 1139"/>
                <a:gd name="T70" fmla="*/ 2147483647 w 2329"/>
                <a:gd name="T71" fmla="*/ 340220159 h 1139"/>
                <a:gd name="T72" fmla="*/ 2147483647 w 2329"/>
                <a:gd name="T73" fmla="*/ 476308600 h 1139"/>
                <a:gd name="T74" fmla="*/ 2147483647 w 2329"/>
                <a:gd name="T75" fmla="*/ 627517868 h 1139"/>
                <a:gd name="T76" fmla="*/ 2147483647 w 2329"/>
                <a:gd name="T77" fmla="*/ 791328703 h 1139"/>
                <a:gd name="T78" fmla="*/ 2147483647 w 2329"/>
                <a:gd name="T79" fmla="*/ 962699405 h 1139"/>
                <a:gd name="T80" fmla="*/ 2147483647 w 2329"/>
                <a:gd name="T81" fmla="*/ 1139110219 h 1139"/>
                <a:gd name="T82" fmla="*/ 2147483647 w 2329"/>
                <a:gd name="T83" fmla="*/ 1313000083 h 1139"/>
                <a:gd name="T84" fmla="*/ 2147483647 w 2329"/>
                <a:gd name="T85" fmla="*/ 1486891536 h 1139"/>
                <a:gd name="T86" fmla="*/ 2147483647 w 2329"/>
                <a:gd name="T87" fmla="*/ 1653221731 h 1139"/>
                <a:gd name="T88" fmla="*/ 2147483647 w 2329"/>
                <a:gd name="T89" fmla="*/ 1809471705 h 1139"/>
                <a:gd name="T90" fmla="*/ 2147483647 w 2329"/>
                <a:gd name="T91" fmla="*/ 1955640665 h 1139"/>
                <a:gd name="T92" fmla="*/ 2147483647 w 2329"/>
                <a:gd name="T93" fmla="*/ 2091727419 h 1139"/>
                <a:gd name="T94" fmla="*/ 2147483647 w 2329"/>
                <a:gd name="T95" fmla="*/ 2147483647 h 1139"/>
                <a:gd name="T96" fmla="*/ 2147483647 w 2329"/>
                <a:gd name="T97" fmla="*/ 2147483647 h 1139"/>
                <a:gd name="T98" fmla="*/ 2147483647 w 2329"/>
                <a:gd name="T99" fmla="*/ 2147483647 h 1139"/>
                <a:gd name="T100" fmla="*/ 2147483647 w 2329"/>
                <a:gd name="T101" fmla="*/ 2147483647 h 1139"/>
                <a:gd name="T102" fmla="*/ 2147483647 w 2329"/>
                <a:gd name="T103" fmla="*/ 2147483647 h 1139"/>
                <a:gd name="T104" fmla="*/ 2147483647 w 2329"/>
                <a:gd name="T105" fmla="*/ 2147483647 h 1139"/>
                <a:gd name="T106" fmla="*/ 2147483647 w 2329"/>
                <a:gd name="T107" fmla="*/ 2147483647 h 1139"/>
                <a:gd name="T108" fmla="*/ 2147483647 w 2329"/>
                <a:gd name="T109" fmla="*/ 2147483647 h 1139"/>
                <a:gd name="T110" fmla="*/ 2147483647 w 2329"/>
                <a:gd name="T111" fmla="*/ 2147483647 h 1139"/>
                <a:gd name="T112" fmla="*/ 2147483647 w 2329"/>
                <a:gd name="T113" fmla="*/ 2147483647 h 1139"/>
                <a:gd name="T114" fmla="*/ 2147483647 w 2329"/>
                <a:gd name="T115" fmla="*/ 2147483647 h 1139"/>
                <a:gd name="T116" fmla="*/ 2147483647 w 2329"/>
                <a:gd name="T117" fmla="*/ 2147483647 h 1139"/>
                <a:gd name="T118" fmla="*/ 2147483647 w 2329"/>
                <a:gd name="T119" fmla="*/ 2147483647 h 1139"/>
                <a:gd name="T120" fmla="*/ 2147483647 w 2329"/>
                <a:gd name="T121" fmla="*/ 2147483647 h 113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329"/>
                <a:gd name="T184" fmla="*/ 0 h 1139"/>
                <a:gd name="T185" fmla="*/ 2329 w 2329"/>
                <a:gd name="T186" fmla="*/ 1139 h 113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329" h="1139">
                  <a:moveTo>
                    <a:pt x="0" y="1138"/>
                  </a:moveTo>
                  <a:lnTo>
                    <a:pt x="39" y="1133"/>
                  </a:lnTo>
                  <a:lnTo>
                    <a:pt x="78" y="1127"/>
                  </a:lnTo>
                  <a:lnTo>
                    <a:pt x="116" y="1121"/>
                  </a:lnTo>
                  <a:lnTo>
                    <a:pt x="156" y="1111"/>
                  </a:lnTo>
                  <a:lnTo>
                    <a:pt x="194" y="1099"/>
                  </a:lnTo>
                  <a:lnTo>
                    <a:pt x="233" y="1086"/>
                  </a:lnTo>
                  <a:lnTo>
                    <a:pt x="272" y="1069"/>
                  </a:lnTo>
                  <a:lnTo>
                    <a:pt x="310" y="1048"/>
                  </a:lnTo>
                  <a:lnTo>
                    <a:pt x="350" y="1024"/>
                  </a:lnTo>
                  <a:lnTo>
                    <a:pt x="388" y="994"/>
                  </a:lnTo>
                  <a:lnTo>
                    <a:pt x="427" y="960"/>
                  </a:lnTo>
                  <a:lnTo>
                    <a:pt x="466" y="922"/>
                  </a:lnTo>
                  <a:lnTo>
                    <a:pt x="504" y="879"/>
                  </a:lnTo>
                  <a:lnTo>
                    <a:pt x="543" y="830"/>
                  </a:lnTo>
                  <a:lnTo>
                    <a:pt x="582" y="776"/>
                  </a:lnTo>
                  <a:lnTo>
                    <a:pt x="621" y="718"/>
                  </a:lnTo>
                  <a:lnTo>
                    <a:pt x="660" y="656"/>
                  </a:lnTo>
                  <a:lnTo>
                    <a:pt x="699" y="590"/>
                  </a:lnTo>
                  <a:lnTo>
                    <a:pt x="737" y="521"/>
                  </a:lnTo>
                  <a:lnTo>
                    <a:pt x="776" y="452"/>
                  </a:lnTo>
                  <a:lnTo>
                    <a:pt x="815" y="382"/>
                  </a:lnTo>
                  <a:lnTo>
                    <a:pt x="853" y="314"/>
                  </a:lnTo>
                  <a:lnTo>
                    <a:pt x="893" y="249"/>
                  </a:lnTo>
                  <a:lnTo>
                    <a:pt x="931" y="189"/>
                  </a:lnTo>
                  <a:lnTo>
                    <a:pt x="970" y="135"/>
                  </a:lnTo>
                  <a:lnTo>
                    <a:pt x="1009" y="88"/>
                  </a:lnTo>
                  <a:lnTo>
                    <a:pt x="1047" y="50"/>
                  </a:lnTo>
                  <a:lnTo>
                    <a:pt x="1087" y="22"/>
                  </a:lnTo>
                  <a:lnTo>
                    <a:pt x="1125" y="6"/>
                  </a:lnTo>
                  <a:lnTo>
                    <a:pt x="1164" y="0"/>
                  </a:lnTo>
                  <a:lnTo>
                    <a:pt x="1203" y="6"/>
                  </a:lnTo>
                  <a:lnTo>
                    <a:pt x="1241" y="22"/>
                  </a:lnTo>
                  <a:lnTo>
                    <a:pt x="1281" y="50"/>
                  </a:lnTo>
                  <a:lnTo>
                    <a:pt x="1319" y="88"/>
                  </a:lnTo>
                  <a:lnTo>
                    <a:pt x="1358" y="135"/>
                  </a:lnTo>
                  <a:lnTo>
                    <a:pt x="1397" y="189"/>
                  </a:lnTo>
                  <a:lnTo>
                    <a:pt x="1435" y="249"/>
                  </a:lnTo>
                  <a:lnTo>
                    <a:pt x="1474" y="314"/>
                  </a:lnTo>
                  <a:lnTo>
                    <a:pt x="1513" y="382"/>
                  </a:lnTo>
                  <a:lnTo>
                    <a:pt x="1552" y="452"/>
                  </a:lnTo>
                  <a:lnTo>
                    <a:pt x="1591" y="521"/>
                  </a:lnTo>
                  <a:lnTo>
                    <a:pt x="1630" y="590"/>
                  </a:lnTo>
                  <a:lnTo>
                    <a:pt x="1668" y="656"/>
                  </a:lnTo>
                  <a:lnTo>
                    <a:pt x="1707" y="718"/>
                  </a:lnTo>
                  <a:lnTo>
                    <a:pt x="1746" y="776"/>
                  </a:lnTo>
                  <a:lnTo>
                    <a:pt x="1784" y="830"/>
                  </a:lnTo>
                  <a:lnTo>
                    <a:pt x="1824" y="879"/>
                  </a:lnTo>
                  <a:lnTo>
                    <a:pt x="1862" y="922"/>
                  </a:lnTo>
                  <a:lnTo>
                    <a:pt x="1901" y="960"/>
                  </a:lnTo>
                  <a:lnTo>
                    <a:pt x="1940" y="994"/>
                  </a:lnTo>
                  <a:lnTo>
                    <a:pt x="1978" y="1024"/>
                  </a:lnTo>
                  <a:lnTo>
                    <a:pt x="2018" y="1048"/>
                  </a:lnTo>
                  <a:lnTo>
                    <a:pt x="2056" y="1069"/>
                  </a:lnTo>
                  <a:lnTo>
                    <a:pt x="2095" y="1086"/>
                  </a:lnTo>
                  <a:lnTo>
                    <a:pt x="2134" y="1099"/>
                  </a:lnTo>
                  <a:lnTo>
                    <a:pt x="2172" y="1111"/>
                  </a:lnTo>
                  <a:lnTo>
                    <a:pt x="2212" y="1121"/>
                  </a:lnTo>
                  <a:lnTo>
                    <a:pt x="2250" y="1127"/>
                  </a:lnTo>
                  <a:lnTo>
                    <a:pt x="2289" y="1133"/>
                  </a:lnTo>
                  <a:lnTo>
                    <a:pt x="2328" y="1138"/>
                  </a:lnTo>
                </a:path>
              </a:pathLst>
            </a:custGeom>
            <a:noFill/>
            <a:ln w="25400" cap="rnd">
              <a:solidFill>
                <a:srgbClr val="33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HelveticaNeueLT Std Thin" panose="020B0403020202020204" pitchFamily="34" charset="0"/>
              </a:endParaRPr>
            </a:p>
          </p:txBody>
        </p:sp>
        <p:grpSp>
          <p:nvGrpSpPr>
            <p:cNvPr id="142" name="Group 133"/>
            <p:cNvGrpSpPr>
              <a:grpSpLocks/>
            </p:cNvGrpSpPr>
            <p:nvPr/>
          </p:nvGrpSpPr>
          <p:grpSpPr bwMode="auto">
            <a:xfrm>
              <a:off x="2300287" y="3348037"/>
              <a:ext cx="3994150" cy="558799"/>
              <a:chOff x="364" y="2109"/>
              <a:chExt cx="2516" cy="352"/>
            </a:xfrm>
          </p:grpSpPr>
          <p:sp>
            <p:nvSpPr>
              <p:cNvPr id="143" name="Line 128"/>
              <p:cNvSpPr>
                <a:spLocks noChangeShapeType="1"/>
              </p:cNvSpPr>
              <p:nvPr/>
            </p:nvSpPr>
            <p:spPr bwMode="auto">
              <a:xfrm>
                <a:off x="441" y="2112"/>
                <a:ext cx="23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HelveticaNeueLT Std Thin" panose="020B0403020202020204" pitchFamily="34" charset="0"/>
                </a:endParaRPr>
              </a:p>
            </p:txBody>
          </p:sp>
          <p:sp>
            <p:nvSpPr>
              <p:cNvPr id="144" name="Line 129"/>
              <p:cNvSpPr>
                <a:spLocks noChangeShapeType="1"/>
              </p:cNvSpPr>
              <p:nvPr/>
            </p:nvSpPr>
            <p:spPr bwMode="auto">
              <a:xfrm>
                <a:off x="2768" y="2110"/>
                <a:ext cx="0" cy="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HelveticaNeueLT Std Thin" panose="020B0403020202020204" pitchFamily="34" charset="0"/>
                </a:endParaRPr>
              </a:p>
            </p:txBody>
          </p:sp>
          <p:sp>
            <p:nvSpPr>
              <p:cNvPr id="145" name="Line 130"/>
              <p:cNvSpPr>
                <a:spLocks noChangeShapeType="1"/>
              </p:cNvSpPr>
              <p:nvPr/>
            </p:nvSpPr>
            <p:spPr bwMode="auto">
              <a:xfrm>
                <a:off x="442" y="2109"/>
                <a:ext cx="0" cy="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HelveticaNeueLT Std Thin" panose="020B0403020202020204" pitchFamily="34" charset="0"/>
                </a:endParaRPr>
              </a:p>
            </p:txBody>
          </p:sp>
          <p:sp>
            <p:nvSpPr>
              <p:cNvPr id="146" name="Rectangle 131"/>
              <p:cNvSpPr>
                <a:spLocks noChangeArrowheads="1"/>
              </p:cNvSpPr>
              <p:nvPr/>
            </p:nvSpPr>
            <p:spPr bwMode="auto">
              <a:xfrm>
                <a:off x="364" y="2131"/>
                <a:ext cx="56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>
                    <a:latin typeface="HelveticaNeueLT Std Thin" panose="020B0403020202020204" pitchFamily="34" charset="0"/>
                  </a:rPr>
                  <a:t>worst case</a:t>
                </a:r>
              </a:p>
            </p:txBody>
          </p:sp>
          <p:sp>
            <p:nvSpPr>
              <p:cNvPr id="147" name="Rectangle 132"/>
              <p:cNvSpPr>
                <a:spLocks noChangeArrowheads="1"/>
              </p:cNvSpPr>
              <p:nvPr/>
            </p:nvSpPr>
            <p:spPr bwMode="auto">
              <a:xfrm>
                <a:off x="2318" y="2131"/>
                <a:ext cx="56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>
                    <a:latin typeface="HelveticaNeueLT Std Thin" panose="020B0403020202020204" pitchFamily="34" charset="0"/>
                  </a:rPr>
                  <a:t>best case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3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128</Words>
  <Application>Microsoft Office PowerPoint</Application>
  <PresentationFormat>Widescreen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HelveticaNeueLT Std Thin</vt:lpstr>
      <vt:lpstr>Office Theme</vt:lpstr>
      <vt:lpstr>Types of Uncertainty</vt:lpstr>
      <vt:lpstr>Profit Uncertainty</vt:lpstr>
      <vt:lpstr>Probability Distributions of Revenue</vt:lpstr>
      <vt:lpstr>Expected Value Analysis</vt:lpstr>
      <vt:lpstr>Best-Case and Worst-Case Analysis</vt:lpstr>
      <vt:lpstr>Monte Carlo Simulation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60</cp:revision>
  <dcterms:created xsi:type="dcterms:W3CDTF">2016-04-19T15:42:31Z</dcterms:created>
  <dcterms:modified xsi:type="dcterms:W3CDTF">2016-10-18T14:45:47Z</dcterms:modified>
  <cp:category/>
</cp:coreProperties>
</file>