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08" autoAdjust="0"/>
  </p:normalViewPr>
  <p:slideViewPr>
    <p:cSldViewPr snapToGrid="0" snapToObjects="1">
      <p:cViewPr varScale="1">
        <p:scale>
          <a:sx n="104" d="100"/>
          <a:sy n="104" d="100"/>
        </p:scale>
        <p:origin x="-10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D54BD1-7929-254B-BF7F-0059F81BC197}" type="datetimeFigureOut">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237708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54BD1-7929-254B-BF7F-0059F81BC197}" type="datetimeFigureOut">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57734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54BD1-7929-254B-BF7F-0059F81BC197}" type="datetimeFigureOut">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133808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54BD1-7929-254B-BF7F-0059F81BC197}" type="datetimeFigureOut">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219688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54BD1-7929-254B-BF7F-0059F81BC197}" type="datetimeFigureOut">
              <a:rPr lang="en-US" smtClean="0"/>
              <a:t>11/23/19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362617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D54BD1-7929-254B-BF7F-0059F81BC197}" type="datetimeFigureOut">
              <a:rPr lang="en-US" smtClean="0"/>
              <a:t>11/23/19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22471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D54BD1-7929-254B-BF7F-0059F81BC197}" type="datetimeFigureOut">
              <a:rPr lang="en-US" smtClean="0"/>
              <a:t>11/23/19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169309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D54BD1-7929-254B-BF7F-0059F81BC197}" type="datetimeFigureOut">
              <a:rPr lang="en-US" smtClean="0"/>
              <a:t>11/23/19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169886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4BD1-7929-254B-BF7F-0059F81BC197}" type="datetimeFigureOut">
              <a:rPr lang="en-US" smtClean="0"/>
              <a:t>11/23/19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125578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54BD1-7929-254B-BF7F-0059F81BC197}" type="datetimeFigureOut">
              <a:rPr lang="en-US" smtClean="0"/>
              <a:t>11/23/19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362646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54BD1-7929-254B-BF7F-0059F81BC197}" type="datetimeFigureOut">
              <a:rPr lang="en-US" smtClean="0"/>
              <a:t>11/23/19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D0D70-74F9-8741-AD19-82873B16BDFD}" type="slidenum">
              <a:rPr lang="en-US" smtClean="0"/>
              <a:t>‹#›</a:t>
            </a:fld>
            <a:endParaRPr lang="en-US"/>
          </a:p>
        </p:txBody>
      </p:sp>
    </p:spTree>
    <p:extLst>
      <p:ext uri="{BB962C8B-B14F-4D97-AF65-F5344CB8AC3E}">
        <p14:creationId xmlns:p14="http://schemas.microsoft.com/office/powerpoint/2010/main" val="25729788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54BD1-7929-254B-BF7F-0059F81BC197}" type="datetimeFigureOut">
              <a:rPr lang="en-US" smtClean="0"/>
              <a:t>11/23/19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D0D70-74F9-8741-AD19-82873B16BDFD}" type="slidenum">
              <a:rPr lang="en-US" smtClean="0"/>
              <a:t>‹#›</a:t>
            </a:fld>
            <a:endParaRPr lang="en-US"/>
          </a:p>
        </p:txBody>
      </p:sp>
    </p:spTree>
    <p:extLst>
      <p:ext uri="{BB962C8B-B14F-4D97-AF65-F5344CB8AC3E}">
        <p14:creationId xmlns:p14="http://schemas.microsoft.com/office/powerpoint/2010/main" val="392804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roqrZ2hrPUk" TargetMode="External"/><Relationship Id="rId4" Type="http://schemas.openxmlformats.org/officeDocument/2006/relationships/hyperlink" Target="https://www.youtube.com/watch?v=ULl9lf0OZco" TargetMode="External"/><Relationship Id="rId5" Type="http://schemas.openxmlformats.org/officeDocument/2006/relationships/hyperlink" Target="https://www.youtube.com/watch?v=uU9X1U6O-rs" TargetMode="External"/><Relationship Id="rId6" Type="http://schemas.openxmlformats.org/officeDocument/2006/relationships/hyperlink" Target="https://www.youtube.com/watch?v=PW2l-jLx4vM" TargetMode="External"/><Relationship Id="rId7" Type="http://schemas.openxmlformats.org/officeDocument/2006/relationships/hyperlink" Target="https://www.youtube.com/watch?v=3zLgEBkja70" TargetMode="External"/><Relationship Id="rId1" Type="http://schemas.openxmlformats.org/officeDocument/2006/relationships/slideLayout" Target="../slideLayouts/slideLayout2.xml"/><Relationship Id="rId2" Type="http://schemas.openxmlformats.org/officeDocument/2006/relationships/hyperlink" Target="https://www.youtube.com/watch?v=UI6lqHOVH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Architecture Tools </a:t>
            </a:r>
            <a:br>
              <a:rPr lang="en-US" dirty="0" smtClean="0"/>
            </a:br>
            <a:r>
              <a:rPr lang="en-US" dirty="0" smtClean="0"/>
              <a:t>Videos</a:t>
            </a:r>
            <a:endParaRPr lang="en-US" dirty="0"/>
          </a:p>
        </p:txBody>
      </p:sp>
      <p:sp>
        <p:nvSpPr>
          <p:cNvPr id="3" name="Subtitle 2"/>
          <p:cNvSpPr>
            <a:spLocks noGrp="1"/>
          </p:cNvSpPr>
          <p:nvPr>
            <p:ph type="subTitle" idx="1"/>
          </p:nvPr>
        </p:nvSpPr>
        <p:spPr/>
        <p:txBody>
          <a:bodyPr/>
          <a:lstStyle/>
          <a:p>
            <a:r>
              <a:rPr lang="en-US" dirty="0" smtClean="0"/>
              <a:t>Suzanne Barber</a:t>
            </a:r>
            <a:endParaRPr lang="en-US" dirty="0"/>
          </a:p>
        </p:txBody>
      </p:sp>
    </p:spTree>
    <p:extLst>
      <p:ext uri="{BB962C8B-B14F-4D97-AF65-F5344CB8AC3E}">
        <p14:creationId xmlns:p14="http://schemas.microsoft.com/office/powerpoint/2010/main" val="3636337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4"/>
            <a:ext cx="8229600" cy="1143000"/>
          </a:xfrm>
        </p:spPr>
        <p:txBody>
          <a:bodyPr/>
          <a:lstStyle/>
          <a:p>
            <a:r>
              <a:rPr lang="en-US" dirty="0" smtClean="0"/>
              <a:t>For Monday’s Class Lecture </a:t>
            </a:r>
            <a:r>
              <a:rPr lang="mr-IN" dirty="0" smtClean="0"/>
              <a:t>…</a:t>
            </a:r>
            <a:endParaRPr lang="en-US" dirty="0"/>
          </a:p>
        </p:txBody>
      </p:sp>
      <p:sp>
        <p:nvSpPr>
          <p:cNvPr id="3" name="Content Placeholder 2"/>
          <p:cNvSpPr>
            <a:spLocks noGrp="1"/>
          </p:cNvSpPr>
          <p:nvPr>
            <p:ph idx="1"/>
          </p:nvPr>
        </p:nvSpPr>
        <p:spPr>
          <a:xfrm>
            <a:off x="457200" y="948728"/>
            <a:ext cx="8229600" cy="6023750"/>
          </a:xfrm>
        </p:spPr>
        <p:txBody>
          <a:bodyPr>
            <a:noAutofit/>
          </a:bodyPr>
          <a:lstStyle/>
          <a:p>
            <a:pPr marL="0" indent="0">
              <a:lnSpc>
                <a:spcPct val="120000"/>
              </a:lnSpc>
              <a:spcBef>
                <a:spcPts val="960"/>
              </a:spcBef>
              <a:buNone/>
            </a:pPr>
            <a:r>
              <a:rPr lang="en-US" sz="1400" b="1" dirty="0" smtClean="0">
                <a:latin typeface="+mj-lt"/>
              </a:rPr>
              <a:t>PLEASE REVIEW THESE 1</a:t>
            </a:r>
            <a:r>
              <a:rPr lang="en-US" sz="1400" b="1" baseline="30000" dirty="0" smtClean="0">
                <a:latin typeface="+mj-lt"/>
              </a:rPr>
              <a:t>ST</a:t>
            </a:r>
            <a:r>
              <a:rPr lang="en-US" sz="1400" b="1" dirty="0" smtClean="0">
                <a:latin typeface="+mj-lt"/>
              </a:rPr>
              <a:t> TWO VIDEOS </a:t>
            </a:r>
            <a:r>
              <a:rPr lang="mr-IN" sz="1400" b="1" dirty="0" smtClean="0">
                <a:latin typeface="+mj-lt"/>
              </a:rPr>
              <a:t>–</a:t>
            </a:r>
            <a:r>
              <a:rPr lang="en-US" sz="1400" b="1" dirty="0" smtClean="0">
                <a:latin typeface="+mj-lt"/>
              </a:rPr>
              <a:t> UML Diagramming and Enterprise Architect “Why we need architecture tools”</a:t>
            </a:r>
          </a:p>
          <a:p>
            <a:pPr>
              <a:lnSpc>
                <a:spcPct val="120000"/>
              </a:lnSpc>
              <a:spcBef>
                <a:spcPts val="960"/>
              </a:spcBef>
              <a:buFont typeface="+mj-lt"/>
              <a:buAutoNum type="arabicPeriod"/>
            </a:pPr>
            <a:r>
              <a:rPr lang="en-US" sz="1400" b="1" dirty="0" smtClean="0">
                <a:latin typeface="+mj-lt"/>
              </a:rPr>
              <a:t>Useful </a:t>
            </a:r>
            <a:r>
              <a:rPr lang="en-US" sz="1400" b="1" dirty="0">
                <a:latin typeface="+mj-lt"/>
              </a:rPr>
              <a:t>UML Diagramming video.  This might be useful since Enterprise Architect and other tools rely heavily on UML model notation. This video is only a very small introduction but it will get you started. </a:t>
            </a:r>
            <a:endParaRPr lang="en-US" sz="1400" b="1" dirty="0" smtClean="0">
              <a:latin typeface="+mj-lt"/>
            </a:endParaRPr>
          </a:p>
          <a:p>
            <a:pPr lvl="1">
              <a:lnSpc>
                <a:spcPct val="120000"/>
              </a:lnSpc>
              <a:spcBef>
                <a:spcPts val="0"/>
              </a:spcBef>
            </a:pPr>
            <a:r>
              <a:rPr lang="en-US" sz="1400" u="sng" dirty="0" smtClean="0">
                <a:latin typeface="+mj-lt"/>
                <a:hlinkClick r:id="rId2"/>
              </a:rPr>
              <a:t>https</a:t>
            </a:r>
            <a:r>
              <a:rPr lang="en-US" sz="1400" u="sng" dirty="0">
                <a:latin typeface="+mj-lt"/>
                <a:hlinkClick r:id="rId2"/>
              </a:rPr>
              <a:t>://www.youtube.com/watch?v=</a:t>
            </a:r>
            <a:r>
              <a:rPr lang="en-US" sz="1400" u="sng" dirty="0" smtClean="0">
                <a:latin typeface="+mj-lt"/>
                <a:hlinkClick r:id="rId2"/>
              </a:rPr>
              <a:t>UI6lqHOVHic</a:t>
            </a:r>
            <a:endParaRPr lang="en-US" sz="1400" dirty="0" smtClean="0">
              <a:latin typeface="+mj-lt"/>
            </a:endParaRPr>
          </a:p>
          <a:p>
            <a:pPr>
              <a:lnSpc>
                <a:spcPct val="120000"/>
              </a:lnSpc>
              <a:spcBef>
                <a:spcPts val="960"/>
              </a:spcBef>
              <a:buFont typeface="+mj-lt"/>
              <a:buAutoNum type="arabicPeriod"/>
            </a:pPr>
            <a:r>
              <a:rPr lang="en-US" sz="1400" b="1" dirty="0" smtClean="0">
                <a:latin typeface="+mj-lt"/>
              </a:rPr>
              <a:t>Enterprise Architect (EA) by </a:t>
            </a:r>
            <a:r>
              <a:rPr lang="en-US" sz="1400" b="1" dirty="0" err="1" smtClean="0">
                <a:latin typeface="+mj-lt"/>
              </a:rPr>
              <a:t>Sparx</a:t>
            </a:r>
            <a:r>
              <a:rPr lang="en-US" sz="1400" b="1" dirty="0" smtClean="0">
                <a:latin typeface="+mj-lt"/>
              </a:rPr>
              <a:t> Systems… “Why we need architecture tools” </a:t>
            </a:r>
            <a:r>
              <a:rPr lang="mr-IN" sz="1400" b="1" dirty="0" smtClean="0">
                <a:latin typeface="+mj-lt"/>
              </a:rPr>
              <a:t>…</a:t>
            </a:r>
            <a:r>
              <a:rPr lang="en-US" sz="1400" b="1" dirty="0" smtClean="0">
                <a:latin typeface="+mj-lt"/>
              </a:rPr>
              <a:t> The business case for enterprise architecture tools. The presentation is a bit dense but the contributors make some good points about the value proposition of architecture tools. Additionally, you get a nice overview of EA in the process.</a:t>
            </a:r>
          </a:p>
          <a:p>
            <a:pPr lvl="1">
              <a:lnSpc>
                <a:spcPct val="120000"/>
              </a:lnSpc>
              <a:spcBef>
                <a:spcPts val="0"/>
              </a:spcBef>
            </a:pPr>
            <a:r>
              <a:rPr lang="en-US" sz="1400" dirty="0" smtClean="0">
                <a:latin typeface="+mj-lt"/>
              </a:rPr>
              <a:t> </a:t>
            </a:r>
            <a:r>
              <a:rPr lang="en-US" sz="1400" u="sng" dirty="0">
                <a:latin typeface="+mj-lt"/>
                <a:hlinkClick r:id="rId3"/>
              </a:rPr>
              <a:t>https://www.youtube.com/watch?v=roqrZ2hrPUk</a:t>
            </a:r>
            <a:r>
              <a:rPr lang="en-US" sz="1400" dirty="0">
                <a:latin typeface="+mj-lt"/>
              </a:rPr>
              <a:t> </a:t>
            </a:r>
            <a:endParaRPr lang="en-US" sz="1400" dirty="0" smtClean="0">
              <a:latin typeface="+mj-lt"/>
            </a:endParaRPr>
          </a:p>
          <a:p>
            <a:pPr marL="0" indent="0">
              <a:lnSpc>
                <a:spcPct val="120000"/>
              </a:lnSpc>
              <a:spcBef>
                <a:spcPts val="960"/>
              </a:spcBef>
              <a:buNone/>
            </a:pPr>
            <a:r>
              <a:rPr lang="en-US" sz="1200" u="sng" dirty="0" smtClean="0">
                <a:latin typeface="+mj-lt"/>
              </a:rPr>
              <a:t>OTHER TOOLS </a:t>
            </a:r>
            <a:r>
              <a:rPr lang="mr-IN" sz="1200" u="sng" dirty="0" smtClean="0">
                <a:latin typeface="+mj-lt"/>
              </a:rPr>
              <a:t>…</a:t>
            </a:r>
            <a:r>
              <a:rPr lang="en-US" sz="1200" u="sng" dirty="0" smtClean="0">
                <a:latin typeface="+mj-lt"/>
              </a:rPr>
              <a:t>. Please take a look at these videos below if your schedule permits or if you wish, you can substitute ALL videos below for the longer EA video above.</a:t>
            </a:r>
            <a:endParaRPr lang="en-US" sz="1200" u="sng" dirty="0">
              <a:latin typeface="+mj-lt"/>
            </a:endParaRPr>
          </a:p>
          <a:p>
            <a:pPr>
              <a:lnSpc>
                <a:spcPct val="120000"/>
              </a:lnSpc>
              <a:spcBef>
                <a:spcPts val="960"/>
              </a:spcBef>
            </a:pPr>
            <a:r>
              <a:rPr lang="en-US" sz="1200" dirty="0" err="1">
                <a:latin typeface="+mj-lt"/>
              </a:rPr>
              <a:t>ArchiMate</a:t>
            </a:r>
            <a:r>
              <a:rPr lang="en-US" sz="1200" dirty="0">
                <a:latin typeface="+mj-lt"/>
              </a:rPr>
              <a:t> …</a:t>
            </a:r>
            <a:r>
              <a:rPr lang="en-US" sz="1200" dirty="0" smtClean="0">
                <a:latin typeface="+mj-lt"/>
              </a:rPr>
              <a:t>. Offered by the Open Group and promoting the Open Group Architecture Framework (TOGAF) for enterprise architecture that provides an approach for designing, planning, implementing and governing an enterprise information technology architecture. </a:t>
            </a:r>
          </a:p>
          <a:p>
            <a:pPr lvl="1">
              <a:lnSpc>
                <a:spcPct val="120000"/>
              </a:lnSpc>
              <a:spcBef>
                <a:spcPts val="0"/>
              </a:spcBef>
            </a:pPr>
            <a:r>
              <a:rPr lang="en-US" sz="1200" u="sng" dirty="0" smtClean="0">
                <a:latin typeface="+mj-lt"/>
                <a:hlinkClick r:id="rId4"/>
              </a:rPr>
              <a:t>https</a:t>
            </a:r>
            <a:r>
              <a:rPr lang="en-US" sz="1200" u="sng" dirty="0">
                <a:latin typeface="+mj-lt"/>
                <a:hlinkClick r:id="rId4"/>
              </a:rPr>
              <a:t>://www.youtube.com/watch?v=</a:t>
            </a:r>
            <a:r>
              <a:rPr lang="en-US" sz="1200" u="sng" dirty="0" smtClean="0">
                <a:latin typeface="+mj-lt"/>
                <a:hlinkClick r:id="rId4"/>
              </a:rPr>
              <a:t>ULl9lf0OZco</a:t>
            </a:r>
            <a:r>
              <a:rPr lang="en-US" sz="1200" dirty="0">
                <a:latin typeface="+mj-lt"/>
              </a:rPr>
              <a:t> </a:t>
            </a:r>
            <a:r>
              <a:rPr lang="en-US" sz="1200" dirty="0" smtClean="0">
                <a:latin typeface="+mj-lt"/>
              </a:rPr>
              <a:t> and  </a:t>
            </a:r>
            <a:r>
              <a:rPr lang="en-US" sz="1200" u="sng" dirty="0" smtClean="0">
                <a:latin typeface="+mj-lt"/>
                <a:hlinkClick r:id="rId5"/>
              </a:rPr>
              <a:t>https</a:t>
            </a:r>
            <a:r>
              <a:rPr lang="en-US" sz="1200" u="sng" dirty="0">
                <a:latin typeface="+mj-lt"/>
                <a:hlinkClick r:id="rId5"/>
              </a:rPr>
              <a:t>://www.youtube.com/watch?v=uU9X1U6O-</a:t>
            </a:r>
            <a:r>
              <a:rPr lang="en-US" sz="1200" u="sng" dirty="0" smtClean="0">
                <a:latin typeface="+mj-lt"/>
                <a:hlinkClick r:id="rId5"/>
              </a:rPr>
              <a:t>rs</a:t>
            </a:r>
            <a:endParaRPr lang="en-US" sz="1200" dirty="0">
              <a:latin typeface="+mj-lt"/>
            </a:endParaRPr>
          </a:p>
          <a:p>
            <a:pPr>
              <a:lnSpc>
                <a:spcPct val="120000"/>
              </a:lnSpc>
              <a:spcBef>
                <a:spcPts val="960"/>
              </a:spcBef>
            </a:pPr>
            <a:r>
              <a:rPr lang="en-US" sz="1200" dirty="0" smtClean="0">
                <a:latin typeface="+mj-lt"/>
              </a:rPr>
              <a:t>SAP Solution </a:t>
            </a:r>
            <a:r>
              <a:rPr lang="en-US" sz="1200" dirty="0">
                <a:latin typeface="+mj-lt"/>
              </a:rPr>
              <a:t>M</a:t>
            </a:r>
            <a:r>
              <a:rPr lang="en-US" sz="1200" dirty="0" smtClean="0">
                <a:latin typeface="+mj-lt"/>
              </a:rPr>
              <a:t>anager </a:t>
            </a:r>
            <a:r>
              <a:rPr lang="en-US" sz="1200" dirty="0" smtClean="0">
                <a:latin typeface="+mj-lt"/>
              </a:rPr>
              <a:t>focusing on bringing together the entire lifecycle.</a:t>
            </a:r>
            <a:endParaRPr lang="en-US" sz="1200" dirty="0">
              <a:latin typeface="+mj-lt"/>
            </a:endParaRPr>
          </a:p>
          <a:p>
            <a:pPr lvl="1">
              <a:lnSpc>
                <a:spcPct val="120000"/>
              </a:lnSpc>
              <a:spcBef>
                <a:spcPts val="0"/>
              </a:spcBef>
            </a:pPr>
            <a:r>
              <a:rPr lang="en-US" sz="1200" u="sng" dirty="0">
                <a:latin typeface="+mj-lt"/>
                <a:hlinkClick r:id="rId6"/>
              </a:rPr>
              <a:t>https://www.youtube.com/watch?v=PW2l-</a:t>
            </a:r>
            <a:r>
              <a:rPr lang="en-US" sz="1200" u="sng" dirty="0" smtClean="0">
                <a:latin typeface="+mj-lt"/>
                <a:hlinkClick r:id="rId6"/>
              </a:rPr>
              <a:t>jLx4vM</a:t>
            </a:r>
            <a:endParaRPr lang="en-US" sz="1200" dirty="0">
              <a:latin typeface="+mj-lt"/>
            </a:endParaRPr>
          </a:p>
          <a:p>
            <a:pPr>
              <a:lnSpc>
                <a:spcPct val="120000"/>
              </a:lnSpc>
              <a:spcBef>
                <a:spcPts val="960"/>
              </a:spcBef>
            </a:pPr>
            <a:r>
              <a:rPr lang="en-US" sz="1200" dirty="0" smtClean="0">
                <a:latin typeface="+mj-lt"/>
              </a:rPr>
              <a:t>Unisom </a:t>
            </a:r>
            <a:r>
              <a:rPr lang="en-US" sz="1200" dirty="0">
                <a:latin typeface="+mj-lt"/>
              </a:rPr>
              <a:t>System Architect --</a:t>
            </a:r>
            <a:r>
              <a:rPr lang="en-US" sz="1200" dirty="0" smtClean="0">
                <a:latin typeface="+mj-lt"/>
              </a:rPr>
              <a:t>- Building a Solution Repository with analytics</a:t>
            </a:r>
          </a:p>
          <a:p>
            <a:pPr lvl="1">
              <a:lnSpc>
                <a:spcPct val="120000"/>
              </a:lnSpc>
              <a:spcBef>
                <a:spcPts val="0"/>
              </a:spcBef>
            </a:pPr>
            <a:r>
              <a:rPr lang="en-US" sz="1200" dirty="0" smtClean="0">
                <a:latin typeface="+mj-lt"/>
              </a:rPr>
              <a:t> </a:t>
            </a:r>
            <a:r>
              <a:rPr lang="en-US" sz="1200" u="sng" dirty="0">
                <a:latin typeface="+mj-lt"/>
                <a:hlinkClick r:id="rId7"/>
              </a:rPr>
              <a:t>https://www.youtube.com/watch?v=3zLgEBkja70</a:t>
            </a:r>
            <a:r>
              <a:rPr lang="en-US" sz="1200" dirty="0">
                <a:latin typeface="+mj-lt"/>
              </a:rPr>
              <a:t> </a:t>
            </a:r>
          </a:p>
          <a:p>
            <a:pPr>
              <a:lnSpc>
                <a:spcPct val="120000"/>
              </a:lnSpc>
              <a:spcBef>
                <a:spcPts val="960"/>
              </a:spcBef>
            </a:pPr>
            <a:endParaRPr lang="en-US" sz="1200" dirty="0">
              <a:latin typeface="+mj-lt"/>
            </a:endParaRPr>
          </a:p>
          <a:p>
            <a:pPr>
              <a:lnSpc>
                <a:spcPct val="120000"/>
              </a:lnSpc>
              <a:spcBef>
                <a:spcPts val="960"/>
              </a:spcBef>
            </a:pPr>
            <a:endParaRPr lang="en-US" sz="1200" dirty="0">
              <a:latin typeface="+mj-lt"/>
            </a:endParaRPr>
          </a:p>
        </p:txBody>
      </p:sp>
    </p:spTree>
    <p:extLst>
      <p:ext uri="{BB962C8B-B14F-4D97-AF65-F5344CB8AC3E}">
        <p14:creationId xmlns:p14="http://schemas.microsoft.com/office/powerpoint/2010/main" val="17752510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Exercise</a:t>
            </a:r>
            <a:endParaRPr lang="en-US" dirty="0"/>
          </a:p>
        </p:txBody>
      </p:sp>
      <p:sp>
        <p:nvSpPr>
          <p:cNvPr id="3" name="Content Placeholder 2"/>
          <p:cNvSpPr>
            <a:spLocks noGrp="1"/>
          </p:cNvSpPr>
          <p:nvPr>
            <p:ph idx="1"/>
          </p:nvPr>
        </p:nvSpPr>
        <p:spPr>
          <a:xfrm>
            <a:off x="457199" y="1417638"/>
            <a:ext cx="8408969" cy="2282896"/>
          </a:xfrm>
        </p:spPr>
        <p:txBody>
          <a:bodyPr>
            <a:normAutofit/>
          </a:bodyPr>
          <a:lstStyle/>
          <a:p>
            <a:r>
              <a:rPr lang="en-US" dirty="0" smtClean="0"/>
              <a:t>Provide three bulleted statements/sentences </a:t>
            </a:r>
            <a:r>
              <a:rPr lang="en-US" smtClean="0"/>
              <a:t>that summarize your </a:t>
            </a:r>
            <a:r>
              <a:rPr lang="en-US" dirty="0" smtClean="0"/>
              <a:t>impression of Software/Enterprise Architecture tools </a:t>
            </a:r>
          </a:p>
          <a:p>
            <a:r>
              <a:rPr lang="en-US" sz="1800" i="1" dirty="0" smtClean="0"/>
              <a:t>(something other than “Software Engineers don’t make the most entertaining videos)</a:t>
            </a:r>
          </a:p>
          <a:p>
            <a:pPr marL="0" indent="0">
              <a:buNone/>
            </a:pPr>
            <a:endParaRPr lang="en-US" dirty="0" smtClean="0"/>
          </a:p>
          <a:p>
            <a:endParaRPr lang="en-US" dirty="0"/>
          </a:p>
        </p:txBody>
      </p:sp>
      <p:pic>
        <p:nvPicPr>
          <p:cNvPr id="4" name="Picture 3" descr="Thanksgiving_2015_interna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57" y="3700534"/>
            <a:ext cx="4071866" cy="2861309"/>
          </a:xfrm>
          <a:prstGeom prst="rect">
            <a:avLst/>
          </a:prstGeom>
        </p:spPr>
      </p:pic>
      <p:sp>
        <p:nvSpPr>
          <p:cNvPr id="5" name="TextBox 4"/>
          <p:cNvSpPr txBox="1"/>
          <p:nvPr/>
        </p:nvSpPr>
        <p:spPr>
          <a:xfrm>
            <a:off x="5564762" y="3530056"/>
            <a:ext cx="3301406" cy="3170099"/>
          </a:xfrm>
          <a:prstGeom prst="rect">
            <a:avLst/>
          </a:prstGeom>
          <a:noFill/>
        </p:spPr>
        <p:txBody>
          <a:bodyPr wrap="square" rtlCol="0">
            <a:spAutoFit/>
          </a:bodyPr>
          <a:lstStyle/>
          <a:p>
            <a:r>
              <a:rPr lang="en-US" dirty="0" smtClean="0"/>
              <a:t>See you on Monday Dec 2</a:t>
            </a:r>
            <a:r>
              <a:rPr lang="en-US" baseline="30000" dirty="0" smtClean="0"/>
              <a:t>nd</a:t>
            </a:r>
            <a:r>
              <a:rPr lang="en-US" dirty="0" smtClean="0"/>
              <a:t> but reach out before then if you need any assistance.</a:t>
            </a:r>
          </a:p>
          <a:p>
            <a:endParaRPr lang="en-US" dirty="0"/>
          </a:p>
          <a:p>
            <a:r>
              <a:rPr lang="en-US" dirty="0" smtClean="0"/>
              <a:t>On Dec 2</a:t>
            </a:r>
            <a:r>
              <a:rPr lang="en-US" baseline="30000" dirty="0" smtClean="0"/>
              <a:t>nd</a:t>
            </a:r>
            <a:r>
              <a:rPr lang="en-US" dirty="0" smtClean="0"/>
              <a:t>, I will announce the teams who will present on Dec 4</a:t>
            </a:r>
            <a:r>
              <a:rPr lang="en-US" baseline="30000" dirty="0" smtClean="0"/>
              <a:t>th</a:t>
            </a:r>
            <a:r>
              <a:rPr lang="en-US" dirty="0" smtClean="0"/>
              <a:t> for prize money.  Everyone in class will evaluate Dec 4</a:t>
            </a:r>
            <a:r>
              <a:rPr lang="en-US" baseline="30000" dirty="0" smtClean="0"/>
              <a:t>th</a:t>
            </a:r>
            <a:r>
              <a:rPr lang="en-US" dirty="0" smtClean="0"/>
              <a:t> presentations for bonus points on Dec 9</a:t>
            </a:r>
            <a:r>
              <a:rPr lang="en-US" baseline="30000" dirty="0" smtClean="0"/>
              <a:t>th</a:t>
            </a:r>
            <a:r>
              <a:rPr lang="en-US" dirty="0" smtClean="0"/>
              <a:t> exam </a:t>
            </a:r>
            <a:r>
              <a:rPr lang="en-US" dirty="0" smtClean="0">
                <a:sym typeface="Wingdings"/>
              </a:rPr>
              <a:t></a:t>
            </a:r>
            <a:endParaRPr lang="en-US" dirty="0" smtClean="0"/>
          </a:p>
          <a:p>
            <a:pPr marL="227013" defTabSz="0"/>
            <a:r>
              <a:rPr lang="en-US" sz="2000" b="1" dirty="0" smtClean="0">
                <a:latin typeface="Lucida Handwriting"/>
                <a:cs typeface="Lucida Handwriting"/>
              </a:rPr>
              <a:t>Dr. B</a:t>
            </a:r>
            <a:endParaRPr lang="en-US" sz="2000" b="1" dirty="0">
              <a:latin typeface="Lucida Handwriting"/>
              <a:cs typeface="Lucida Handwriting"/>
            </a:endParaRPr>
          </a:p>
        </p:txBody>
      </p:sp>
    </p:spTree>
    <p:extLst>
      <p:ext uri="{BB962C8B-B14F-4D97-AF65-F5344CB8AC3E}">
        <p14:creationId xmlns:p14="http://schemas.microsoft.com/office/powerpoint/2010/main" val="2887213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635</TotalTime>
  <Words>381</Words>
  <Application>Microsoft Macintosh PowerPoint</Application>
  <PresentationFormat>On-screen Show (4:3)</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System Architecture Tools  Videos</vt:lpstr>
      <vt:lpstr>For Monday’s Class Lecture …</vt:lpstr>
      <vt:lpstr>Topic Exercise</vt:lpstr>
    </vt:vector>
  </TitlesOfParts>
  <Company>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Tool Videos</dc:title>
  <dc:creator>Suzanne Barber</dc:creator>
  <cp:lastModifiedBy>Suzanne Barber</cp:lastModifiedBy>
  <cp:revision>33</cp:revision>
  <cp:lastPrinted>2019-11-23T22:41:06Z</cp:lastPrinted>
  <dcterms:created xsi:type="dcterms:W3CDTF">2018-04-16T17:17:53Z</dcterms:created>
  <dcterms:modified xsi:type="dcterms:W3CDTF">2019-11-23T23:01:04Z</dcterms:modified>
</cp:coreProperties>
</file>