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72" r:id="rId10"/>
    <p:sldId id="264" r:id="rId11"/>
    <p:sldId id="265" r:id="rId12"/>
    <p:sldId id="266" r:id="rId13"/>
    <p:sldId id="267" r:id="rId14"/>
    <p:sldId id="268" r:id="rId15"/>
    <p:sldId id="269" r:id="rId16"/>
    <p:sldId id="270" r:id="rId17"/>
    <p:sldId id="271"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man" initials="A" lastIdx="2" clrIdx="0">
    <p:extLst>
      <p:ext uri="{19B8F6BF-5375-455C-9EA6-DF929625EA0E}">
        <p15:presenceInfo xmlns:p15="http://schemas.microsoft.com/office/powerpoint/2012/main" userId="Arm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837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86" d="100"/>
          <a:sy n="86" d="100"/>
        </p:scale>
        <p:origin x="138"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FAA67-2594-42CB-9BA6-9D3024B5A688}" type="datetimeFigureOut">
              <a:rPr lang="en-US" smtClean="0"/>
              <a:t>16/02/18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ED6EF-6567-4378-93BB-CFEBBA3DCA2B}" type="slidenum">
              <a:rPr lang="en-US" smtClean="0"/>
              <a:t>‹#›</a:t>
            </a:fld>
            <a:endParaRPr lang="en-US"/>
          </a:p>
        </p:txBody>
      </p:sp>
    </p:spTree>
    <p:extLst>
      <p:ext uri="{BB962C8B-B14F-4D97-AF65-F5344CB8AC3E}">
        <p14:creationId xmlns:p14="http://schemas.microsoft.com/office/powerpoint/2010/main" val="3367099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DED6EF-6567-4378-93BB-CFEBBA3DCA2B}" type="slidenum">
              <a:rPr lang="en-US" smtClean="0"/>
              <a:t>4</a:t>
            </a:fld>
            <a:endParaRPr lang="en-US"/>
          </a:p>
        </p:txBody>
      </p:sp>
    </p:spTree>
    <p:extLst>
      <p:ext uri="{BB962C8B-B14F-4D97-AF65-F5344CB8AC3E}">
        <p14:creationId xmlns:p14="http://schemas.microsoft.com/office/powerpoint/2010/main" val="40055338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D06E9DC-6F44-4A4B-87B4-588B28C0B022}" type="datetimeFigureOut">
              <a:rPr lang="en-US" smtClean="0"/>
              <a:t>16/02/18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22FD1D8-3FDF-423F-A62A-589169D3000A}" type="slidenum">
              <a:rPr lang="en-US" smtClean="0"/>
              <a:t>‹#›</a:t>
            </a:fld>
            <a:endParaRPr lang="en-US"/>
          </a:p>
        </p:txBody>
      </p:sp>
    </p:spTree>
    <p:extLst>
      <p:ext uri="{BB962C8B-B14F-4D97-AF65-F5344CB8AC3E}">
        <p14:creationId xmlns:p14="http://schemas.microsoft.com/office/powerpoint/2010/main" val="208051737"/>
      </p:ext>
    </p:extLst>
  </p:cSld>
  <p:clrMapOvr>
    <a:masterClrMapping/>
  </p:clrMapOvr>
  <p:transition advTm="2000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06E9DC-6F44-4A4B-87B4-588B28C0B022}" type="datetimeFigureOut">
              <a:rPr lang="en-US" smtClean="0"/>
              <a:t>16/02/18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2FD1D8-3FDF-423F-A62A-589169D3000A}" type="slidenum">
              <a:rPr lang="en-US" smtClean="0"/>
              <a:t>‹#›</a:t>
            </a:fld>
            <a:endParaRPr lang="en-US"/>
          </a:p>
        </p:txBody>
      </p:sp>
    </p:spTree>
    <p:extLst>
      <p:ext uri="{BB962C8B-B14F-4D97-AF65-F5344CB8AC3E}">
        <p14:creationId xmlns:p14="http://schemas.microsoft.com/office/powerpoint/2010/main" val="3758767893"/>
      </p:ext>
    </p:extLst>
  </p:cSld>
  <p:clrMapOvr>
    <a:masterClrMapping/>
  </p:clrMapOvr>
  <p:transition advTm="2000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06E9DC-6F44-4A4B-87B4-588B28C0B022}" type="datetimeFigureOut">
              <a:rPr lang="en-US" smtClean="0"/>
              <a:t>16/02/18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2FD1D8-3FDF-423F-A62A-589169D3000A}" type="slidenum">
              <a:rPr lang="en-US" smtClean="0"/>
              <a:t>‹#›</a:t>
            </a:fld>
            <a:endParaRPr lang="en-US"/>
          </a:p>
        </p:txBody>
      </p:sp>
    </p:spTree>
    <p:extLst>
      <p:ext uri="{BB962C8B-B14F-4D97-AF65-F5344CB8AC3E}">
        <p14:creationId xmlns:p14="http://schemas.microsoft.com/office/powerpoint/2010/main" val="1177629349"/>
      </p:ext>
    </p:extLst>
  </p:cSld>
  <p:clrMapOvr>
    <a:masterClrMapping/>
  </p:clrMapOvr>
  <p:transition advTm="2000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06E9DC-6F44-4A4B-87B4-588B28C0B022}" type="datetimeFigureOut">
              <a:rPr lang="en-US" smtClean="0"/>
              <a:t>16/02/18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2FD1D8-3FDF-423F-A62A-589169D3000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11424670"/>
      </p:ext>
    </p:extLst>
  </p:cSld>
  <p:clrMapOvr>
    <a:masterClrMapping/>
  </p:clrMapOvr>
  <p:transition advTm="2000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06E9DC-6F44-4A4B-87B4-588B28C0B022}" type="datetimeFigureOut">
              <a:rPr lang="en-US" smtClean="0"/>
              <a:t>16/02/18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2FD1D8-3FDF-423F-A62A-589169D3000A}" type="slidenum">
              <a:rPr lang="en-US" smtClean="0"/>
              <a:t>‹#›</a:t>
            </a:fld>
            <a:endParaRPr lang="en-US"/>
          </a:p>
        </p:txBody>
      </p:sp>
    </p:spTree>
    <p:extLst>
      <p:ext uri="{BB962C8B-B14F-4D97-AF65-F5344CB8AC3E}">
        <p14:creationId xmlns:p14="http://schemas.microsoft.com/office/powerpoint/2010/main" val="2030475016"/>
      </p:ext>
    </p:extLst>
  </p:cSld>
  <p:clrMapOvr>
    <a:masterClrMapping/>
  </p:clrMapOvr>
  <p:transition advTm="2000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D06E9DC-6F44-4A4B-87B4-588B28C0B022}" type="datetimeFigureOut">
              <a:rPr lang="en-US" smtClean="0"/>
              <a:t>16/02/18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2FD1D8-3FDF-423F-A62A-589169D3000A}" type="slidenum">
              <a:rPr lang="en-US" smtClean="0"/>
              <a:t>‹#›</a:t>
            </a:fld>
            <a:endParaRPr lang="en-US"/>
          </a:p>
        </p:txBody>
      </p:sp>
    </p:spTree>
    <p:extLst>
      <p:ext uri="{BB962C8B-B14F-4D97-AF65-F5344CB8AC3E}">
        <p14:creationId xmlns:p14="http://schemas.microsoft.com/office/powerpoint/2010/main" val="3397656111"/>
      </p:ext>
    </p:extLst>
  </p:cSld>
  <p:clrMapOvr>
    <a:masterClrMapping/>
  </p:clrMapOvr>
  <p:transition advTm="2000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D06E9DC-6F44-4A4B-87B4-588B28C0B022}" type="datetimeFigureOut">
              <a:rPr lang="en-US" smtClean="0"/>
              <a:t>16/02/18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2FD1D8-3FDF-423F-A62A-589169D3000A}" type="slidenum">
              <a:rPr lang="en-US" smtClean="0"/>
              <a:t>‹#›</a:t>
            </a:fld>
            <a:endParaRPr lang="en-US"/>
          </a:p>
        </p:txBody>
      </p:sp>
    </p:spTree>
    <p:extLst>
      <p:ext uri="{BB962C8B-B14F-4D97-AF65-F5344CB8AC3E}">
        <p14:creationId xmlns:p14="http://schemas.microsoft.com/office/powerpoint/2010/main" val="3369215148"/>
      </p:ext>
    </p:extLst>
  </p:cSld>
  <p:clrMapOvr>
    <a:masterClrMapping/>
  </p:clrMapOvr>
  <p:transition advTm="2000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06E9DC-6F44-4A4B-87B4-588B28C0B022}" type="datetimeFigureOut">
              <a:rPr lang="en-US" smtClean="0"/>
              <a:t>16/02/18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2FD1D8-3FDF-423F-A62A-589169D3000A}" type="slidenum">
              <a:rPr lang="en-US" smtClean="0"/>
              <a:t>‹#›</a:t>
            </a:fld>
            <a:endParaRPr lang="en-US"/>
          </a:p>
        </p:txBody>
      </p:sp>
    </p:spTree>
    <p:extLst>
      <p:ext uri="{BB962C8B-B14F-4D97-AF65-F5344CB8AC3E}">
        <p14:creationId xmlns:p14="http://schemas.microsoft.com/office/powerpoint/2010/main" val="3513621815"/>
      </p:ext>
    </p:extLst>
  </p:cSld>
  <p:clrMapOvr>
    <a:masterClrMapping/>
  </p:clrMapOvr>
  <p:transition advTm="2000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06E9DC-6F44-4A4B-87B4-588B28C0B022}" type="datetimeFigureOut">
              <a:rPr lang="en-US" smtClean="0"/>
              <a:t>16/02/18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2FD1D8-3FDF-423F-A62A-589169D3000A}" type="slidenum">
              <a:rPr lang="en-US" smtClean="0"/>
              <a:t>‹#›</a:t>
            </a:fld>
            <a:endParaRPr lang="en-US"/>
          </a:p>
        </p:txBody>
      </p:sp>
    </p:spTree>
    <p:extLst>
      <p:ext uri="{BB962C8B-B14F-4D97-AF65-F5344CB8AC3E}">
        <p14:creationId xmlns:p14="http://schemas.microsoft.com/office/powerpoint/2010/main" val="2231078429"/>
      </p:ext>
    </p:extLst>
  </p:cSld>
  <p:clrMapOvr>
    <a:masterClrMapping/>
  </p:clrMapOvr>
  <p:transition advTm="20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06E9DC-6F44-4A4B-87B4-588B28C0B022}" type="datetimeFigureOut">
              <a:rPr lang="en-US" smtClean="0"/>
              <a:t>16/02/18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2FD1D8-3FDF-423F-A62A-589169D3000A}" type="slidenum">
              <a:rPr lang="en-US" smtClean="0"/>
              <a:t>‹#›</a:t>
            </a:fld>
            <a:endParaRPr lang="en-US"/>
          </a:p>
        </p:txBody>
      </p:sp>
    </p:spTree>
    <p:extLst>
      <p:ext uri="{BB962C8B-B14F-4D97-AF65-F5344CB8AC3E}">
        <p14:creationId xmlns:p14="http://schemas.microsoft.com/office/powerpoint/2010/main" val="701650557"/>
      </p:ext>
    </p:extLst>
  </p:cSld>
  <p:clrMapOvr>
    <a:masterClrMapping/>
  </p:clrMapOvr>
  <p:transition advTm="20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06E9DC-6F44-4A4B-87B4-588B28C0B022}" type="datetimeFigureOut">
              <a:rPr lang="en-US" smtClean="0"/>
              <a:t>16/02/18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2FD1D8-3FDF-423F-A62A-589169D3000A}" type="slidenum">
              <a:rPr lang="en-US" smtClean="0"/>
              <a:t>‹#›</a:t>
            </a:fld>
            <a:endParaRPr lang="en-US"/>
          </a:p>
        </p:txBody>
      </p:sp>
    </p:spTree>
    <p:extLst>
      <p:ext uri="{BB962C8B-B14F-4D97-AF65-F5344CB8AC3E}">
        <p14:creationId xmlns:p14="http://schemas.microsoft.com/office/powerpoint/2010/main" val="833414479"/>
      </p:ext>
    </p:extLst>
  </p:cSld>
  <p:clrMapOvr>
    <a:masterClrMapping/>
  </p:clrMapOvr>
  <p:transition advTm="20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D06E9DC-6F44-4A4B-87B4-588B28C0B022}" type="datetimeFigureOut">
              <a:rPr lang="en-US" smtClean="0"/>
              <a:t>16/02/18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2FD1D8-3FDF-423F-A62A-589169D3000A}" type="slidenum">
              <a:rPr lang="en-US" smtClean="0"/>
              <a:t>‹#›</a:t>
            </a:fld>
            <a:endParaRPr lang="en-US"/>
          </a:p>
        </p:txBody>
      </p:sp>
    </p:spTree>
    <p:extLst>
      <p:ext uri="{BB962C8B-B14F-4D97-AF65-F5344CB8AC3E}">
        <p14:creationId xmlns:p14="http://schemas.microsoft.com/office/powerpoint/2010/main" val="1577796419"/>
      </p:ext>
    </p:extLst>
  </p:cSld>
  <p:clrMapOvr>
    <a:masterClrMapping/>
  </p:clrMapOvr>
  <p:transition advTm="20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D06E9DC-6F44-4A4B-87B4-588B28C0B022}" type="datetimeFigureOut">
              <a:rPr lang="en-US" smtClean="0"/>
              <a:t>16/02/18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2FD1D8-3FDF-423F-A62A-589169D3000A}" type="slidenum">
              <a:rPr lang="en-US" smtClean="0"/>
              <a:t>‹#›</a:t>
            </a:fld>
            <a:endParaRPr lang="en-US"/>
          </a:p>
        </p:txBody>
      </p:sp>
    </p:spTree>
    <p:extLst>
      <p:ext uri="{BB962C8B-B14F-4D97-AF65-F5344CB8AC3E}">
        <p14:creationId xmlns:p14="http://schemas.microsoft.com/office/powerpoint/2010/main" val="1597279420"/>
      </p:ext>
    </p:extLst>
  </p:cSld>
  <p:clrMapOvr>
    <a:masterClrMapping/>
  </p:clrMapOvr>
  <p:transition advTm="20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D06E9DC-6F44-4A4B-87B4-588B28C0B022}" type="datetimeFigureOut">
              <a:rPr lang="en-US" smtClean="0"/>
              <a:t>16/02/18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2FD1D8-3FDF-423F-A62A-589169D3000A}" type="slidenum">
              <a:rPr lang="en-US" smtClean="0"/>
              <a:t>‹#›</a:t>
            </a:fld>
            <a:endParaRPr lang="en-US"/>
          </a:p>
        </p:txBody>
      </p:sp>
    </p:spTree>
    <p:extLst>
      <p:ext uri="{BB962C8B-B14F-4D97-AF65-F5344CB8AC3E}">
        <p14:creationId xmlns:p14="http://schemas.microsoft.com/office/powerpoint/2010/main" val="473033219"/>
      </p:ext>
    </p:extLst>
  </p:cSld>
  <p:clrMapOvr>
    <a:masterClrMapping/>
  </p:clrMapOvr>
  <p:transition advTm="20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06E9DC-6F44-4A4B-87B4-588B28C0B022}" type="datetimeFigureOut">
              <a:rPr lang="en-US" smtClean="0"/>
              <a:t>16/02/18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2FD1D8-3FDF-423F-A62A-589169D3000A}" type="slidenum">
              <a:rPr lang="en-US" smtClean="0"/>
              <a:t>‹#›</a:t>
            </a:fld>
            <a:endParaRPr lang="en-US"/>
          </a:p>
        </p:txBody>
      </p:sp>
    </p:spTree>
    <p:extLst>
      <p:ext uri="{BB962C8B-B14F-4D97-AF65-F5344CB8AC3E}">
        <p14:creationId xmlns:p14="http://schemas.microsoft.com/office/powerpoint/2010/main" val="3823515854"/>
      </p:ext>
    </p:extLst>
  </p:cSld>
  <p:clrMapOvr>
    <a:masterClrMapping/>
  </p:clrMapOvr>
  <p:transition advTm="200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06E9DC-6F44-4A4B-87B4-588B28C0B022}" type="datetimeFigureOut">
              <a:rPr lang="en-US" smtClean="0"/>
              <a:t>16/02/18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2FD1D8-3FDF-423F-A62A-589169D3000A}" type="slidenum">
              <a:rPr lang="en-US" smtClean="0"/>
              <a:t>‹#›</a:t>
            </a:fld>
            <a:endParaRPr lang="en-US"/>
          </a:p>
        </p:txBody>
      </p:sp>
    </p:spTree>
    <p:extLst>
      <p:ext uri="{BB962C8B-B14F-4D97-AF65-F5344CB8AC3E}">
        <p14:creationId xmlns:p14="http://schemas.microsoft.com/office/powerpoint/2010/main" val="297727558"/>
      </p:ext>
    </p:extLst>
  </p:cSld>
  <p:clrMapOvr>
    <a:masterClrMapping/>
  </p:clrMapOvr>
  <p:transition advTm="20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06E9DC-6F44-4A4B-87B4-588B28C0B022}" type="datetimeFigureOut">
              <a:rPr lang="en-US" smtClean="0"/>
              <a:t>16/02/18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2FD1D8-3FDF-423F-A62A-589169D3000A}" type="slidenum">
              <a:rPr lang="en-US" smtClean="0"/>
              <a:t>‹#›</a:t>
            </a:fld>
            <a:endParaRPr lang="en-US"/>
          </a:p>
        </p:txBody>
      </p:sp>
    </p:spTree>
    <p:extLst>
      <p:ext uri="{BB962C8B-B14F-4D97-AF65-F5344CB8AC3E}">
        <p14:creationId xmlns:p14="http://schemas.microsoft.com/office/powerpoint/2010/main" val="4195271003"/>
      </p:ext>
    </p:extLst>
  </p:cSld>
  <p:clrMapOvr>
    <a:masterClrMapping/>
  </p:clrMapOvr>
  <p:transition advTm="20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D06E9DC-6F44-4A4B-87B4-588B28C0B022}" type="datetimeFigureOut">
              <a:rPr lang="en-US" smtClean="0"/>
              <a:t>16/02/18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22FD1D8-3FDF-423F-A62A-589169D3000A}" type="slidenum">
              <a:rPr lang="en-US" smtClean="0"/>
              <a:t>‹#›</a:t>
            </a:fld>
            <a:endParaRPr lang="en-US"/>
          </a:p>
        </p:txBody>
      </p:sp>
    </p:spTree>
    <p:extLst>
      <p:ext uri="{BB962C8B-B14F-4D97-AF65-F5344CB8AC3E}">
        <p14:creationId xmlns:p14="http://schemas.microsoft.com/office/powerpoint/2010/main" val="10845982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advTm="2000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4293" y="1444641"/>
            <a:ext cx="9144000" cy="3127360"/>
          </a:xfrm>
        </p:spPr>
        <p:txBody>
          <a:bodyPr>
            <a:normAutofit/>
          </a:bodyPr>
          <a:lstStyle/>
          <a:p>
            <a:r>
              <a:rPr lang="en-GB" dirty="0" smtClean="0">
                <a:solidFill>
                  <a:schemeClr val="bg1"/>
                </a:solidFill>
              </a:rPr>
              <a:t>Milestones</a:t>
            </a:r>
            <a:r>
              <a:rPr lang="en-GB" dirty="0" smtClean="0"/>
              <a:t/>
            </a:r>
            <a:br>
              <a:rPr lang="en-GB" dirty="0" smtClean="0"/>
            </a:br>
            <a:r>
              <a:rPr lang="en-US" sz="2200" dirty="0"/>
              <a:t>An android application that enables users to set objectives and goals with a set or an open deadline and keeps track of accomplished objectives and deadlines</a:t>
            </a:r>
            <a:r>
              <a:rPr lang="en-US" sz="2200" dirty="0" smtClean="0"/>
              <a:t>.</a:t>
            </a:r>
            <a:endParaRPr lang="en-US" sz="2200" dirty="0"/>
          </a:p>
        </p:txBody>
      </p:sp>
      <p:sp>
        <p:nvSpPr>
          <p:cNvPr id="9" name="Oval 8"/>
          <p:cNvSpPr/>
          <p:nvPr/>
        </p:nvSpPr>
        <p:spPr>
          <a:xfrm>
            <a:off x="6704800" y="3123028"/>
            <a:ext cx="849551" cy="324244"/>
          </a:xfrm>
          <a:prstGeom prst="ellipse">
            <a:avLst/>
          </a:prstGeom>
          <a:blipFill>
            <a:blip r:embed="rId2"/>
            <a:tile tx="0" ty="0" sx="100000" sy="100000" flip="none" algn="tl"/>
          </a:blipFill>
          <a:ln>
            <a:noFill/>
          </a:ln>
          <a:scene3d>
            <a:camera prst="orthographicFront"/>
            <a:lightRig rig="morning"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775137" y="2819541"/>
            <a:ext cx="708874" cy="303487"/>
          </a:xfrm>
          <a:prstGeom prst="ellipse">
            <a:avLst/>
          </a:prstGeom>
          <a:blipFill>
            <a:blip r:embed="rId2"/>
            <a:tile tx="0" ty="0" sx="100000" sy="100000" flip="none" algn="tl"/>
          </a:blipFill>
          <a:ln>
            <a:noFill/>
          </a:ln>
          <a:scene3d>
            <a:camera prst="orthographicFront"/>
            <a:lightRig rig="morning"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880644" y="2564948"/>
            <a:ext cx="497859" cy="254593"/>
          </a:xfrm>
          <a:prstGeom prst="ellipse">
            <a:avLst/>
          </a:prstGeom>
          <a:blipFill>
            <a:blip r:embed="rId2"/>
            <a:tile tx="0" ty="0" sx="100000" sy="100000" flip="none" algn="tl"/>
          </a:blipFill>
          <a:ln>
            <a:noFill/>
          </a:ln>
          <a:scene3d>
            <a:camera prst="orthographicFront"/>
            <a:lightRig rig="morning"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2948405"/>
      </p:ext>
    </p:extLst>
  </p:cSld>
  <p:clrMapOvr>
    <a:masterClrMapping/>
  </p:clrMapOvr>
  <p:transition advTm="20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672683"/>
          </a:xfrm>
        </p:spPr>
        <p:txBody>
          <a:bodyPr>
            <a:normAutofit/>
          </a:bodyPr>
          <a:lstStyle/>
          <a:p>
            <a:r>
              <a:rPr lang="en-US" sz="2400" dirty="0" smtClean="0"/>
              <a:t>Following the </a:t>
            </a:r>
            <a:r>
              <a:rPr lang="en-US" sz="2400" dirty="0" smtClean="0">
                <a:solidFill>
                  <a:schemeClr val="bg1"/>
                </a:solidFill>
              </a:rPr>
              <a:t>FDD</a:t>
            </a:r>
            <a:r>
              <a:rPr lang="en-US" sz="2400" dirty="0" smtClean="0"/>
              <a:t> approach</a:t>
            </a:r>
            <a:br>
              <a:rPr lang="en-US" sz="2400" dirty="0" smtClean="0"/>
            </a:br>
            <a:r>
              <a:rPr lang="en-US" sz="2400" dirty="0"/>
              <a:t>	</a:t>
            </a:r>
            <a:r>
              <a:rPr lang="en-US" sz="2400" dirty="0" smtClean="0"/>
              <a:t>Developing </a:t>
            </a:r>
            <a:r>
              <a:rPr lang="en-US" sz="2400" dirty="0"/>
              <a:t>by </a:t>
            </a:r>
            <a:r>
              <a:rPr lang="en-US" sz="2400" dirty="0" smtClean="0"/>
              <a:t>Feature, Inspections</a:t>
            </a:r>
            <a:endParaRPr lang="en-US" sz="2400" dirty="0"/>
          </a:p>
        </p:txBody>
      </p:sp>
      <p:sp>
        <p:nvSpPr>
          <p:cNvPr id="3" name="Content Placeholder 2"/>
          <p:cNvSpPr>
            <a:spLocks noGrp="1"/>
          </p:cNvSpPr>
          <p:nvPr>
            <p:ph idx="1"/>
          </p:nvPr>
        </p:nvSpPr>
        <p:spPr/>
        <p:txBody>
          <a:bodyPr/>
          <a:lstStyle/>
          <a:p>
            <a:r>
              <a:rPr lang="en-US" dirty="0"/>
              <a:t>driving and tracking development through a functionally decomposed list of small, client-valued </a:t>
            </a:r>
            <a:r>
              <a:rPr lang="en-US" dirty="0" smtClean="0"/>
              <a:t>functions</a:t>
            </a:r>
          </a:p>
          <a:p>
            <a:r>
              <a:rPr lang="en-US" dirty="0" smtClean="0"/>
              <a:t>multiple </a:t>
            </a:r>
            <a:r>
              <a:rPr lang="en-US" dirty="0"/>
              <a:t>design options are always evaluated before one is </a:t>
            </a:r>
            <a:r>
              <a:rPr lang="en-US" dirty="0" smtClean="0"/>
              <a:t>chosen</a:t>
            </a:r>
          </a:p>
          <a:p>
            <a:r>
              <a:rPr lang="en-US" dirty="0"/>
              <a:t>applying </a:t>
            </a:r>
            <a:r>
              <a:rPr lang="en-US" dirty="0" smtClean="0"/>
              <a:t>the defect-detection </a:t>
            </a:r>
            <a:r>
              <a:rPr lang="en-US" dirty="0"/>
              <a:t>technique and leveraging the opportunities it provides to propagate good practice, conventions, and development </a:t>
            </a:r>
            <a:endParaRPr lang="en-US" dirty="0" smtClean="0"/>
          </a:p>
        </p:txBody>
      </p:sp>
    </p:spTree>
    <p:extLst>
      <p:ext uri="{BB962C8B-B14F-4D97-AF65-F5344CB8AC3E}">
        <p14:creationId xmlns:p14="http://schemas.microsoft.com/office/powerpoint/2010/main" val="3496735319"/>
      </p:ext>
    </p:extLst>
  </p:cSld>
  <p:clrMapOvr>
    <a:masterClrMapping/>
  </p:clrMapOvr>
  <p:transition advTm="2000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i="1" dirty="0"/>
              <a:t>Regular Builds</a:t>
            </a:r>
            <a:endParaRPr lang="en-US" sz="2400" dirty="0"/>
          </a:p>
        </p:txBody>
      </p:sp>
      <p:sp>
        <p:nvSpPr>
          <p:cNvPr id="3" name="Content Placeholder 2"/>
          <p:cNvSpPr>
            <a:spLocks noGrp="1"/>
          </p:cNvSpPr>
          <p:nvPr>
            <p:ph idx="1"/>
          </p:nvPr>
        </p:nvSpPr>
        <p:spPr/>
        <p:txBody>
          <a:bodyPr/>
          <a:lstStyle/>
          <a:p>
            <a:r>
              <a:rPr lang="en-US" dirty="0"/>
              <a:t>ensuring that there is always a demonstrable system available and flushing out any integration issues that manage to get past the design and code inspections. Regular builds provide a known baseline to which to add more </a:t>
            </a:r>
            <a:r>
              <a:rPr lang="en-US" dirty="0" smtClean="0"/>
              <a:t>function</a:t>
            </a:r>
            <a:endParaRPr lang="en-US" dirty="0"/>
          </a:p>
        </p:txBody>
      </p:sp>
    </p:spTree>
    <p:extLst>
      <p:ext uri="{BB962C8B-B14F-4D97-AF65-F5344CB8AC3E}">
        <p14:creationId xmlns:p14="http://schemas.microsoft.com/office/powerpoint/2010/main" val="3580922142"/>
      </p:ext>
    </p:extLst>
  </p:cSld>
  <p:clrMapOvr>
    <a:masterClrMapping/>
  </p:clrMapOvr>
  <p:transition advTm="2000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i="1" dirty="0"/>
              <a:t>Version Control</a:t>
            </a:r>
            <a:endParaRPr lang="en-US" sz="2400" dirty="0"/>
          </a:p>
        </p:txBody>
      </p:sp>
      <p:sp>
        <p:nvSpPr>
          <p:cNvPr id="3" name="Content Placeholder 2"/>
          <p:cNvSpPr>
            <a:spLocks noGrp="1"/>
          </p:cNvSpPr>
          <p:nvPr>
            <p:ph idx="1"/>
          </p:nvPr>
        </p:nvSpPr>
        <p:spPr/>
        <p:txBody>
          <a:bodyPr/>
          <a:lstStyle/>
          <a:p>
            <a:r>
              <a:rPr lang="en-US" dirty="0"/>
              <a:t>identifying the latest versions of completed source code files and providing historical tracking of all information artifacts in the project</a:t>
            </a:r>
          </a:p>
        </p:txBody>
      </p:sp>
    </p:spTree>
    <p:extLst>
      <p:ext uri="{BB962C8B-B14F-4D97-AF65-F5344CB8AC3E}">
        <p14:creationId xmlns:p14="http://schemas.microsoft.com/office/powerpoint/2010/main" val="1836760189"/>
      </p:ext>
    </p:extLst>
  </p:cSld>
  <p:clrMapOvr>
    <a:masterClrMapping/>
  </p:clrMapOvr>
  <p:transition advTm="2000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i="1" dirty="0"/>
              <a:t>Progress Reporting</a:t>
            </a:r>
            <a:endParaRPr lang="en-US" sz="2400" dirty="0"/>
          </a:p>
        </p:txBody>
      </p:sp>
      <p:sp>
        <p:nvSpPr>
          <p:cNvPr id="3" name="Content Placeholder 2"/>
          <p:cNvSpPr>
            <a:spLocks noGrp="1"/>
          </p:cNvSpPr>
          <p:nvPr>
            <p:ph idx="1"/>
          </p:nvPr>
        </p:nvSpPr>
        <p:spPr/>
        <p:txBody>
          <a:bodyPr/>
          <a:lstStyle/>
          <a:p>
            <a:r>
              <a:rPr lang="en-US" dirty="0"/>
              <a:t>frequent, appropriate, and accurate progress reporting at all levels, inside and outside the project, based on completed work</a:t>
            </a:r>
          </a:p>
        </p:txBody>
      </p:sp>
    </p:spTree>
    <p:extLst>
      <p:ext uri="{BB962C8B-B14F-4D97-AF65-F5344CB8AC3E}">
        <p14:creationId xmlns:p14="http://schemas.microsoft.com/office/powerpoint/2010/main" val="140335985"/>
      </p:ext>
    </p:extLst>
  </p:cSld>
  <p:clrMapOvr>
    <a:masterClrMapping/>
  </p:clrMapOvr>
  <p:transition advTm="2000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dirty="0" smtClean="0"/>
              <a:t>New Features</a:t>
            </a:r>
            <a:endParaRPr lang="en-US" sz="2400" dirty="0"/>
          </a:p>
        </p:txBody>
      </p:sp>
      <p:sp>
        <p:nvSpPr>
          <p:cNvPr id="3" name="Content Placeholder 2"/>
          <p:cNvSpPr>
            <a:spLocks noGrp="1"/>
          </p:cNvSpPr>
          <p:nvPr>
            <p:ph idx="1"/>
          </p:nvPr>
        </p:nvSpPr>
        <p:spPr/>
        <p:txBody>
          <a:bodyPr/>
          <a:lstStyle/>
          <a:p>
            <a:r>
              <a:rPr lang="en-GB" dirty="0" smtClean="0"/>
              <a:t>Exploring new features that could be added to the function of the app</a:t>
            </a:r>
          </a:p>
          <a:p>
            <a:r>
              <a:rPr lang="en-GB" dirty="0" smtClean="0"/>
              <a:t>Creating tags for milestones and sorting them by tags </a:t>
            </a:r>
          </a:p>
          <a:p>
            <a:r>
              <a:rPr lang="en-GB" dirty="0" smtClean="0"/>
              <a:t>Option of making milestones public or private </a:t>
            </a:r>
          </a:p>
          <a:p>
            <a:r>
              <a:rPr lang="en-GB" dirty="0" smtClean="0"/>
              <a:t>Adding links, images and videos to milestones and each of the steps </a:t>
            </a:r>
          </a:p>
          <a:p>
            <a:r>
              <a:rPr lang="en-GB" dirty="0" smtClean="0"/>
              <a:t>Ability to comment and rate milestones, steps and the content </a:t>
            </a:r>
          </a:p>
          <a:p>
            <a:r>
              <a:rPr lang="en-GB" dirty="0" smtClean="0"/>
              <a:t> </a:t>
            </a:r>
            <a:r>
              <a:rPr lang="en-US" dirty="0" smtClean="0"/>
              <a:t> </a:t>
            </a:r>
            <a:endParaRPr lang="en-GB" dirty="0" smtClean="0"/>
          </a:p>
        </p:txBody>
      </p:sp>
    </p:spTree>
    <p:extLst>
      <p:ext uri="{BB962C8B-B14F-4D97-AF65-F5344CB8AC3E}">
        <p14:creationId xmlns:p14="http://schemas.microsoft.com/office/powerpoint/2010/main" val="660716922"/>
      </p:ext>
    </p:extLst>
  </p:cSld>
  <p:clrMapOvr>
    <a:masterClrMapping/>
  </p:clrMapOvr>
  <p:transition advTm="2000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dirty="0" smtClean="0"/>
              <a:t>Testing </a:t>
            </a:r>
            <a:endParaRPr lang="en-US" sz="2400" dirty="0"/>
          </a:p>
        </p:txBody>
      </p:sp>
      <p:sp>
        <p:nvSpPr>
          <p:cNvPr id="3" name="Content Placeholder 2"/>
          <p:cNvSpPr>
            <a:spLocks noGrp="1"/>
          </p:cNvSpPr>
          <p:nvPr>
            <p:ph idx="1"/>
          </p:nvPr>
        </p:nvSpPr>
        <p:spPr/>
        <p:txBody>
          <a:bodyPr/>
          <a:lstStyle/>
          <a:p>
            <a:r>
              <a:rPr lang="en-GB" dirty="0" smtClean="0"/>
              <a:t>White box testing after completion of each feature and after adding the new feature</a:t>
            </a:r>
          </a:p>
          <a:p>
            <a:r>
              <a:rPr lang="en-GB" dirty="0" smtClean="0"/>
              <a:t>Black box testing after completion of major features </a:t>
            </a:r>
            <a:endParaRPr lang="en-US" dirty="0"/>
          </a:p>
        </p:txBody>
      </p:sp>
    </p:spTree>
    <p:extLst>
      <p:ext uri="{BB962C8B-B14F-4D97-AF65-F5344CB8AC3E}">
        <p14:creationId xmlns:p14="http://schemas.microsoft.com/office/powerpoint/2010/main" val="3849660644"/>
      </p:ext>
    </p:extLst>
  </p:cSld>
  <p:clrMapOvr>
    <a:masterClrMapping/>
  </p:clrMapOvr>
  <p:transition advTm="2000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dirty="0" smtClean="0"/>
              <a:t>Further work</a:t>
            </a:r>
            <a:endParaRPr lang="en-US" sz="2400" dirty="0"/>
          </a:p>
        </p:txBody>
      </p:sp>
      <p:sp>
        <p:nvSpPr>
          <p:cNvPr id="3" name="Content Placeholder 2"/>
          <p:cNvSpPr>
            <a:spLocks noGrp="1"/>
          </p:cNvSpPr>
          <p:nvPr>
            <p:ph idx="1"/>
          </p:nvPr>
        </p:nvSpPr>
        <p:spPr/>
        <p:txBody>
          <a:bodyPr/>
          <a:lstStyle/>
          <a:p>
            <a:r>
              <a:rPr lang="en-GB" dirty="0" smtClean="0"/>
              <a:t>After finalising which feature could be added, implemented and tested thoroughly, explore the further work and possible features that could be added and include in the report</a:t>
            </a:r>
          </a:p>
        </p:txBody>
      </p:sp>
    </p:spTree>
    <p:extLst>
      <p:ext uri="{BB962C8B-B14F-4D97-AF65-F5344CB8AC3E}">
        <p14:creationId xmlns:p14="http://schemas.microsoft.com/office/powerpoint/2010/main" val="2585178621"/>
      </p:ext>
    </p:extLst>
  </p:cSld>
  <p:clrMapOvr>
    <a:masterClrMapping/>
  </p:clrMapOvr>
  <p:transition advTm="2000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Reporting/Visibility of Results</a:t>
            </a:r>
            <a:br>
              <a:rPr lang="en-US" sz="2400" dirty="0"/>
            </a:br>
            <a:endParaRPr lang="en-US" sz="2400" dirty="0"/>
          </a:p>
        </p:txBody>
      </p:sp>
      <p:sp>
        <p:nvSpPr>
          <p:cNvPr id="3" name="Content Placeholder 2"/>
          <p:cNvSpPr>
            <a:spLocks noGrp="1"/>
          </p:cNvSpPr>
          <p:nvPr>
            <p:ph idx="1"/>
          </p:nvPr>
        </p:nvSpPr>
        <p:spPr/>
        <p:txBody>
          <a:bodyPr/>
          <a:lstStyle/>
          <a:p>
            <a:r>
              <a:rPr lang="en-GB" dirty="0" smtClean="0"/>
              <a:t>The full content of the final report</a:t>
            </a:r>
          </a:p>
          <a:p>
            <a:r>
              <a:rPr lang="en-GB" dirty="0" smtClean="0"/>
              <a:t>Review the final report </a:t>
            </a:r>
            <a:r>
              <a:rPr lang="en-US" dirty="0" smtClean="0"/>
              <a:t>for submission </a:t>
            </a:r>
            <a:r>
              <a:rPr lang="en-GB" dirty="0" smtClean="0"/>
              <a:t>( seeking advice)</a:t>
            </a:r>
            <a:endParaRPr lang="en-US" dirty="0" smtClean="0"/>
          </a:p>
        </p:txBody>
      </p:sp>
    </p:spTree>
    <p:extLst>
      <p:ext uri="{BB962C8B-B14F-4D97-AF65-F5344CB8AC3E}">
        <p14:creationId xmlns:p14="http://schemas.microsoft.com/office/powerpoint/2010/main" val="2498299656"/>
      </p:ext>
    </p:extLst>
  </p:cSld>
  <p:clrMapOvr>
    <a:masterClrMapping/>
  </p:clrMapOvr>
  <p:transition advTm="2000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67444291"/>
      </p:ext>
    </p:extLst>
  </p:cSld>
  <p:clrMapOvr>
    <a:masterClrMapping/>
  </p:clrMapOvr>
  <p:transition advTm="2000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39781416"/>
      </p:ext>
    </p:extLst>
  </p:cSld>
  <p:clrMapOvr>
    <a:masterClrMapping/>
  </p:clrMapOvr>
  <p:transition advTm="20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8218"/>
            <a:ext cx="10515600" cy="1430221"/>
          </a:xfrm>
        </p:spPr>
        <p:txBody>
          <a:bodyPr>
            <a:normAutofit/>
          </a:bodyPr>
          <a:lstStyle/>
          <a:p>
            <a:r>
              <a:rPr lang="en-US" sz="2400" dirty="0"/>
              <a:t>the </a:t>
            </a:r>
            <a:r>
              <a:rPr lang="en-US" sz="2400" b="1" dirty="0">
                <a:solidFill>
                  <a:schemeClr val="bg1"/>
                </a:solidFill>
              </a:rPr>
              <a:t>Feature-Driven Development </a:t>
            </a:r>
            <a:r>
              <a:rPr lang="en-US" sz="2400" dirty="0"/>
              <a:t>approach to create my android app starting with main pages and their functionality and improving and expanding on the features and connecting the app to the database.</a:t>
            </a:r>
          </a:p>
        </p:txBody>
      </p:sp>
      <p:sp>
        <p:nvSpPr>
          <p:cNvPr id="3" name="Content Placeholder 2"/>
          <p:cNvSpPr>
            <a:spLocks noGrp="1"/>
          </p:cNvSpPr>
          <p:nvPr>
            <p:ph idx="1"/>
          </p:nvPr>
        </p:nvSpPr>
        <p:spPr/>
        <p:txBody>
          <a:bodyPr>
            <a:normAutofit fontScale="85000" lnSpcReduction="20000"/>
          </a:bodyPr>
          <a:lstStyle/>
          <a:p>
            <a:r>
              <a:rPr lang="en-US" dirty="0"/>
              <a:t>Domain Object Modeling</a:t>
            </a:r>
          </a:p>
          <a:p>
            <a:r>
              <a:rPr lang="en-US" dirty="0"/>
              <a:t>Developing by Feature</a:t>
            </a:r>
          </a:p>
          <a:p>
            <a:r>
              <a:rPr lang="en-US" dirty="0"/>
              <a:t>Individual Class (Code) Ownership</a:t>
            </a:r>
          </a:p>
          <a:p>
            <a:r>
              <a:rPr lang="en-US" dirty="0"/>
              <a:t>Feature Teams</a:t>
            </a:r>
          </a:p>
          <a:p>
            <a:r>
              <a:rPr lang="en-US" dirty="0"/>
              <a:t>Inspections</a:t>
            </a:r>
          </a:p>
          <a:p>
            <a:r>
              <a:rPr lang="en-US" dirty="0"/>
              <a:t>Regular Builds</a:t>
            </a:r>
          </a:p>
          <a:p>
            <a:r>
              <a:rPr lang="en-US" dirty="0"/>
              <a:t>Configuration Management</a:t>
            </a:r>
          </a:p>
          <a:p>
            <a:r>
              <a:rPr lang="en-US" dirty="0"/>
              <a:t>Reporting/Visibility of Results</a:t>
            </a:r>
          </a:p>
          <a:p>
            <a:endParaRPr lang="en-GB" dirty="0" smtClean="0"/>
          </a:p>
        </p:txBody>
      </p:sp>
    </p:spTree>
    <p:extLst>
      <p:ext uri="{BB962C8B-B14F-4D97-AF65-F5344CB8AC3E}">
        <p14:creationId xmlns:p14="http://schemas.microsoft.com/office/powerpoint/2010/main" val="2842381571"/>
      </p:ext>
    </p:extLst>
  </p:cSld>
  <p:clrMapOvr>
    <a:masterClrMapping/>
  </p:clrMapOvr>
  <p:transition advTm="2000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3982656468"/>
      </p:ext>
    </p:extLst>
  </p:cSld>
  <p:clrMapOvr>
    <a:masterClrMapping/>
  </p:clrMapOvr>
  <p:transition advTm="20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188720"/>
          </a:xfrm>
        </p:spPr>
        <p:txBody>
          <a:bodyPr/>
          <a:lstStyle/>
          <a:p>
            <a:r>
              <a:rPr lang="en-GB" dirty="0" smtClean="0"/>
              <a:t>Overall model and main features</a:t>
            </a:r>
            <a:endParaRPr lang="en-US" dirty="0"/>
          </a:p>
        </p:txBody>
      </p:sp>
      <p:sp>
        <p:nvSpPr>
          <p:cNvPr id="3" name="Content Placeholder 2"/>
          <p:cNvSpPr>
            <a:spLocks noGrp="1"/>
          </p:cNvSpPr>
          <p:nvPr>
            <p:ph idx="1"/>
          </p:nvPr>
        </p:nvSpPr>
        <p:spPr>
          <a:xfrm>
            <a:off x="1141412" y="1188720"/>
            <a:ext cx="9905999" cy="5372100"/>
          </a:xfrm>
        </p:spPr>
        <p:txBody>
          <a:bodyPr>
            <a:normAutofit fontScale="92500" lnSpcReduction="10000"/>
          </a:bodyPr>
          <a:lstStyle/>
          <a:p>
            <a:pPr lvl="0"/>
            <a:r>
              <a:rPr lang="en-US" dirty="0"/>
              <a:t>Allow users to create Milestones and to set a deadline for the Milestone (it could be open ended until the Milestone is reached) </a:t>
            </a:r>
          </a:p>
          <a:p>
            <a:pPr lvl="0"/>
            <a:r>
              <a:rPr lang="en-US" dirty="0"/>
              <a:t>Allow users to break the Milestone into smaller steps with their own set or open ended deadline and users should be able to set their own requirements for the Milestone and each individual step(if needed)</a:t>
            </a:r>
          </a:p>
          <a:p>
            <a:pPr lvl="0"/>
            <a:r>
              <a:rPr lang="en-US" dirty="0"/>
              <a:t>Keeping track of the deadlines the application should notify the user and the participants of the </a:t>
            </a:r>
            <a:r>
              <a:rPr lang="en-US" dirty="0" smtClean="0"/>
              <a:t>deadlines</a:t>
            </a:r>
          </a:p>
          <a:p>
            <a:r>
              <a:rPr lang="en-US" dirty="0"/>
              <a:t>Have the ability to connect to social media websites and services to allow users to involve others using social media in a Milestone or specific steps of that Milestone (asking for help, advice, participation and contribution from friends or the public</a:t>
            </a:r>
            <a:r>
              <a:rPr lang="en-US" dirty="0" smtClean="0"/>
              <a:t>)</a:t>
            </a:r>
          </a:p>
          <a:p>
            <a:r>
              <a:rPr lang="en-US" dirty="0"/>
              <a:t>After completion of different stages of the milestone or completing a milestone fully, the achievement could be shared on social media profiles </a:t>
            </a:r>
          </a:p>
          <a:p>
            <a:pPr lvl="0"/>
            <a:endParaRPr lang="en-US" dirty="0"/>
          </a:p>
          <a:p>
            <a:endParaRPr lang="en-GB" dirty="0" smtClean="0"/>
          </a:p>
        </p:txBody>
      </p:sp>
    </p:spTree>
    <p:extLst>
      <p:ext uri="{BB962C8B-B14F-4D97-AF65-F5344CB8AC3E}">
        <p14:creationId xmlns:p14="http://schemas.microsoft.com/office/powerpoint/2010/main" val="2191580692"/>
      </p:ext>
    </p:extLst>
  </p:cSld>
  <p:clrMapOvr>
    <a:masterClrMapping/>
  </p:clrMapOvr>
  <p:transition advTm="200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00722"/>
            <a:ext cx="9905998" cy="1126273"/>
          </a:xfrm>
        </p:spPr>
        <p:txBody>
          <a:bodyPr>
            <a:normAutofit fontScale="90000"/>
          </a:bodyPr>
          <a:lstStyle/>
          <a:p>
            <a:pPr lvl="0"/>
            <a:r>
              <a:rPr lang="en-US" sz="2700" dirty="0"/>
              <a:t>Allow users to create Milestones and to set a deadline for the Milestone (it could be open ended until the Milestone is reached) </a:t>
            </a:r>
            <a:endParaRPr lang="en-US" dirty="0"/>
          </a:p>
        </p:txBody>
      </p:sp>
      <p:sp>
        <p:nvSpPr>
          <p:cNvPr id="17" name="Notched Right Arrow 16"/>
          <p:cNvSpPr/>
          <p:nvPr/>
        </p:nvSpPr>
        <p:spPr>
          <a:xfrm>
            <a:off x="3492605" y="3134834"/>
            <a:ext cx="5203612" cy="798417"/>
          </a:xfrm>
          <a:prstGeom prst="notched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8" name="TextBox 17"/>
          <p:cNvSpPr txBox="1"/>
          <p:nvPr/>
        </p:nvSpPr>
        <p:spPr>
          <a:xfrm>
            <a:off x="5084956" y="2765502"/>
            <a:ext cx="1839951" cy="369332"/>
          </a:xfrm>
          <a:prstGeom prst="rect">
            <a:avLst/>
          </a:prstGeom>
          <a:noFill/>
        </p:spPr>
        <p:txBody>
          <a:bodyPr wrap="square" rtlCol="0">
            <a:spAutoFit/>
          </a:bodyPr>
          <a:lstStyle/>
          <a:p>
            <a:r>
              <a:rPr lang="en-GB" dirty="0" smtClean="0">
                <a:solidFill>
                  <a:schemeClr val="bg1"/>
                </a:solidFill>
              </a:rPr>
              <a:t>Milestone Title</a:t>
            </a:r>
            <a:endParaRPr lang="en-US" dirty="0">
              <a:solidFill>
                <a:schemeClr val="bg1"/>
              </a:solidFill>
            </a:endParaRPr>
          </a:p>
        </p:txBody>
      </p:sp>
      <p:sp>
        <p:nvSpPr>
          <p:cNvPr id="21" name="Right Arrow 20"/>
          <p:cNvSpPr/>
          <p:nvPr/>
        </p:nvSpPr>
        <p:spPr>
          <a:xfrm rot="5400000">
            <a:off x="3479180" y="3569272"/>
            <a:ext cx="557561" cy="170398"/>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155794" y="3933251"/>
            <a:ext cx="1204331" cy="369332"/>
          </a:xfrm>
          <a:prstGeom prst="rect">
            <a:avLst/>
          </a:prstGeom>
          <a:noFill/>
        </p:spPr>
        <p:txBody>
          <a:bodyPr wrap="square" rtlCol="0">
            <a:spAutoFit/>
          </a:bodyPr>
          <a:lstStyle/>
          <a:p>
            <a:r>
              <a:rPr lang="en-GB" dirty="0" smtClean="0">
                <a:solidFill>
                  <a:schemeClr val="bg1"/>
                </a:solidFill>
              </a:rPr>
              <a:t>Start time</a:t>
            </a:r>
            <a:endParaRPr lang="en-US" dirty="0">
              <a:solidFill>
                <a:schemeClr val="bg1"/>
              </a:solidFill>
            </a:endParaRPr>
          </a:p>
        </p:txBody>
      </p:sp>
      <p:sp>
        <p:nvSpPr>
          <p:cNvPr id="23" name="Right Arrow 22"/>
          <p:cNvSpPr/>
          <p:nvPr/>
        </p:nvSpPr>
        <p:spPr>
          <a:xfrm rot="5400000">
            <a:off x="7813290" y="3569272"/>
            <a:ext cx="557561" cy="170398"/>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7489904" y="3933251"/>
            <a:ext cx="1204332" cy="369332"/>
          </a:xfrm>
          <a:prstGeom prst="rect">
            <a:avLst/>
          </a:prstGeom>
          <a:noFill/>
        </p:spPr>
        <p:txBody>
          <a:bodyPr wrap="square" rtlCol="0">
            <a:spAutoFit/>
          </a:bodyPr>
          <a:lstStyle/>
          <a:p>
            <a:r>
              <a:rPr lang="en-GB" dirty="0" smtClean="0">
                <a:solidFill>
                  <a:schemeClr val="bg1"/>
                </a:solidFill>
              </a:rPr>
              <a:t>Finished</a:t>
            </a:r>
            <a:endParaRPr lang="en-US" dirty="0">
              <a:solidFill>
                <a:schemeClr val="bg1"/>
              </a:solidFill>
            </a:endParaRPr>
          </a:p>
        </p:txBody>
      </p:sp>
    </p:spTree>
    <p:extLst>
      <p:ext uri="{BB962C8B-B14F-4D97-AF65-F5344CB8AC3E}">
        <p14:creationId xmlns:p14="http://schemas.microsoft.com/office/powerpoint/2010/main" val="1459506945"/>
      </p:ext>
    </p:extLst>
  </p:cSld>
  <p:clrMapOvr>
    <a:masterClrMapping/>
  </p:clrMapOvr>
  <p:transition advTm="20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72830"/>
            <a:ext cx="9905998" cy="1478570"/>
          </a:xfrm>
        </p:spPr>
        <p:txBody>
          <a:bodyPr>
            <a:normAutofit/>
          </a:bodyPr>
          <a:lstStyle/>
          <a:p>
            <a:pPr lvl="0"/>
            <a:r>
              <a:rPr lang="en-US" sz="2400" dirty="0"/>
              <a:t>Allow users to break the Milestone into smaller steps with their own set or open ended deadline and users should be able to set their own requirements for the Milestone and each individual step(if needed</a:t>
            </a:r>
            <a:r>
              <a:rPr lang="en-US" sz="2400" dirty="0" smtClean="0"/>
              <a:t>)</a:t>
            </a:r>
            <a:endParaRPr lang="en-US" sz="2400" dirty="0"/>
          </a:p>
        </p:txBody>
      </p:sp>
      <p:sp>
        <p:nvSpPr>
          <p:cNvPr id="6" name="Content Placeholder 5"/>
          <p:cNvSpPr>
            <a:spLocks noGrp="1"/>
          </p:cNvSpPr>
          <p:nvPr>
            <p:ph idx="1"/>
          </p:nvPr>
        </p:nvSpPr>
        <p:spPr/>
        <p:txBody>
          <a:bodyPr/>
          <a:lstStyle/>
          <a:p>
            <a:pPr marL="0" indent="0">
              <a:buNone/>
            </a:pPr>
            <a:endParaRPr lang="en-US" dirty="0"/>
          </a:p>
        </p:txBody>
      </p:sp>
      <p:sp>
        <p:nvSpPr>
          <p:cNvPr id="7" name="Notched Right Arrow 6"/>
          <p:cNvSpPr/>
          <p:nvPr/>
        </p:nvSpPr>
        <p:spPr>
          <a:xfrm>
            <a:off x="3492605" y="3134834"/>
            <a:ext cx="5203612" cy="798417"/>
          </a:xfrm>
          <a:prstGeom prst="notched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8" name="TextBox 7"/>
          <p:cNvSpPr txBox="1"/>
          <p:nvPr/>
        </p:nvSpPr>
        <p:spPr>
          <a:xfrm>
            <a:off x="5084956" y="2765502"/>
            <a:ext cx="1839951" cy="369332"/>
          </a:xfrm>
          <a:prstGeom prst="rect">
            <a:avLst/>
          </a:prstGeom>
          <a:noFill/>
        </p:spPr>
        <p:txBody>
          <a:bodyPr wrap="square" rtlCol="0">
            <a:spAutoFit/>
          </a:bodyPr>
          <a:lstStyle/>
          <a:p>
            <a:r>
              <a:rPr lang="en-GB" dirty="0" smtClean="0">
                <a:solidFill>
                  <a:schemeClr val="bg1"/>
                </a:solidFill>
              </a:rPr>
              <a:t>Milestone Title</a:t>
            </a:r>
            <a:endParaRPr lang="en-US" dirty="0">
              <a:solidFill>
                <a:schemeClr val="bg1"/>
              </a:solidFill>
            </a:endParaRPr>
          </a:p>
        </p:txBody>
      </p:sp>
      <p:sp>
        <p:nvSpPr>
          <p:cNvPr id="9" name="Right Arrow 8"/>
          <p:cNvSpPr/>
          <p:nvPr/>
        </p:nvSpPr>
        <p:spPr>
          <a:xfrm rot="5400000">
            <a:off x="3479180" y="3569272"/>
            <a:ext cx="557561" cy="170398"/>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155794" y="3933251"/>
            <a:ext cx="1204331" cy="369332"/>
          </a:xfrm>
          <a:prstGeom prst="rect">
            <a:avLst/>
          </a:prstGeom>
          <a:noFill/>
        </p:spPr>
        <p:txBody>
          <a:bodyPr wrap="square" rtlCol="0">
            <a:spAutoFit/>
          </a:bodyPr>
          <a:lstStyle/>
          <a:p>
            <a:r>
              <a:rPr lang="en-GB" dirty="0" smtClean="0">
                <a:solidFill>
                  <a:schemeClr val="bg1"/>
                </a:solidFill>
              </a:rPr>
              <a:t>Start time</a:t>
            </a:r>
            <a:endParaRPr lang="en-US" dirty="0">
              <a:solidFill>
                <a:schemeClr val="bg1"/>
              </a:solidFill>
            </a:endParaRPr>
          </a:p>
        </p:txBody>
      </p:sp>
      <p:sp>
        <p:nvSpPr>
          <p:cNvPr id="11" name="Right Arrow 10"/>
          <p:cNvSpPr/>
          <p:nvPr/>
        </p:nvSpPr>
        <p:spPr>
          <a:xfrm rot="5400000">
            <a:off x="7813290" y="3569272"/>
            <a:ext cx="557561" cy="170398"/>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489904" y="3933251"/>
            <a:ext cx="1204332" cy="369332"/>
          </a:xfrm>
          <a:prstGeom prst="rect">
            <a:avLst/>
          </a:prstGeom>
          <a:noFill/>
        </p:spPr>
        <p:txBody>
          <a:bodyPr wrap="square" rtlCol="0">
            <a:spAutoFit/>
          </a:bodyPr>
          <a:lstStyle/>
          <a:p>
            <a:r>
              <a:rPr lang="en-GB" dirty="0" smtClean="0">
                <a:solidFill>
                  <a:schemeClr val="bg1"/>
                </a:solidFill>
              </a:rPr>
              <a:t>Finished</a:t>
            </a:r>
            <a:endParaRPr lang="en-US" dirty="0">
              <a:solidFill>
                <a:schemeClr val="bg1"/>
              </a:solidFill>
            </a:endParaRPr>
          </a:p>
        </p:txBody>
      </p:sp>
      <p:sp>
        <p:nvSpPr>
          <p:cNvPr id="14" name="L-Shape 13"/>
          <p:cNvSpPr/>
          <p:nvPr/>
        </p:nvSpPr>
        <p:spPr>
          <a:xfrm rot="5400000">
            <a:off x="4111813" y="3287194"/>
            <a:ext cx="494352" cy="671347"/>
          </a:xfrm>
          <a:prstGeom prst="corner">
            <a:avLst>
              <a:gd name="adj1" fmla="val 16120"/>
              <a:gd name="adj2" fmla="val 16110"/>
            </a:avLst>
          </a:prstGeom>
          <a:solidFill>
            <a:schemeClr val="accent2">
              <a:lumMod val="75000"/>
            </a:schemeClr>
          </a:solidFill>
          <a:ln>
            <a:solidFill>
              <a:schemeClr val="bg1">
                <a:lumMod val="95000"/>
                <a:lumOff val="5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L-Shape 14"/>
          <p:cNvSpPr/>
          <p:nvPr/>
        </p:nvSpPr>
        <p:spPr>
          <a:xfrm rot="5400000">
            <a:off x="4964453" y="3287193"/>
            <a:ext cx="494352" cy="671347"/>
          </a:xfrm>
          <a:prstGeom prst="corner">
            <a:avLst>
              <a:gd name="adj1" fmla="val 16120"/>
              <a:gd name="adj2" fmla="val 16110"/>
            </a:avLst>
          </a:prstGeom>
          <a:solidFill>
            <a:schemeClr val="accent2">
              <a:lumMod val="75000"/>
            </a:schemeClr>
          </a:solidFill>
          <a:ln>
            <a:solidFill>
              <a:schemeClr val="bg1">
                <a:lumMod val="95000"/>
                <a:lumOff val="5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L-Shape 17"/>
          <p:cNvSpPr/>
          <p:nvPr/>
        </p:nvSpPr>
        <p:spPr>
          <a:xfrm rot="5400000">
            <a:off x="5817538" y="3285913"/>
            <a:ext cx="494352" cy="671347"/>
          </a:xfrm>
          <a:prstGeom prst="corner">
            <a:avLst>
              <a:gd name="adj1" fmla="val 16120"/>
              <a:gd name="adj2" fmla="val 16110"/>
            </a:avLst>
          </a:prstGeom>
          <a:solidFill>
            <a:schemeClr val="accent2">
              <a:lumMod val="75000"/>
            </a:schemeClr>
          </a:solidFill>
          <a:ln>
            <a:solidFill>
              <a:schemeClr val="bg1">
                <a:lumMod val="95000"/>
                <a:lumOff val="5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L-Shape 18"/>
          <p:cNvSpPr/>
          <p:nvPr/>
        </p:nvSpPr>
        <p:spPr>
          <a:xfrm rot="5400000">
            <a:off x="6668595" y="3285913"/>
            <a:ext cx="494352" cy="671347"/>
          </a:xfrm>
          <a:prstGeom prst="corner">
            <a:avLst>
              <a:gd name="adj1" fmla="val 16120"/>
              <a:gd name="adj2" fmla="val 16110"/>
            </a:avLst>
          </a:prstGeom>
          <a:solidFill>
            <a:schemeClr val="accent2">
              <a:lumMod val="75000"/>
            </a:schemeClr>
          </a:solidFill>
          <a:ln>
            <a:solidFill>
              <a:schemeClr val="bg1">
                <a:lumMod val="95000"/>
                <a:lumOff val="5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TextBox 20"/>
          <p:cNvSpPr txBox="1"/>
          <p:nvPr/>
        </p:nvSpPr>
        <p:spPr>
          <a:xfrm>
            <a:off x="4120529" y="3436920"/>
            <a:ext cx="716550" cy="646331"/>
          </a:xfrm>
          <a:prstGeom prst="rect">
            <a:avLst/>
          </a:prstGeom>
          <a:noFill/>
        </p:spPr>
        <p:txBody>
          <a:bodyPr wrap="square" rtlCol="0">
            <a:spAutoFit/>
          </a:bodyPr>
          <a:lstStyle/>
          <a:p>
            <a:r>
              <a:rPr lang="en-GB" dirty="0" smtClean="0">
                <a:solidFill>
                  <a:schemeClr val="bg1"/>
                </a:solidFill>
              </a:rPr>
              <a:t>Step 1</a:t>
            </a:r>
            <a:endParaRPr lang="en-US" dirty="0">
              <a:solidFill>
                <a:schemeClr val="bg1"/>
              </a:solidFill>
            </a:endParaRPr>
          </a:p>
        </p:txBody>
      </p:sp>
      <p:sp>
        <p:nvSpPr>
          <p:cNvPr id="22" name="TextBox 21"/>
          <p:cNvSpPr txBox="1"/>
          <p:nvPr/>
        </p:nvSpPr>
        <p:spPr>
          <a:xfrm>
            <a:off x="4937851" y="3417477"/>
            <a:ext cx="716550" cy="646331"/>
          </a:xfrm>
          <a:prstGeom prst="rect">
            <a:avLst/>
          </a:prstGeom>
          <a:noFill/>
        </p:spPr>
        <p:txBody>
          <a:bodyPr wrap="square" rtlCol="0">
            <a:spAutoFit/>
          </a:bodyPr>
          <a:lstStyle/>
          <a:p>
            <a:r>
              <a:rPr lang="en-GB" dirty="0" smtClean="0">
                <a:solidFill>
                  <a:schemeClr val="bg1"/>
                </a:solidFill>
              </a:rPr>
              <a:t>Step 2</a:t>
            </a:r>
            <a:endParaRPr lang="en-US" dirty="0">
              <a:solidFill>
                <a:schemeClr val="bg1"/>
              </a:solidFill>
            </a:endParaRPr>
          </a:p>
        </p:txBody>
      </p:sp>
      <p:sp>
        <p:nvSpPr>
          <p:cNvPr id="23" name="TextBox 22"/>
          <p:cNvSpPr txBox="1"/>
          <p:nvPr/>
        </p:nvSpPr>
        <p:spPr>
          <a:xfrm>
            <a:off x="5789354" y="3436919"/>
            <a:ext cx="716550" cy="646331"/>
          </a:xfrm>
          <a:prstGeom prst="rect">
            <a:avLst/>
          </a:prstGeom>
          <a:noFill/>
        </p:spPr>
        <p:txBody>
          <a:bodyPr wrap="square" rtlCol="0">
            <a:spAutoFit/>
          </a:bodyPr>
          <a:lstStyle/>
          <a:p>
            <a:r>
              <a:rPr lang="en-GB" dirty="0" smtClean="0">
                <a:solidFill>
                  <a:schemeClr val="bg1"/>
                </a:solidFill>
              </a:rPr>
              <a:t>Step 3</a:t>
            </a:r>
            <a:endParaRPr lang="en-US" dirty="0">
              <a:solidFill>
                <a:schemeClr val="bg1"/>
              </a:solidFill>
            </a:endParaRPr>
          </a:p>
        </p:txBody>
      </p:sp>
      <p:sp>
        <p:nvSpPr>
          <p:cNvPr id="24" name="TextBox 23"/>
          <p:cNvSpPr txBox="1"/>
          <p:nvPr/>
        </p:nvSpPr>
        <p:spPr>
          <a:xfrm>
            <a:off x="6638401" y="3417477"/>
            <a:ext cx="716550" cy="646331"/>
          </a:xfrm>
          <a:prstGeom prst="rect">
            <a:avLst/>
          </a:prstGeom>
          <a:noFill/>
        </p:spPr>
        <p:txBody>
          <a:bodyPr wrap="square" rtlCol="0">
            <a:spAutoFit/>
          </a:bodyPr>
          <a:lstStyle/>
          <a:p>
            <a:r>
              <a:rPr lang="en-GB" dirty="0" smtClean="0">
                <a:solidFill>
                  <a:schemeClr val="bg1"/>
                </a:solidFill>
              </a:rPr>
              <a:t>Step 4</a:t>
            </a:r>
            <a:endParaRPr lang="en-US" dirty="0">
              <a:solidFill>
                <a:schemeClr val="bg1"/>
              </a:solidFill>
            </a:endParaRPr>
          </a:p>
        </p:txBody>
      </p:sp>
    </p:spTree>
    <p:extLst>
      <p:ext uri="{BB962C8B-B14F-4D97-AF65-F5344CB8AC3E}">
        <p14:creationId xmlns:p14="http://schemas.microsoft.com/office/powerpoint/2010/main" val="4137220132"/>
      </p:ext>
    </p:extLst>
  </p:cSld>
  <p:clrMapOvr>
    <a:masterClrMapping/>
  </p:clrMapOvr>
  <p:transition advTm="20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78420"/>
            <a:ext cx="9905998" cy="1538868"/>
          </a:xfrm>
        </p:spPr>
        <p:txBody>
          <a:bodyPr>
            <a:normAutofit/>
          </a:bodyPr>
          <a:lstStyle/>
          <a:p>
            <a:pPr lvl="0"/>
            <a:r>
              <a:rPr lang="en-US" sz="2400" dirty="0"/>
              <a:t>Keeping track of the deadlines the application should notify the user and the participants of the </a:t>
            </a:r>
            <a:r>
              <a:rPr lang="en-US" sz="2400" dirty="0" smtClean="0"/>
              <a:t>deadlines</a:t>
            </a:r>
            <a:endParaRPr lang="en-US" sz="2400" dirty="0"/>
          </a:p>
        </p:txBody>
      </p:sp>
      <p:sp>
        <p:nvSpPr>
          <p:cNvPr id="5" name="Notched Right Arrow 4"/>
          <p:cNvSpPr/>
          <p:nvPr/>
        </p:nvSpPr>
        <p:spPr>
          <a:xfrm>
            <a:off x="3492605" y="3134834"/>
            <a:ext cx="5203612" cy="798417"/>
          </a:xfrm>
          <a:prstGeom prst="notched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 name="TextBox 5"/>
          <p:cNvSpPr txBox="1"/>
          <p:nvPr/>
        </p:nvSpPr>
        <p:spPr>
          <a:xfrm>
            <a:off x="5084956" y="2765502"/>
            <a:ext cx="1839951" cy="369332"/>
          </a:xfrm>
          <a:prstGeom prst="rect">
            <a:avLst/>
          </a:prstGeom>
          <a:noFill/>
        </p:spPr>
        <p:txBody>
          <a:bodyPr wrap="square" rtlCol="0">
            <a:spAutoFit/>
          </a:bodyPr>
          <a:lstStyle/>
          <a:p>
            <a:r>
              <a:rPr lang="en-GB" dirty="0" smtClean="0">
                <a:solidFill>
                  <a:schemeClr val="bg1"/>
                </a:solidFill>
              </a:rPr>
              <a:t>Milestone Title</a:t>
            </a:r>
            <a:endParaRPr lang="en-US" dirty="0">
              <a:solidFill>
                <a:schemeClr val="bg1"/>
              </a:solidFill>
            </a:endParaRPr>
          </a:p>
        </p:txBody>
      </p:sp>
      <p:sp>
        <p:nvSpPr>
          <p:cNvPr id="7" name="Right Arrow 6"/>
          <p:cNvSpPr/>
          <p:nvPr/>
        </p:nvSpPr>
        <p:spPr>
          <a:xfrm rot="5400000">
            <a:off x="3479180" y="3569272"/>
            <a:ext cx="557561" cy="170398"/>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155794" y="3933251"/>
            <a:ext cx="1204331" cy="369332"/>
          </a:xfrm>
          <a:prstGeom prst="rect">
            <a:avLst/>
          </a:prstGeom>
          <a:noFill/>
        </p:spPr>
        <p:txBody>
          <a:bodyPr wrap="square" rtlCol="0">
            <a:spAutoFit/>
          </a:bodyPr>
          <a:lstStyle/>
          <a:p>
            <a:r>
              <a:rPr lang="en-GB" dirty="0" smtClean="0">
                <a:solidFill>
                  <a:schemeClr val="bg1"/>
                </a:solidFill>
              </a:rPr>
              <a:t>Start time</a:t>
            </a:r>
            <a:endParaRPr lang="en-US" dirty="0">
              <a:solidFill>
                <a:schemeClr val="bg1"/>
              </a:solidFill>
            </a:endParaRPr>
          </a:p>
        </p:txBody>
      </p:sp>
      <p:sp>
        <p:nvSpPr>
          <p:cNvPr id="9" name="Right Arrow 8"/>
          <p:cNvSpPr/>
          <p:nvPr/>
        </p:nvSpPr>
        <p:spPr>
          <a:xfrm rot="5400000">
            <a:off x="7813290" y="3569272"/>
            <a:ext cx="557561" cy="170398"/>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489904" y="3933251"/>
            <a:ext cx="1204332" cy="369332"/>
          </a:xfrm>
          <a:prstGeom prst="rect">
            <a:avLst/>
          </a:prstGeom>
          <a:noFill/>
        </p:spPr>
        <p:txBody>
          <a:bodyPr wrap="square" rtlCol="0">
            <a:spAutoFit/>
          </a:bodyPr>
          <a:lstStyle/>
          <a:p>
            <a:r>
              <a:rPr lang="en-GB" dirty="0" smtClean="0">
                <a:solidFill>
                  <a:schemeClr val="bg1"/>
                </a:solidFill>
              </a:rPr>
              <a:t>Finished</a:t>
            </a:r>
            <a:endParaRPr lang="en-US" dirty="0">
              <a:solidFill>
                <a:schemeClr val="bg1"/>
              </a:solidFill>
            </a:endParaRPr>
          </a:p>
        </p:txBody>
      </p:sp>
      <p:sp>
        <p:nvSpPr>
          <p:cNvPr id="11" name="L-Shape 10"/>
          <p:cNvSpPr/>
          <p:nvPr/>
        </p:nvSpPr>
        <p:spPr>
          <a:xfrm rot="5400000">
            <a:off x="4111813" y="3287194"/>
            <a:ext cx="494352" cy="671347"/>
          </a:xfrm>
          <a:prstGeom prst="corner">
            <a:avLst>
              <a:gd name="adj1" fmla="val 16120"/>
              <a:gd name="adj2" fmla="val 16110"/>
            </a:avLst>
          </a:prstGeom>
          <a:solidFill>
            <a:schemeClr val="accent2">
              <a:lumMod val="75000"/>
            </a:schemeClr>
          </a:solidFill>
          <a:ln>
            <a:solidFill>
              <a:schemeClr val="bg1">
                <a:lumMod val="95000"/>
                <a:lumOff val="5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L-Shape 11"/>
          <p:cNvSpPr/>
          <p:nvPr/>
        </p:nvSpPr>
        <p:spPr>
          <a:xfrm rot="5400000">
            <a:off x="4964453" y="3287193"/>
            <a:ext cx="494352" cy="671347"/>
          </a:xfrm>
          <a:prstGeom prst="corner">
            <a:avLst>
              <a:gd name="adj1" fmla="val 16120"/>
              <a:gd name="adj2" fmla="val 16110"/>
            </a:avLst>
          </a:prstGeom>
          <a:solidFill>
            <a:schemeClr val="accent2">
              <a:lumMod val="75000"/>
            </a:schemeClr>
          </a:solidFill>
          <a:ln>
            <a:solidFill>
              <a:schemeClr val="bg1">
                <a:lumMod val="95000"/>
                <a:lumOff val="5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L-Shape 12"/>
          <p:cNvSpPr/>
          <p:nvPr/>
        </p:nvSpPr>
        <p:spPr>
          <a:xfrm rot="5400000">
            <a:off x="5817538" y="3285913"/>
            <a:ext cx="494352" cy="671347"/>
          </a:xfrm>
          <a:prstGeom prst="corner">
            <a:avLst>
              <a:gd name="adj1" fmla="val 16120"/>
              <a:gd name="adj2" fmla="val 16110"/>
            </a:avLst>
          </a:prstGeom>
          <a:solidFill>
            <a:schemeClr val="accent2">
              <a:lumMod val="75000"/>
            </a:schemeClr>
          </a:solidFill>
          <a:ln>
            <a:solidFill>
              <a:schemeClr val="bg1">
                <a:lumMod val="95000"/>
                <a:lumOff val="5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L-Shape 13"/>
          <p:cNvSpPr/>
          <p:nvPr/>
        </p:nvSpPr>
        <p:spPr>
          <a:xfrm rot="5400000">
            <a:off x="6668595" y="3285913"/>
            <a:ext cx="494352" cy="671347"/>
          </a:xfrm>
          <a:prstGeom prst="corner">
            <a:avLst>
              <a:gd name="adj1" fmla="val 16120"/>
              <a:gd name="adj2" fmla="val 16110"/>
            </a:avLst>
          </a:prstGeom>
          <a:solidFill>
            <a:schemeClr val="accent2">
              <a:lumMod val="75000"/>
            </a:schemeClr>
          </a:solidFill>
          <a:ln>
            <a:solidFill>
              <a:schemeClr val="bg1">
                <a:lumMod val="95000"/>
                <a:lumOff val="5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TextBox 14"/>
          <p:cNvSpPr txBox="1"/>
          <p:nvPr/>
        </p:nvSpPr>
        <p:spPr>
          <a:xfrm>
            <a:off x="4120529" y="3436920"/>
            <a:ext cx="716550" cy="646331"/>
          </a:xfrm>
          <a:prstGeom prst="rect">
            <a:avLst/>
          </a:prstGeom>
          <a:noFill/>
        </p:spPr>
        <p:txBody>
          <a:bodyPr wrap="square" rtlCol="0">
            <a:spAutoFit/>
          </a:bodyPr>
          <a:lstStyle/>
          <a:p>
            <a:r>
              <a:rPr lang="en-GB" dirty="0" smtClean="0">
                <a:solidFill>
                  <a:schemeClr val="bg1"/>
                </a:solidFill>
              </a:rPr>
              <a:t>Step 1</a:t>
            </a:r>
            <a:endParaRPr lang="en-US" dirty="0">
              <a:solidFill>
                <a:schemeClr val="bg1"/>
              </a:solidFill>
            </a:endParaRPr>
          </a:p>
        </p:txBody>
      </p:sp>
      <p:sp>
        <p:nvSpPr>
          <p:cNvPr id="16" name="TextBox 15"/>
          <p:cNvSpPr txBox="1"/>
          <p:nvPr/>
        </p:nvSpPr>
        <p:spPr>
          <a:xfrm>
            <a:off x="4937851" y="3417477"/>
            <a:ext cx="716550" cy="646331"/>
          </a:xfrm>
          <a:prstGeom prst="rect">
            <a:avLst/>
          </a:prstGeom>
          <a:noFill/>
        </p:spPr>
        <p:txBody>
          <a:bodyPr wrap="square" rtlCol="0">
            <a:spAutoFit/>
          </a:bodyPr>
          <a:lstStyle/>
          <a:p>
            <a:r>
              <a:rPr lang="en-GB" dirty="0" smtClean="0">
                <a:solidFill>
                  <a:schemeClr val="bg1"/>
                </a:solidFill>
              </a:rPr>
              <a:t>Step 2</a:t>
            </a:r>
            <a:endParaRPr lang="en-US" dirty="0">
              <a:solidFill>
                <a:schemeClr val="bg1"/>
              </a:solidFill>
            </a:endParaRPr>
          </a:p>
        </p:txBody>
      </p:sp>
      <p:sp>
        <p:nvSpPr>
          <p:cNvPr id="17" name="TextBox 16"/>
          <p:cNvSpPr txBox="1"/>
          <p:nvPr/>
        </p:nvSpPr>
        <p:spPr>
          <a:xfrm>
            <a:off x="5789354" y="3436919"/>
            <a:ext cx="716550" cy="646331"/>
          </a:xfrm>
          <a:prstGeom prst="rect">
            <a:avLst/>
          </a:prstGeom>
          <a:noFill/>
        </p:spPr>
        <p:txBody>
          <a:bodyPr wrap="square" rtlCol="0">
            <a:spAutoFit/>
          </a:bodyPr>
          <a:lstStyle/>
          <a:p>
            <a:r>
              <a:rPr lang="en-GB" dirty="0" smtClean="0">
                <a:solidFill>
                  <a:schemeClr val="bg1"/>
                </a:solidFill>
              </a:rPr>
              <a:t>Step 3</a:t>
            </a:r>
            <a:endParaRPr lang="en-US" dirty="0">
              <a:solidFill>
                <a:schemeClr val="bg1"/>
              </a:solidFill>
            </a:endParaRPr>
          </a:p>
        </p:txBody>
      </p:sp>
      <p:sp>
        <p:nvSpPr>
          <p:cNvPr id="18" name="TextBox 17"/>
          <p:cNvSpPr txBox="1"/>
          <p:nvPr/>
        </p:nvSpPr>
        <p:spPr>
          <a:xfrm>
            <a:off x="6638401" y="3417477"/>
            <a:ext cx="716550" cy="646331"/>
          </a:xfrm>
          <a:prstGeom prst="rect">
            <a:avLst/>
          </a:prstGeom>
          <a:noFill/>
        </p:spPr>
        <p:txBody>
          <a:bodyPr wrap="square" rtlCol="0">
            <a:spAutoFit/>
          </a:bodyPr>
          <a:lstStyle/>
          <a:p>
            <a:r>
              <a:rPr lang="en-GB" dirty="0" smtClean="0">
                <a:solidFill>
                  <a:schemeClr val="bg1"/>
                </a:solidFill>
              </a:rPr>
              <a:t>Step 4</a:t>
            </a:r>
            <a:endParaRPr lang="en-US" dirty="0">
              <a:solidFill>
                <a:schemeClr val="bg1"/>
              </a:solidFill>
            </a:endParaRPr>
          </a:p>
        </p:txBody>
      </p:sp>
      <p:sp>
        <p:nvSpPr>
          <p:cNvPr id="19" name="Down Arrow 18"/>
          <p:cNvSpPr/>
          <p:nvPr/>
        </p:nvSpPr>
        <p:spPr>
          <a:xfrm>
            <a:off x="4603071" y="3518676"/>
            <a:ext cx="144965" cy="398314"/>
          </a:xfrm>
          <a:prstGeom prst="downArrow">
            <a:avLst/>
          </a:prstGeom>
          <a:solidFill>
            <a:srgbClr val="F837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7116365" y="3498934"/>
            <a:ext cx="144965" cy="398314"/>
          </a:xfrm>
          <a:prstGeom prst="downArrow">
            <a:avLst/>
          </a:prstGeom>
          <a:solidFill>
            <a:srgbClr val="F837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a:off x="6275029" y="3498934"/>
            <a:ext cx="144965" cy="398314"/>
          </a:xfrm>
          <a:prstGeom prst="downArrow">
            <a:avLst/>
          </a:prstGeom>
          <a:solidFill>
            <a:srgbClr val="F837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a:off x="5419710" y="3503334"/>
            <a:ext cx="144965" cy="398314"/>
          </a:xfrm>
          <a:prstGeom prst="downArrow">
            <a:avLst/>
          </a:prstGeom>
          <a:solidFill>
            <a:srgbClr val="F837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6859554"/>
      </p:ext>
    </p:extLst>
  </p:cSld>
  <p:clrMapOvr>
    <a:masterClrMapping/>
  </p:clrMapOvr>
  <p:transition advTm="20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616927"/>
          </a:xfrm>
        </p:spPr>
        <p:txBody>
          <a:bodyPr>
            <a:normAutofit/>
          </a:bodyPr>
          <a:lstStyle/>
          <a:p>
            <a:r>
              <a:rPr lang="en-US" sz="2400" dirty="0"/>
              <a:t>Have the ability to connect to social media websites and services to allow users to involve others using social media in a Milestone or specific steps of that Milestone (asking for help, advice, participation and contribution from friends or the public</a:t>
            </a:r>
            <a:r>
              <a:rPr lang="en-US" sz="2400" dirty="0" smtClean="0"/>
              <a:t>)</a:t>
            </a:r>
            <a:endParaRPr lang="en-US" sz="2400" dirty="0"/>
          </a:p>
        </p:txBody>
      </p:sp>
      <p:sp>
        <p:nvSpPr>
          <p:cNvPr id="3" name="Content Placeholder 2"/>
          <p:cNvSpPr>
            <a:spLocks noGrp="1"/>
          </p:cNvSpPr>
          <p:nvPr>
            <p:ph idx="1"/>
          </p:nvPr>
        </p:nvSpPr>
        <p:spPr/>
        <p:txBody>
          <a:bodyPr/>
          <a:lstStyle/>
          <a:p>
            <a:endParaRPr lang="en-US" dirty="0"/>
          </a:p>
        </p:txBody>
      </p:sp>
      <p:sp>
        <p:nvSpPr>
          <p:cNvPr id="4" name="Notched Right Arrow 3"/>
          <p:cNvSpPr/>
          <p:nvPr/>
        </p:nvSpPr>
        <p:spPr>
          <a:xfrm>
            <a:off x="3492605" y="3134834"/>
            <a:ext cx="5203612" cy="798417"/>
          </a:xfrm>
          <a:prstGeom prst="notched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5" name="TextBox 4"/>
          <p:cNvSpPr txBox="1"/>
          <p:nvPr/>
        </p:nvSpPr>
        <p:spPr>
          <a:xfrm>
            <a:off x="5174435" y="2511212"/>
            <a:ext cx="1839951" cy="369332"/>
          </a:xfrm>
          <a:prstGeom prst="rect">
            <a:avLst/>
          </a:prstGeom>
          <a:noFill/>
        </p:spPr>
        <p:txBody>
          <a:bodyPr wrap="square" rtlCol="0">
            <a:spAutoFit/>
          </a:bodyPr>
          <a:lstStyle/>
          <a:p>
            <a:r>
              <a:rPr lang="en-GB" dirty="0" smtClean="0">
                <a:solidFill>
                  <a:schemeClr val="bg1"/>
                </a:solidFill>
              </a:rPr>
              <a:t>Milestone Title</a:t>
            </a:r>
            <a:endParaRPr lang="en-US" dirty="0">
              <a:solidFill>
                <a:schemeClr val="bg1"/>
              </a:solidFill>
            </a:endParaRPr>
          </a:p>
        </p:txBody>
      </p:sp>
      <p:sp>
        <p:nvSpPr>
          <p:cNvPr id="6" name="Right Arrow 5"/>
          <p:cNvSpPr/>
          <p:nvPr/>
        </p:nvSpPr>
        <p:spPr>
          <a:xfrm rot="5400000">
            <a:off x="3479180" y="3569272"/>
            <a:ext cx="557561" cy="170398"/>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155794" y="3933251"/>
            <a:ext cx="1204331" cy="369332"/>
          </a:xfrm>
          <a:prstGeom prst="rect">
            <a:avLst/>
          </a:prstGeom>
          <a:noFill/>
        </p:spPr>
        <p:txBody>
          <a:bodyPr wrap="square" rtlCol="0">
            <a:spAutoFit/>
          </a:bodyPr>
          <a:lstStyle/>
          <a:p>
            <a:r>
              <a:rPr lang="en-GB" dirty="0" smtClean="0">
                <a:solidFill>
                  <a:schemeClr val="bg1"/>
                </a:solidFill>
              </a:rPr>
              <a:t>Start time</a:t>
            </a:r>
            <a:endParaRPr lang="en-US" dirty="0">
              <a:solidFill>
                <a:schemeClr val="bg1"/>
              </a:solidFill>
            </a:endParaRPr>
          </a:p>
        </p:txBody>
      </p:sp>
      <p:sp>
        <p:nvSpPr>
          <p:cNvPr id="8" name="Right Arrow 7"/>
          <p:cNvSpPr/>
          <p:nvPr/>
        </p:nvSpPr>
        <p:spPr>
          <a:xfrm rot="5400000">
            <a:off x="7813290" y="3569272"/>
            <a:ext cx="557561" cy="170398"/>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489904" y="3933251"/>
            <a:ext cx="1204332" cy="369332"/>
          </a:xfrm>
          <a:prstGeom prst="rect">
            <a:avLst/>
          </a:prstGeom>
          <a:noFill/>
        </p:spPr>
        <p:txBody>
          <a:bodyPr wrap="square" rtlCol="0">
            <a:spAutoFit/>
          </a:bodyPr>
          <a:lstStyle/>
          <a:p>
            <a:r>
              <a:rPr lang="en-GB" dirty="0" smtClean="0">
                <a:solidFill>
                  <a:schemeClr val="bg1"/>
                </a:solidFill>
              </a:rPr>
              <a:t>Finished</a:t>
            </a:r>
            <a:endParaRPr lang="en-US" dirty="0">
              <a:solidFill>
                <a:schemeClr val="bg1"/>
              </a:solidFill>
            </a:endParaRPr>
          </a:p>
        </p:txBody>
      </p:sp>
      <p:sp>
        <p:nvSpPr>
          <p:cNvPr id="10" name="L-Shape 9"/>
          <p:cNvSpPr/>
          <p:nvPr/>
        </p:nvSpPr>
        <p:spPr>
          <a:xfrm rot="5400000">
            <a:off x="4111813" y="3287194"/>
            <a:ext cx="494352" cy="671347"/>
          </a:xfrm>
          <a:prstGeom prst="corner">
            <a:avLst>
              <a:gd name="adj1" fmla="val 16120"/>
              <a:gd name="adj2" fmla="val 16110"/>
            </a:avLst>
          </a:prstGeom>
          <a:solidFill>
            <a:schemeClr val="accent2">
              <a:lumMod val="75000"/>
            </a:schemeClr>
          </a:solidFill>
          <a:ln>
            <a:solidFill>
              <a:schemeClr val="bg1">
                <a:lumMod val="95000"/>
                <a:lumOff val="5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L-Shape 10"/>
          <p:cNvSpPr/>
          <p:nvPr/>
        </p:nvSpPr>
        <p:spPr>
          <a:xfrm rot="5400000">
            <a:off x="4964453" y="3287193"/>
            <a:ext cx="494352" cy="671347"/>
          </a:xfrm>
          <a:prstGeom prst="corner">
            <a:avLst>
              <a:gd name="adj1" fmla="val 16120"/>
              <a:gd name="adj2" fmla="val 16110"/>
            </a:avLst>
          </a:prstGeom>
          <a:solidFill>
            <a:schemeClr val="accent2">
              <a:lumMod val="75000"/>
            </a:schemeClr>
          </a:solidFill>
          <a:ln>
            <a:solidFill>
              <a:schemeClr val="bg1">
                <a:lumMod val="95000"/>
                <a:lumOff val="5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L-Shape 11"/>
          <p:cNvSpPr/>
          <p:nvPr/>
        </p:nvSpPr>
        <p:spPr>
          <a:xfrm rot="5400000">
            <a:off x="5817538" y="3285913"/>
            <a:ext cx="494352" cy="671347"/>
          </a:xfrm>
          <a:prstGeom prst="corner">
            <a:avLst>
              <a:gd name="adj1" fmla="val 16120"/>
              <a:gd name="adj2" fmla="val 16110"/>
            </a:avLst>
          </a:prstGeom>
          <a:solidFill>
            <a:schemeClr val="accent2">
              <a:lumMod val="75000"/>
            </a:schemeClr>
          </a:solidFill>
          <a:ln>
            <a:solidFill>
              <a:schemeClr val="bg1">
                <a:lumMod val="95000"/>
                <a:lumOff val="5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L-Shape 12"/>
          <p:cNvSpPr/>
          <p:nvPr/>
        </p:nvSpPr>
        <p:spPr>
          <a:xfrm rot="5400000">
            <a:off x="6668595" y="3285913"/>
            <a:ext cx="494352" cy="671347"/>
          </a:xfrm>
          <a:prstGeom prst="corner">
            <a:avLst>
              <a:gd name="adj1" fmla="val 16120"/>
              <a:gd name="adj2" fmla="val 16110"/>
            </a:avLst>
          </a:prstGeom>
          <a:solidFill>
            <a:schemeClr val="accent2">
              <a:lumMod val="75000"/>
            </a:schemeClr>
          </a:solidFill>
          <a:ln>
            <a:solidFill>
              <a:schemeClr val="bg1">
                <a:lumMod val="95000"/>
                <a:lumOff val="5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TextBox 13"/>
          <p:cNvSpPr txBox="1"/>
          <p:nvPr/>
        </p:nvSpPr>
        <p:spPr>
          <a:xfrm>
            <a:off x="4120529" y="3436920"/>
            <a:ext cx="716550" cy="646331"/>
          </a:xfrm>
          <a:prstGeom prst="rect">
            <a:avLst/>
          </a:prstGeom>
          <a:noFill/>
        </p:spPr>
        <p:txBody>
          <a:bodyPr wrap="square" rtlCol="0">
            <a:spAutoFit/>
          </a:bodyPr>
          <a:lstStyle/>
          <a:p>
            <a:r>
              <a:rPr lang="en-GB" dirty="0" smtClean="0">
                <a:solidFill>
                  <a:schemeClr val="bg1"/>
                </a:solidFill>
              </a:rPr>
              <a:t>Step 1</a:t>
            </a:r>
            <a:endParaRPr lang="en-US" dirty="0">
              <a:solidFill>
                <a:schemeClr val="bg1"/>
              </a:solidFill>
            </a:endParaRPr>
          </a:p>
        </p:txBody>
      </p:sp>
      <p:sp>
        <p:nvSpPr>
          <p:cNvPr id="15" name="TextBox 14"/>
          <p:cNvSpPr txBox="1"/>
          <p:nvPr/>
        </p:nvSpPr>
        <p:spPr>
          <a:xfrm>
            <a:off x="4937851" y="3417477"/>
            <a:ext cx="716550" cy="646331"/>
          </a:xfrm>
          <a:prstGeom prst="rect">
            <a:avLst/>
          </a:prstGeom>
          <a:noFill/>
        </p:spPr>
        <p:txBody>
          <a:bodyPr wrap="square" rtlCol="0">
            <a:spAutoFit/>
          </a:bodyPr>
          <a:lstStyle/>
          <a:p>
            <a:r>
              <a:rPr lang="en-GB" dirty="0" smtClean="0">
                <a:solidFill>
                  <a:schemeClr val="bg1"/>
                </a:solidFill>
              </a:rPr>
              <a:t>Step 2</a:t>
            </a:r>
            <a:endParaRPr lang="en-US" dirty="0">
              <a:solidFill>
                <a:schemeClr val="bg1"/>
              </a:solidFill>
            </a:endParaRPr>
          </a:p>
        </p:txBody>
      </p:sp>
      <p:sp>
        <p:nvSpPr>
          <p:cNvPr id="16" name="TextBox 15"/>
          <p:cNvSpPr txBox="1"/>
          <p:nvPr/>
        </p:nvSpPr>
        <p:spPr>
          <a:xfrm>
            <a:off x="5789354" y="3436919"/>
            <a:ext cx="716550" cy="646331"/>
          </a:xfrm>
          <a:prstGeom prst="rect">
            <a:avLst/>
          </a:prstGeom>
          <a:noFill/>
        </p:spPr>
        <p:txBody>
          <a:bodyPr wrap="square" rtlCol="0">
            <a:spAutoFit/>
          </a:bodyPr>
          <a:lstStyle/>
          <a:p>
            <a:r>
              <a:rPr lang="en-GB" dirty="0" smtClean="0">
                <a:solidFill>
                  <a:schemeClr val="bg1"/>
                </a:solidFill>
              </a:rPr>
              <a:t>Step 3</a:t>
            </a:r>
            <a:endParaRPr lang="en-US" dirty="0">
              <a:solidFill>
                <a:schemeClr val="bg1"/>
              </a:solidFill>
            </a:endParaRPr>
          </a:p>
        </p:txBody>
      </p:sp>
      <p:sp>
        <p:nvSpPr>
          <p:cNvPr id="17" name="TextBox 16"/>
          <p:cNvSpPr txBox="1"/>
          <p:nvPr/>
        </p:nvSpPr>
        <p:spPr>
          <a:xfrm>
            <a:off x="6638401" y="3417477"/>
            <a:ext cx="716550" cy="646331"/>
          </a:xfrm>
          <a:prstGeom prst="rect">
            <a:avLst/>
          </a:prstGeom>
          <a:noFill/>
        </p:spPr>
        <p:txBody>
          <a:bodyPr wrap="square" rtlCol="0">
            <a:spAutoFit/>
          </a:bodyPr>
          <a:lstStyle/>
          <a:p>
            <a:r>
              <a:rPr lang="en-GB" dirty="0" smtClean="0">
                <a:solidFill>
                  <a:schemeClr val="bg1"/>
                </a:solidFill>
              </a:rPr>
              <a:t>Step 4</a:t>
            </a:r>
            <a:endParaRPr lang="en-US" dirty="0">
              <a:solidFill>
                <a:schemeClr val="bg1"/>
              </a:solidFill>
            </a:endParaRPr>
          </a:p>
        </p:txBody>
      </p:sp>
      <p:sp>
        <p:nvSpPr>
          <p:cNvPr id="18" name="Down Arrow 17"/>
          <p:cNvSpPr/>
          <p:nvPr/>
        </p:nvSpPr>
        <p:spPr>
          <a:xfrm>
            <a:off x="4603071" y="3518676"/>
            <a:ext cx="144965" cy="398314"/>
          </a:xfrm>
          <a:prstGeom prst="downArrow">
            <a:avLst/>
          </a:prstGeom>
          <a:solidFill>
            <a:srgbClr val="F837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7116365" y="3498934"/>
            <a:ext cx="144965" cy="398314"/>
          </a:xfrm>
          <a:prstGeom prst="downArrow">
            <a:avLst/>
          </a:prstGeom>
          <a:solidFill>
            <a:srgbClr val="F837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6275029" y="3498934"/>
            <a:ext cx="144965" cy="398314"/>
          </a:xfrm>
          <a:prstGeom prst="downArrow">
            <a:avLst/>
          </a:prstGeom>
          <a:solidFill>
            <a:srgbClr val="F837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a:off x="5419710" y="3503334"/>
            <a:ext cx="144965" cy="398314"/>
          </a:xfrm>
          <a:prstGeom prst="downArrow">
            <a:avLst/>
          </a:prstGeom>
          <a:solidFill>
            <a:srgbClr val="F837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ross 21"/>
          <p:cNvSpPr/>
          <p:nvPr/>
        </p:nvSpPr>
        <p:spPr>
          <a:xfrm>
            <a:off x="4239900" y="2953355"/>
            <a:ext cx="328808" cy="369332"/>
          </a:xfrm>
          <a:prstGeom prst="plus">
            <a:avLst>
              <a:gd name="adj" fmla="val 35174"/>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ross 22"/>
          <p:cNvSpPr/>
          <p:nvPr/>
        </p:nvSpPr>
        <p:spPr>
          <a:xfrm>
            <a:off x="5070105" y="2938081"/>
            <a:ext cx="328808" cy="369332"/>
          </a:xfrm>
          <a:prstGeom prst="plus">
            <a:avLst>
              <a:gd name="adj" fmla="val 35174"/>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ross 23"/>
          <p:cNvSpPr/>
          <p:nvPr/>
        </p:nvSpPr>
        <p:spPr>
          <a:xfrm>
            <a:off x="5900310" y="2950167"/>
            <a:ext cx="328808" cy="369332"/>
          </a:xfrm>
          <a:prstGeom prst="plus">
            <a:avLst>
              <a:gd name="adj" fmla="val 35174"/>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ross 24"/>
          <p:cNvSpPr/>
          <p:nvPr/>
        </p:nvSpPr>
        <p:spPr>
          <a:xfrm>
            <a:off x="6725041" y="2938081"/>
            <a:ext cx="328808" cy="369332"/>
          </a:xfrm>
          <a:prstGeom prst="plus">
            <a:avLst>
              <a:gd name="adj" fmla="val 35174"/>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5334666"/>
      </p:ext>
    </p:extLst>
  </p:cSld>
  <p:clrMapOvr>
    <a:masterClrMapping/>
  </p:clrMapOvr>
  <p:transition advTm="20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393902"/>
          </a:xfrm>
        </p:spPr>
        <p:txBody>
          <a:bodyPr>
            <a:normAutofit/>
          </a:bodyPr>
          <a:lstStyle/>
          <a:p>
            <a:r>
              <a:rPr lang="en-US" sz="2400" dirty="0"/>
              <a:t>After completion of different stages of the milestone or completing a milestone fully, the achievement could be shared on social media profiles </a:t>
            </a:r>
          </a:p>
        </p:txBody>
      </p:sp>
      <p:sp>
        <p:nvSpPr>
          <p:cNvPr id="3" name="Content Placeholder 2"/>
          <p:cNvSpPr>
            <a:spLocks noGrp="1"/>
          </p:cNvSpPr>
          <p:nvPr>
            <p:ph idx="1"/>
          </p:nvPr>
        </p:nvSpPr>
        <p:spPr/>
        <p:txBody>
          <a:bodyPr/>
          <a:lstStyle/>
          <a:p>
            <a:endParaRPr lang="en-US" dirty="0"/>
          </a:p>
        </p:txBody>
      </p:sp>
      <p:sp>
        <p:nvSpPr>
          <p:cNvPr id="4" name="Notched Right Arrow 3"/>
          <p:cNvSpPr/>
          <p:nvPr/>
        </p:nvSpPr>
        <p:spPr>
          <a:xfrm>
            <a:off x="3492605" y="3134834"/>
            <a:ext cx="5203612" cy="798417"/>
          </a:xfrm>
          <a:prstGeom prst="notched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5" name="TextBox 4"/>
          <p:cNvSpPr txBox="1"/>
          <p:nvPr/>
        </p:nvSpPr>
        <p:spPr>
          <a:xfrm>
            <a:off x="5174435" y="2511212"/>
            <a:ext cx="1839951" cy="369332"/>
          </a:xfrm>
          <a:prstGeom prst="rect">
            <a:avLst/>
          </a:prstGeom>
          <a:noFill/>
        </p:spPr>
        <p:txBody>
          <a:bodyPr wrap="square" rtlCol="0">
            <a:spAutoFit/>
          </a:bodyPr>
          <a:lstStyle/>
          <a:p>
            <a:r>
              <a:rPr lang="en-GB" dirty="0" smtClean="0">
                <a:solidFill>
                  <a:schemeClr val="bg1"/>
                </a:solidFill>
              </a:rPr>
              <a:t>Milestone Title</a:t>
            </a:r>
            <a:endParaRPr lang="en-US" dirty="0">
              <a:solidFill>
                <a:schemeClr val="bg1"/>
              </a:solidFill>
            </a:endParaRPr>
          </a:p>
        </p:txBody>
      </p:sp>
      <p:sp>
        <p:nvSpPr>
          <p:cNvPr id="6" name="Right Arrow 5"/>
          <p:cNvSpPr/>
          <p:nvPr/>
        </p:nvSpPr>
        <p:spPr>
          <a:xfrm rot="5400000">
            <a:off x="3479180" y="3569272"/>
            <a:ext cx="557561" cy="170398"/>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155794" y="3933251"/>
            <a:ext cx="1204331" cy="369332"/>
          </a:xfrm>
          <a:prstGeom prst="rect">
            <a:avLst/>
          </a:prstGeom>
          <a:noFill/>
        </p:spPr>
        <p:txBody>
          <a:bodyPr wrap="square" rtlCol="0">
            <a:spAutoFit/>
          </a:bodyPr>
          <a:lstStyle/>
          <a:p>
            <a:r>
              <a:rPr lang="en-GB" dirty="0" smtClean="0">
                <a:solidFill>
                  <a:schemeClr val="bg1"/>
                </a:solidFill>
              </a:rPr>
              <a:t>Start time</a:t>
            </a:r>
            <a:endParaRPr lang="en-US" dirty="0">
              <a:solidFill>
                <a:schemeClr val="bg1"/>
              </a:solidFill>
            </a:endParaRPr>
          </a:p>
        </p:txBody>
      </p:sp>
      <p:sp>
        <p:nvSpPr>
          <p:cNvPr id="8" name="Right Arrow 7"/>
          <p:cNvSpPr/>
          <p:nvPr/>
        </p:nvSpPr>
        <p:spPr>
          <a:xfrm rot="5400000">
            <a:off x="7813290" y="3569272"/>
            <a:ext cx="557561" cy="170398"/>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489904" y="3933251"/>
            <a:ext cx="1204332" cy="369332"/>
          </a:xfrm>
          <a:prstGeom prst="rect">
            <a:avLst/>
          </a:prstGeom>
          <a:noFill/>
        </p:spPr>
        <p:txBody>
          <a:bodyPr wrap="square" rtlCol="0">
            <a:spAutoFit/>
          </a:bodyPr>
          <a:lstStyle/>
          <a:p>
            <a:r>
              <a:rPr lang="en-GB" dirty="0" smtClean="0">
                <a:solidFill>
                  <a:schemeClr val="bg1"/>
                </a:solidFill>
              </a:rPr>
              <a:t>Finished</a:t>
            </a:r>
            <a:endParaRPr lang="en-US" dirty="0">
              <a:solidFill>
                <a:schemeClr val="bg1"/>
              </a:solidFill>
            </a:endParaRPr>
          </a:p>
        </p:txBody>
      </p:sp>
      <p:sp>
        <p:nvSpPr>
          <p:cNvPr id="10" name="L-Shape 9"/>
          <p:cNvSpPr/>
          <p:nvPr/>
        </p:nvSpPr>
        <p:spPr>
          <a:xfrm rot="5400000">
            <a:off x="4111813" y="3287194"/>
            <a:ext cx="494352" cy="671347"/>
          </a:xfrm>
          <a:prstGeom prst="corner">
            <a:avLst>
              <a:gd name="adj1" fmla="val 16120"/>
              <a:gd name="adj2" fmla="val 16110"/>
            </a:avLst>
          </a:prstGeom>
          <a:solidFill>
            <a:schemeClr val="accent2">
              <a:lumMod val="75000"/>
            </a:schemeClr>
          </a:solidFill>
          <a:ln>
            <a:solidFill>
              <a:schemeClr val="bg1">
                <a:lumMod val="95000"/>
                <a:lumOff val="5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L-Shape 10"/>
          <p:cNvSpPr/>
          <p:nvPr/>
        </p:nvSpPr>
        <p:spPr>
          <a:xfrm rot="5400000">
            <a:off x="4964453" y="3287193"/>
            <a:ext cx="494352" cy="671347"/>
          </a:xfrm>
          <a:prstGeom prst="corner">
            <a:avLst>
              <a:gd name="adj1" fmla="val 16120"/>
              <a:gd name="adj2" fmla="val 16110"/>
            </a:avLst>
          </a:prstGeom>
          <a:solidFill>
            <a:schemeClr val="accent2">
              <a:lumMod val="75000"/>
            </a:schemeClr>
          </a:solidFill>
          <a:ln>
            <a:solidFill>
              <a:schemeClr val="bg1">
                <a:lumMod val="95000"/>
                <a:lumOff val="5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L-Shape 11"/>
          <p:cNvSpPr/>
          <p:nvPr/>
        </p:nvSpPr>
        <p:spPr>
          <a:xfrm rot="5400000">
            <a:off x="5817538" y="3285913"/>
            <a:ext cx="494352" cy="671347"/>
          </a:xfrm>
          <a:prstGeom prst="corner">
            <a:avLst>
              <a:gd name="adj1" fmla="val 16120"/>
              <a:gd name="adj2" fmla="val 16110"/>
            </a:avLst>
          </a:prstGeom>
          <a:solidFill>
            <a:schemeClr val="accent2">
              <a:lumMod val="75000"/>
            </a:schemeClr>
          </a:solidFill>
          <a:ln>
            <a:solidFill>
              <a:schemeClr val="bg1">
                <a:lumMod val="95000"/>
                <a:lumOff val="5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L-Shape 12"/>
          <p:cNvSpPr/>
          <p:nvPr/>
        </p:nvSpPr>
        <p:spPr>
          <a:xfrm rot="5400000">
            <a:off x="6668595" y="3285913"/>
            <a:ext cx="494352" cy="671347"/>
          </a:xfrm>
          <a:prstGeom prst="corner">
            <a:avLst>
              <a:gd name="adj1" fmla="val 16120"/>
              <a:gd name="adj2" fmla="val 16110"/>
            </a:avLst>
          </a:prstGeom>
          <a:solidFill>
            <a:schemeClr val="accent2">
              <a:lumMod val="75000"/>
            </a:schemeClr>
          </a:solidFill>
          <a:ln>
            <a:solidFill>
              <a:schemeClr val="bg1">
                <a:lumMod val="95000"/>
                <a:lumOff val="5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TextBox 13"/>
          <p:cNvSpPr txBox="1"/>
          <p:nvPr/>
        </p:nvSpPr>
        <p:spPr>
          <a:xfrm>
            <a:off x="4120529" y="3436920"/>
            <a:ext cx="716550" cy="646331"/>
          </a:xfrm>
          <a:prstGeom prst="rect">
            <a:avLst/>
          </a:prstGeom>
          <a:noFill/>
        </p:spPr>
        <p:txBody>
          <a:bodyPr wrap="square" rtlCol="0">
            <a:spAutoFit/>
          </a:bodyPr>
          <a:lstStyle/>
          <a:p>
            <a:r>
              <a:rPr lang="en-GB" dirty="0" smtClean="0">
                <a:solidFill>
                  <a:schemeClr val="bg1"/>
                </a:solidFill>
              </a:rPr>
              <a:t>Step 1</a:t>
            </a:r>
            <a:endParaRPr lang="en-US" dirty="0">
              <a:solidFill>
                <a:schemeClr val="bg1"/>
              </a:solidFill>
            </a:endParaRPr>
          </a:p>
        </p:txBody>
      </p:sp>
      <p:sp>
        <p:nvSpPr>
          <p:cNvPr id="15" name="TextBox 14"/>
          <p:cNvSpPr txBox="1"/>
          <p:nvPr/>
        </p:nvSpPr>
        <p:spPr>
          <a:xfrm>
            <a:off x="4937851" y="3417477"/>
            <a:ext cx="716550" cy="646331"/>
          </a:xfrm>
          <a:prstGeom prst="rect">
            <a:avLst/>
          </a:prstGeom>
          <a:noFill/>
        </p:spPr>
        <p:txBody>
          <a:bodyPr wrap="square" rtlCol="0">
            <a:spAutoFit/>
          </a:bodyPr>
          <a:lstStyle/>
          <a:p>
            <a:r>
              <a:rPr lang="en-GB" dirty="0" smtClean="0">
                <a:solidFill>
                  <a:schemeClr val="bg1"/>
                </a:solidFill>
              </a:rPr>
              <a:t>Step 2</a:t>
            </a:r>
            <a:endParaRPr lang="en-US" dirty="0">
              <a:solidFill>
                <a:schemeClr val="bg1"/>
              </a:solidFill>
            </a:endParaRPr>
          </a:p>
        </p:txBody>
      </p:sp>
      <p:sp>
        <p:nvSpPr>
          <p:cNvPr id="16" name="TextBox 15"/>
          <p:cNvSpPr txBox="1"/>
          <p:nvPr/>
        </p:nvSpPr>
        <p:spPr>
          <a:xfrm>
            <a:off x="5789354" y="3436919"/>
            <a:ext cx="716550" cy="646331"/>
          </a:xfrm>
          <a:prstGeom prst="rect">
            <a:avLst/>
          </a:prstGeom>
          <a:noFill/>
        </p:spPr>
        <p:txBody>
          <a:bodyPr wrap="square" rtlCol="0">
            <a:spAutoFit/>
          </a:bodyPr>
          <a:lstStyle/>
          <a:p>
            <a:r>
              <a:rPr lang="en-GB" dirty="0" smtClean="0">
                <a:solidFill>
                  <a:schemeClr val="bg1"/>
                </a:solidFill>
              </a:rPr>
              <a:t>Step 3</a:t>
            </a:r>
            <a:endParaRPr lang="en-US" dirty="0">
              <a:solidFill>
                <a:schemeClr val="bg1"/>
              </a:solidFill>
            </a:endParaRPr>
          </a:p>
        </p:txBody>
      </p:sp>
      <p:sp>
        <p:nvSpPr>
          <p:cNvPr id="17" name="TextBox 16"/>
          <p:cNvSpPr txBox="1"/>
          <p:nvPr/>
        </p:nvSpPr>
        <p:spPr>
          <a:xfrm>
            <a:off x="6638401" y="3417477"/>
            <a:ext cx="716550" cy="646331"/>
          </a:xfrm>
          <a:prstGeom prst="rect">
            <a:avLst/>
          </a:prstGeom>
          <a:noFill/>
        </p:spPr>
        <p:txBody>
          <a:bodyPr wrap="square" rtlCol="0">
            <a:spAutoFit/>
          </a:bodyPr>
          <a:lstStyle/>
          <a:p>
            <a:r>
              <a:rPr lang="en-GB" dirty="0" smtClean="0">
                <a:solidFill>
                  <a:schemeClr val="bg1"/>
                </a:solidFill>
              </a:rPr>
              <a:t>Step 4</a:t>
            </a:r>
            <a:endParaRPr lang="en-US" dirty="0">
              <a:solidFill>
                <a:schemeClr val="bg1"/>
              </a:solidFill>
            </a:endParaRPr>
          </a:p>
        </p:txBody>
      </p:sp>
      <p:sp>
        <p:nvSpPr>
          <p:cNvPr id="18" name="Down Arrow 17"/>
          <p:cNvSpPr/>
          <p:nvPr/>
        </p:nvSpPr>
        <p:spPr>
          <a:xfrm>
            <a:off x="4603071" y="3518676"/>
            <a:ext cx="144965" cy="398314"/>
          </a:xfrm>
          <a:prstGeom prst="downArrow">
            <a:avLst/>
          </a:prstGeom>
          <a:solidFill>
            <a:srgbClr val="F837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7116365" y="3498934"/>
            <a:ext cx="144965" cy="398314"/>
          </a:xfrm>
          <a:prstGeom prst="downArrow">
            <a:avLst/>
          </a:prstGeom>
          <a:solidFill>
            <a:srgbClr val="F837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6275029" y="3498934"/>
            <a:ext cx="144965" cy="398314"/>
          </a:xfrm>
          <a:prstGeom prst="downArrow">
            <a:avLst/>
          </a:prstGeom>
          <a:solidFill>
            <a:srgbClr val="F837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a:off x="5419710" y="3503334"/>
            <a:ext cx="144965" cy="398314"/>
          </a:xfrm>
          <a:prstGeom prst="downArrow">
            <a:avLst/>
          </a:prstGeom>
          <a:solidFill>
            <a:srgbClr val="F837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ross 21"/>
          <p:cNvSpPr/>
          <p:nvPr/>
        </p:nvSpPr>
        <p:spPr>
          <a:xfrm>
            <a:off x="4239900" y="2953355"/>
            <a:ext cx="328808" cy="369332"/>
          </a:xfrm>
          <a:prstGeom prst="plus">
            <a:avLst>
              <a:gd name="adj" fmla="val 35174"/>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ross 22"/>
          <p:cNvSpPr/>
          <p:nvPr/>
        </p:nvSpPr>
        <p:spPr>
          <a:xfrm>
            <a:off x="5070105" y="2938081"/>
            <a:ext cx="328808" cy="369332"/>
          </a:xfrm>
          <a:prstGeom prst="plus">
            <a:avLst>
              <a:gd name="adj" fmla="val 35174"/>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ross 23"/>
          <p:cNvSpPr/>
          <p:nvPr/>
        </p:nvSpPr>
        <p:spPr>
          <a:xfrm>
            <a:off x="5900310" y="2950167"/>
            <a:ext cx="328808" cy="369332"/>
          </a:xfrm>
          <a:prstGeom prst="plus">
            <a:avLst>
              <a:gd name="adj" fmla="val 35174"/>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ross 24"/>
          <p:cNvSpPr/>
          <p:nvPr/>
        </p:nvSpPr>
        <p:spPr>
          <a:xfrm>
            <a:off x="6725041" y="2938081"/>
            <a:ext cx="328808" cy="369332"/>
          </a:xfrm>
          <a:prstGeom prst="plus">
            <a:avLst>
              <a:gd name="adj" fmla="val 35174"/>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p:cNvSpPr/>
          <p:nvPr/>
        </p:nvSpPr>
        <p:spPr>
          <a:xfrm>
            <a:off x="4118854" y="4450399"/>
            <a:ext cx="482542" cy="338437"/>
          </a:xfrm>
          <a:prstGeom prst="star5">
            <a:avLst>
              <a:gd name="adj" fmla="val 9868"/>
              <a:gd name="hf" fmla="val 105146"/>
              <a:gd name="vf" fmla="val 110557"/>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p:cNvSpPr/>
          <p:nvPr/>
        </p:nvSpPr>
        <p:spPr>
          <a:xfrm>
            <a:off x="4970358" y="4450398"/>
            <a:ext cx="482542" cy="338437"/>
          </a:xfrm>
          <a:prstGeom prst="star5">
            <a:avLst>
              <a:gd name="adj" fmla="val 9868"/>
              <a:gd name="hf" fmla="val 105146"/>
              <a:gd name="vf" fmla="val 110557"/>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p:cNvSpPr/>
          <p:nvPr/>
        </p:nvSpPr>
        <p:spPr>
          <a:xfrm>
            <a:off x="5858405" y="4448747"/>
            <a:ext cx="482542" cy="338437"/>
          </a:xfrm>
          <a:prstGeom prst="star5">
            <a:avLst>
              <a:gd name="adj" fmla="val 9868"/>
              <a:gd name="hf" fmla="val 105146"/>
              <a:gd name="vf" fmla="val 110557"/>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p:cNvSpPr/>
          <p:nvPr/>
        </p:nvSpPr>
        <p:spPr>
          <a:xfrm>
            <a:off x="6709909" y="4448746"/>
            <a:ext cx="482542" cy="338437"/>
          </a:xfrm>
          <a:prstGeom prst="star5">
            <a:avLst>
              <a:gd name="adj" fmla="val 9868"/>
              <a:gd name="hf" fmla="val 105146"/>
              <a:gd name="vf" fmla="val 110557"/>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Up Ribbon 29"/>
          <p:cNvSpPr/>
          <p:nvPr/>
        </p:nvSpPr>
        <p:spPr>
          <a:xfrm>
            <a:off x="8177270" y="4417921"/>
            <a:ext cx="1405054" cy="400085"/>
          </a:xfrm>
          <a:prstGeom prst="ribbon2">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5733380"/>
      </p:ext>
    </p:extLst>
  </p:cSld>
  <p:clrMapOvr>
    <a:masterClrMapping/>
  </p:clrMapOvr>
  <p:transition advTm="2000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dirty="0" smtClean="0"/>
              <a:t>API’s</a:t>
            </a:r>
            <a:endParaRPr lang="en-US" sz="2400" dirty="0"/>
          </a:p>
        </p:txBody>
      </p:sp>
      <p:sp>
        <p:nvSpPr>
          <p:cNvPr id="3" name="Content Placeholder 2"/>
          <p:cNvSpPr>
            <a:spLocks noGrp="1"/>
          </p:cNvSpPr>
          <p:nvPr>
            <p:ph idx="1"/>
          </p:nvPr>
        </p:nvSpPr>
        <p:spPr/>
        <p:txBody>
          <a:bodyPr/>
          <a:lstStyle/>
          <a:p>
            <a:r>
              <a:rPr lang="en-GB" dirty="0" smtClean="0"/>
              <a:t>Exploring the best API’s for Facebook connectivity, sharing </a:t>
            </a:r>
          </a:p>
          <a:p>
            <a:r>
              <a:rPr lang="en-GB" dirty="0" smtClean="0"/>
              <a:t>Testing the API’s with each feature </a:t>
            </a:r>
            <a:endParaRPr lang="en-US" dirty="0"/>
          </a:p>
        </p:txBody>
      </p:sp>
    </p:spTree>
    <p:extLst>
      <p:ext uri="{BB962C8B-B14F-4D97-AF65-F5344CB8AC3E}">
        <p14:creationId xmlns:p14="http://schemas.microsoft.com/office/powerpoint/2010/main" val="499629343"/>
      </p:ext>
    </p:extLst>
  </p:cSld>
  <p:clrMapOvr>
    <a:masterClrMapping/>
  </p:clrMapOvr>
  <p:transition advTm="20000"/>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422</TotalTime>
  <Words>688</Words>
  <Application>Microsoft Office PowerPoint</Application>
  <PresentationFormat>Widescreen</PresentationFormat>
  <Paragraphs>81</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Trebuchet MS</vt:lpstr>
      <vt:lpstr>Tw Cen MT</vt:lpstr>
      <vt:lpstr>Circuit</vt:lpstr>
      <vt:lpstr>Milestones An android application that enables users to set objectives and goals with a set or an open deadline and keeps track of accomplished objectives and deadlines.</vt:lpstr>
      <vt:lpstr>the Feature-Driven Development approach to create my android app starting with main pages and their functionality and improving and expanding on the features and connecting the app to the database.</vt:lpstr>
      <vt:lpstr>Overall model and main features</vt:lpstr>
      <vt:lpstr>Allow users to create Milestones and to set a deadline for the Milestone (it could be open ended until the Milestone is reached) </vt:lpstr>
      <vt:lpstr>Allow users to break the Milestone into smaller steps with their own set or open ended deadline and users should be able to set their own requirements for the Milestone and each individual step(if needed)</vt:lpstr>
      <vt:lpstr>Keeping track of the deadlines the application should notify the user and the participants of the deadlines</vt:lpstr>
      <vt:lpstr>Have the ability to connect to social media websites and services to allow users to involve others using social media in a Milestone or specific steps of that Milestone (asking for help, advice, participation and contribution from friends or the public)</vt:lpstr>
      <vt:lpstr>After completion of different stages of the milestone or completing a milestone fully, the achievement could be shared on social media profiles </vt:lpstr>
      <vt:lpstr>API’s</vt:lpstr>
      <vt:lpstr>Following the FDD approach  Developing by Feature, Inspections</vt:lpstr>
      <vt:lpstr>Regular Builds</vt:lpstr>
      <vt:lpstr>Version Control</vt:lpstr>
      <vt:lpstr>Progress Reporting</vt:lpstr>
      <vt:lpstr>New Features</vt:lpstr>
      <vt:lpstr>Testing </vt:lpstr>
      <vt:lpstr>Further work</vt:lpstr>
      <vt:lpstr>Reporting/Visibility of Results </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milestones</dc:title>
  <dc:creator>Arman</dc:creator>
  <cp:lastModifiedBy>Arman</cp:lastModifiedBy>
  <cp:revision>17</cp:revision>
  <dcterms:created xsi:type="dcterms:W3CDTF">2018-02-16T11:49:33Z</dcterms:created>
  <dcterms:modified xsi:type="dcterms:W3CDTF">2018-02-16T22:56:27Z</dcterms:modified>
</cp:coreProperties>
</file>