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8" r:id="rId3"/>
    <p:sldId id="307" r:id="rId4"/>
    <p:sldId id="259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316" r:id="rId13"/>
    <p:sldId id="317" r:id="rId14"/>
    <p:sldId id="262" r:id="rId15"/>
    <p:sldId id="319" r:id="rId16"/>
    <p:sldId id="318" r:id="rId17"/>
    <p:sldId id="320" r:id="rId18"/>
    <p:sldId id="321" r:id="rId19"/>
    <p:sldId id="322" r:id="rId20"/>
    <p:sldId id="263" r:id="rId21"/>
    <p:sldId id="323" r:id="rId22"/>
    <p:sldId id="325" r:id="rId23"/>
    <p:sldId id="324" r:id="rId24"/>
    <p:sldId id="279" r:id="rId25"/>
    <p:sldId id="326" r:id="rId26"/>
    <p:sldId id="27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IBM Plex Mono" panose="020B0509050203000203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Source Code Pro" panose="020B0509030403020204" pitchFamily="49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6FA"/>
    <a:srgbClr val="E1E6FD"/>
    <a:srgbClr val="0C0A9E"/>
    <a:srgbClr val="EB9109"/>
    <a:srgbClr val="BFBEF7"/>
    <a:srgbClr val="010101"/>
    <a:srgbClr val="7E7DB4"/>
    <a:srgbClr val="F7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B29D5-8574-4B62-B47D-2DBCA7801EA8}">
  <a:tblStyle styleId="{DA8B29D5-8574-4B62-B47D-2DBCA7801E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5" autoAdjust="0"/>
  </p:normalViewPr>
  <p:slideViewPr>
    <p:cSldViewPr snapToGrid="0">
      <p:cViewPr>
        <p:scale>
          <a:sx n="75" d="100"/>
          <a:sy n="75" d="100"/>
        </p:scale>
        <p:origin x="1666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CA" sz="1800" b="1" i="0" u="none" strike="noStrike" kern="1200" cap="none" spc="0" baseline="0">
                <a:solidFill>
                  <a:schemeClr val="dk1"/>
                </a:solidFill>
                <a:latin typeface="Poppins"/>
                <a:ea typeface="Poppins"/>
                <a:cs typeface="Poppins"/>
                <a:sym typeface="Arial"/>
              </a:defRPr>
            </a:pPr>
            <a:r>
              <a:rPr lang="en-CA"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Arial"/>
              </a:rPr>
              <a:t>Interest over 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CA" sz="1800" b="1" i="0" u="none" strike="noStrike" kern="1200" cap="none" spc="0" baseline="0">
              <a:solidFill>
                <a:schemeClr val="dk1"/>
              </a:solidFill>
              <a:latin typeface="Poppins"/>
              <a:ea typeface="Poppins"/>
              <a:cs typeface="Poppins"/>
              <a:sym typeface="Arial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841970339264648E-2"/>
          <c:y val="0.19199346405228759"/>
          <c:w val="0.89237703923450962"/>
          <c:h val="0.64392015336318253"/>
        </c:manualLayout>
      </c:layout>
      <c:lineChart>
        <c:grouping val="standard"/>
        <c:varyColors val="0"/>
        <c:ser>
          <c:idx val="0"/>
          <c:order val="0"/>
          <c:tx>
            <c:strRef>
              <c:f>multiTimeline!$B$3</c:f>
              <c:strCache>
                <c:ptCount val="1"/>
                <c:pt idx="0">
                  <c:v>Git: (Worlwide)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multiTimeline!$A$4:$A$240</c:f>
              <c:numCache>
                <c:formatCode>mmm\-yy</c:formatCode>
                <c:ptCount val="237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  <c:pt idx="6">
                  <c:v>38169</c:v>
                </c:pt>
                <c:pt idx="7">
                  <c:v>38200</c:v>
                </c:pt>
                <c:pt idx="8">
                  <c:v>38231</c:v>
                </c:pt>
                <c:pt idx="9">
                  <c:v>38261</c:v>
                </c:pt>
                <c:pt idx="10">
                  <c:v>38292</c:v>
                </c:pt>
                <c:pt idx="11">
                  <c:v>38322</c:v>
                </c:pt>
                <c:pt idx="12">
                  <c:v>38353</c:v>
                </c:pt>
                <c:pt idx="13">
                  <c:v>38384</c:v>
                </c:pt>
                <c:pt idx="14">
                  <c:v>38412</c:v>
                </c:pt>
                <c:pt idx="15">
                  <c:v>38443</c:v>
                </c:pt>
                <c:pt idx="16">
                  <c:v>38473</c:v>
                </c:pt>
                <c:pt idx="17">
                  <c:v>38504</c:v>
                </c:pt>
                <c:pt idx="18">
                  <c:v>38534</c:v>
                </c:pt>
                <c:pt idx="19">
                  <c:v>38565</c:v>
                </c:pt>
                <c:pt idx="20">
                  <c:v>38596</c:v>
                </c:pt>
                <c:pt idx="21">
                  <c:v>38626</c:v>
                </c:pt>
                <c:pt idx="22">
                  <c:v>38657</c:v>
                </c:pt>
                <c:pt idx="23">
                  <c:v>38687</c:v>
                </c:pt>
                <c:pt idx="24">
                  <c:v>38718</c:v>
                </c:pt>
                <c:pt idx="25">
                  <c:v>38749</c:v>
                </c:pt>
                <c:pt idx="26">
                  <c:v>38777</c:v>
                </c:pt>
                <c:pt idx="27">
                  <c:v>38808</c:v>
                </c:pt>
                <c:pt idx="28">
                  <c:v>38838</c:v>
                </c:pt>
                <c:pt idx="29">
                  <c:v>38869</c:v>
                </c:pt>
                <c:pt idx="30">
                  <c:v>38899</c:v>
                </c:pt>
                <c:pt idx="31">
                  <c:v>38930</c:v>
                </c:pt>
                <c:pt idx="32">
                  <c:v>38961</c:v>
                </c:pt>
                <c:pt idx="33">
                  <c:v>38991</c:v>
                </c:pt>
                <c:pt idx="34">
                  <c:v>39022</c:v>
                </c:pt>
                <c:pt idx="35">
                  <c:v>39052</c:v>
                </c:pt>
                <c:pt idx="36">
                  <c:v>39083</c:v>
                </c:pt>
                <c:pt idx="37">
                  <c:v>39114</c:v>
                </c:pt>
                <c:pt idx="38">
                  <c:v>39142</c:v>
                </c:pt>
                <c:pt idx="39">
                  <c:v>39173</c:v>
                </c:pt>
                <c:pt idx="40">
                  <c:v>39203</c:v>
                </c:pt>
                <c:pt idx="41">
                  <c:v>39234</c:v>
                </c:pt>
                <c:pt idx="42">
                  <c:v>39264</c:v>
                </c:pt>
                <c:pt idx="43">
                  <c:v>39295</c:v>
                </c:pt>
                <c:pt idx="44">
                  <c:v>39326</c:v>
                </c:pt>
                <c:pt idx="45">
                  <c:v>39356</c:v>
                </c:pt>
                <c:pt idx="46">
                  <c:v>39387</c:v>
                </c:pt>
                <c:pt idx="47">
                  <c:v>39417</c:v>
                </c:pt>
                <c:pt idx="48">
                  <c:v>39448</c:v>
                </c:pt>
                <c:pt idx="49">
                  <c:v>39479</c:v>
                </c:pt>
                <c:pt idx="50">
                  <c:v>39508</c:v>
                </c:pt>
                <c:pt idx="51">
                  <c:v>39539</c:v>
                </c:pt>
                <c:pt idx="52">
                  <c:v>39569</c:v>
                </c:pt>
                <c:pt idx="53">
                  <c:v>39600</c:v>
                </c:pt>
                <c:pt idx="54">
                  <c:v>39630</c:v>
                </c:pt>
                <c:pt idx="55">
                  <c:v>39661</c:v>
                </c:pt>
                <c:pt idx="56">
                  <c:v>39692</c:v>
                </c:pt>
                <c:pt idx="57">
                  <c:v>39722</c:v>
                </c:pt>
                <c:pt idx="58">
                  <c:v>39753</c:v>
                </c:pt>
                <c:pt idx="59">
                  <c:v>39783</c:v>
                </c:pt>
                <c:pt idx="60">
                  <c:v>39814</c:v>
                </c:pt>
                <c:pt idx="61">
                  <c:v>39845</c:v>
                </c:pt>
                <c:pt idx="62">
                  <c:v>39873</c:v>
                </c:pt>
                <c:pt idx="63">
                  <c:v>39904</c:v>
                </c:pt>
                <c:pt idx="64">
                  <c:v>39934</c:v>
                </c:pt>
                <c:pt idx="65">
                  <c:v>39965</c:v>
                </c:pt>
                <c:pt idx="66">
                  <c:v>39995</c:v>
                </c:pt>
                <c:pt idx="67">
                  <c:v>40026</c:v>
                </c:pt>
                <c:pt idx="68">
                  <c:v>40057</c:v>
                </c:pt>
                <c:pt idx="69">
                  <c:v>40087</c:v>
                </c:pt>
                <c:pt idx="70">
                  <c:v>40118</c:v>
                </c:pt>
                <c:pt idx="71">
                  <c:v>40148</c:v>
                </c:pt>
                <c:pt idx="72">
                  <c:v>40179</c:v>
                </c:pt>
                <c:pt idx="73">
                  <c:v>40210</c:v>
                </c:pt>
                <c:pt idx="74">
                  <c:v>40238</c:v>
                </c:pt>
                <c:pt idx="75">
                  <c:v>40269</c:v>
                </c:pt>
                <c:pt idx="76">
                  <c:v>40299</c:v>
                </c:pt>
                <c:pt idx="77">
                  <c:v>40330</c:v>
                </c:pt>
                <c:pt idx="78">
                  <c:v>40360</c:v>
                </c:pt>
                <c:pt idx="79">
                  <c:v>40391</c:v>
                </c:pt>
                <c:pt idx="80">
                  <c:v>40422</c:v>
                </c:pt>
                <c:pt idx="81">
                  <c:v>40452</c:v>
                </c:pt>
                <c:pt idx="82">
                  <c:v>40483</c:v>
                </c:pt>
                <c:pt idx="83">
                  <c:v>40513</c:v>
                </c:pt>
                <c:pt idx="84">
                  <c:v>40544</c:v>
                </c:pt>
                <c:pt idx="85">
                  <c:v>40575</c:v>
                </c:pt>
                <c:pt idx="86">
                  <c:v>40603</c:v>
                </c:pt>
                <c:pt idx="87">
                  <c:v>40634</c:v>
                </c:pt>
                <c:pt idx="88">
                  <c:v>40664</c:v>
                </c:pt>
                <c:pt idx="89">
                  <c:v>40695</c:v>
                </c:pt>
                <c:pt idx="90">
                  <c:v>40725</c:v>
                </c:pt>
                <c:pt idx="91">
                  <c:v>40756</c:v>
                </c:pt>
                <c:pt idx="92">
                  <c:v>40787</c:v>
                </c:pt>
                <c:pt idx="93">
                  <c:v>40817</c:v>
                </c:pt>
                <c:pt idx="94">
                  <c:v>40848</c:v>
                </c:pt>
                <c:pt idx="95">
                  <c:v>40878</c:v>
                </c:pt>
                <c:pt idx="96">
                  <c:v>40909</c:v>
                </c:pt>
                <c:pt idx="97">
                  <c:v>40940</c:v>
                </c:pt>
                <c:pt idx="98">
                  <c:v>40969</c:v>
                </c:pt>
                <c:pt idx="99">
                  <c:v>41000</c:v>
                </c:pt>
                <c:pt idx="100">
                  <c:v>41030</c:v>
                </c:pt>
                <c:pt idx="101">
                  <c:v>41061</c:v>
                </c:pt>
                <c:pt idx="102">
                  <c:v>41091</c:v>
                </c:pt>
                <c:pt idx="103">
                  <c:v>41122</c:v>
                </c:pt>
                <c:pt idx="104">
                  <c:v>41153</c:v>
                </c:pt>
                <c:pt idx="105">
                  <c:v>41183</c:v>
                </c:pt>
                <c:pt idx="106">
                  <c:v>41214</c:v>
                </c:pt>
                <c:pt idx="107">
                  <c:v>41244</c:v>
                </c:pt>
                <c:pt idx="108">
                  <c:v>41275</c:v>
                </c:pt>
                <c:pt idx="109">
                  <c:v>41306</c:v>
                </c:pt>
                <c:pt idx="110">
                  <c:v>41334</c:v>
                </c:pt>
                <c:pt idx="111">
                  <c:v>41365</c:v>
                </c:pt>
                <c:pt idx="112">
                  <c:v>41395</c:v>
                </c:pt>
                <c:pt idx="113">
                  <c:v>41426</c:v>
                </c:pt>
                <c:pt idx="114">
                  <c:v>41456</c:v>
                </c:pt>
                <c:pt idx="115">
                  <c:v>41487</c:v>
                </c:pt>
                <c:pt idx="116">
                  <c:v>41518</c:v>
                </c:pt>
                <c:pt idx="117">
                  <c:v>41548</c:v>
                </c:pt>
                <c:pt idx="118">
                  <c:v>41579</c:v>
                </c:pt>
                <c:pt idx="119">
                  <c:v>41609</c:v>
                </c:pt>
                <c:pt idx="120">
                  <c:v>41640</c:v>
                </c:pt>
                <c:pt idx="121">
                  <c:v>41671</c:v>
                </c:pt>
                <c:pt idx="122">
                  <c:v>41699</c:v>
                </c:pt>
                <c:pt idx="123">
                  <c:v>41730</c:v>
                </c:pt>
                <c:pt idx="124">
                  <c:v>41760</c:v>
                </c:pt>
                <c:pt idx="125">
                  <c:v>41791</c:v>
                </c:pt>
                <c:pt idx="126">
                  <c:v>41821</c:v>
                </c:pt>
                <c:pt idx="127">
                  <c:v>41852</c:v>
                </c:pt>
                <c:pt idx="128">
                  <c:v>41883</c:v>
                </c:pt>
                <c:pt idx="129">
                  <c:v>41913</c:v>
                </c:pt>
                <c:pt idx="130">
                  <c:v>41944</c:v>
                </c:pt>
                <c:pt idx="131">
                  <c:v>41974</c:v>
                </c:pt>
                <c:pt idx="132">
                  <c:v>42005</c:v>
                </c:pt>
                <c:pt idx="133">
                  <c:v>42036</c:v>
                </c:pt>
                <c:pt idx="134">
                  <c:v>42064</c:v>
                </c:pt>
                <c:pt idx="135">
                  <c:v>42095</c:v>
                </c:pt>
                <c:pt idx="136">
                  <c:v>42125</c:v>
                </c:pt>
                <c:pt idx="137">
                  <c:v>42156</c:v>
                </c:pt>
                <c:pt idx="138">
                  <c:v>42186</c:v>
                </c:pt>
                <c:pt idx="139">
                  <c:v>42217</c:v>
                </c:pt>
                <c:pt idx="140">
                  <c:v>42248</c:v>
                </c:pt>
                <c:pt idx="141">
                  <c:v>42278</c:v>
                </c:pt>
                <c:pt idx="142">
                  <c:v>42309</c:v>
                </c:pt>
                <c:pt idx="143">
                  <c:v>42339</c:v>
                </c:pt>
                <c:pt idx="144">
                  <c:v>42370</c:v>
                </c:pt>
                <c:pt idx="145">
                  <c:v>42401</c:v>
                </c:pt>
                <c:pt idx="146">
                  <c:v>42430</c:v>
                </c:pt>
                <c:pt idx="147">
                  <c:v>42461</c:v>
                </c:pt>
                <c:pt idx="148">
                  <c:v>42491</c:v>
                </c:pt>
                <c:pt idx="149">
                  <c:v>42522</c:v>
                </c:pt>
                <c:pt idx="150">
                  <c:v>42552</c:v>
                </c:pt>
                <c:pt idx="151">
                  <c:v>42583</c:v>
                </c:pt>
                <c:pt idx="152">
                  <c:v>42614</c:v>
                </c:pt>
                <c:pt idx="153">
                  <c:v>42644</c:v>
                </c:pt>
                <c:pt idx="154">
                  <c:v>42675</c:v>
                </c:pt>
                <c:pt idx="155">
                  <c:v>42705</c:v>
                </c:pt>
                <c:pt idx="156">
                  <c:v>42736</c:v>
                </c:pt>
                <c:pt idx="157">
                  <c:v>42767</c:v>
                </c:pt>
                <c:pt idx="158">
                  <c:v>42795</c:v>
                </c:pt>
                <c:pt idx="159">
                  <c:v>42826</c:v>
                </c:pt>
                <c:pt idx="160">
                  <c:v>42856</c:v>
                </c:pt>
                <c:pt idx="161">
                  <c:v>42887</c:v>
                </c:pt>
                <c:pt idx="162">
                  <c:v>42917</c:v>
                </c:pt>
                <c:pt idx="163">
                  <c:v>42948</c:v>
                </c:pt>
                <c:pt idx="164">
                  <c:v>42979</c:v>
                </c:pt>
                <c:pt idx="165">
                  <c:v>43009</c:v>
                </c:pt>
                <c:pt idx="166">
                  <c:v>43040</c:v>
                </c:pt>
                <c:pt idx="167">
                  <c:v>43070</c:v>
                </c:pt>
                <c:pt idx="168">
                  <c:v>43101</c:v>
                </c:pt>
                <c:pt idx="169">
                  <c:v>43132</c:v>
                </c:pt>
                <c:pt idx="170">
                  <c:v>43160</c:v>
                </c:pt>
                <c:pt idx="171">
                  <c:v>43191</c:v>
                </c:pt>
                <c:pt idx="172">
                  <c:v>43221</c:v>
                </c:pt>
                <c:pt idx="173">
                  <c:v>43252</c:v>
                </c:pt>
                <c:pt idx="174">
                  <c:v>43282</c:v>
                </c:pt>
                <c:pt idx="175">
                  <c:v>43313</c:v>
                </c:pt>
                <c:pt idx="176">
                  <c:v>43344</c:v>
                </c:pt>
                <c:pt idx="177">
                  <c:v>43374</c:v>
                </c:pt>
                <c:pt idx="178">
                  <c:v>43405</c:v>
                </c:pt>
                <c:pt idx="179">
                  <c:v>43435</c:v>
                </c:pt>
                <c:pt idx="180">
                  <c:v>43466</c:v>
                </c:pt>
                <c:pt idx="181">
                  <c:v>43497</c:v>
                </c:pt>
                <c:pt idx="182">
                  <c:v>43525</c:v>
                </c:pt>
                <c:pt idx="183">
                  <c:v>43556</c:v>
                </c:pt>
                <c:pt idx="184">
                  <c:v>43586</c:v>
                </c:pt>
                <c:pt idx="185">
                  <c:v>43617</c:v>
                </c:pt>
                <c:pt idx="186">
                  <c:v>43647</c:v>
                </c:pt>
                <c:pt idx="187">
                  <c:v>43678</c:v>
                </c:pt>
                <c:pt idx="188">
                  <c:v>43709</c:v>
                </c:pt>
                <c:pt idx="189">
                  <c:v>43739</c:v>
                </c:pt>
                <c:pt idx="190">
                  <c:v>43770</c:v>
                </c:pt>
                <c:pt idx="191">
                  <c:v>43800</c:v>
                </c:pt>
                <c:pt idx="192">
                  <c:v>43831</c:v>
                </c:pt>
                <c:pt idx="193">
                  <c:v>43862</c:v>
                </c:pt>
                <c:pt idx="194">
                  <c:v>43891</c:v>
                </c:pt>
                <c:pt idx="195">
                  <c:v>43922</c:v>
                </c:pt>
                <c:pt idx="196">
                  <c:v>43952</c:v>
                </c:pt>
                <c:pt idx="197">
                  <c:v>43983</c:v>
                </c:pt>
                <c:pt idx="198">
                  <c:v>44013</c:v>
                </c:pt>
                <c:pt idx="199">
                  <c:v>44044</c:v>
                </c:pt>
                <c:pt idx="200">
                  <c:v>44075</c:v>
                </c:pt>
                <c:pt idx="201">
                  <c:v>44105</c:v>
                </c:pt>
                <c:pt idx="202">
                  <c:v>44136</c:v>
                </c:pt>
                <c:pt idx="203">
                  <c:v>44166</c:v>
                </c:pt>
                <c:pt idx="204">
                  <c:v>44197</c:v>
                </c:pt>
                <c:pt idx="205">
                  <c:v>44228</c:v>
                </c:pt>
                <c:pt idx="206">
                  <c:v>44256</c:v>
                </c:pt>
                <c:pt idx="207">
                  <c:v>44287</c:v>
                </c:pt>
                <c:pt idx="208">
                  <c:v>44317</c:v>
                </c:pt>
                <c:pt idx="209">
                  <c:v>44348</c:v>
                </c:pt>
                <c:pt idx="210">
                  <c:v>44378</c:v>
                </c:pt>
                <c:pt idx="211">
                  <c:v>44409</c:v>
                </c:pt>
                <c:pt idx="212">
                  <c:v>44440</c:v>
                </c:pt>
                <c:pt idx="213">
                  <c:v>44470</c:v>
                </c:pt>
                <c:pt idx="214">
                  <c:v>44501</c:v>
                </c:pt>
                <c:pt idx="215">
                  <c:v>44531</c:v>
                </c:pt>
                <c:pt idx="216">
                  <c:v>44562</c:v>
                </c:pt>
                <c:pt idx="217">
                  <c:v>44593</c:v>
                </c:pt>
                <c:pt idx="218">
                  <c:v>44621</c:v>
                </c:pt>
                <c:pt idx="219">
                  <c:v>44652</c:v>
                </c:pt>
                <c:pt idx="220">
                  <c:v>44682</c:v>
                </c:pt>
                <c:pt idx="221">
                  <c:v>44713</c:v>
                </c:pt>
                <c:pt idx="222">
                  <c:v>44743</c:v>
                </c:pt>
                <c:pt idx="223">
                  <c:v>44774</c:v>
                </c:pt>
                <c:pt idx="224">
                  <c:v>44805</c:v>
                </c:pt>
                <c:pt idx="225">
                  <c:v>44835</c:v>
                </c:pt>
                <c:pt idx="226">
                  <c:v>44866</c:v>
                </c:pt>
                <c:pt idx="227">
                  <c:v>44896</c:v>
                </c:pt>
                <c:pt idx="228">
                  <c:v>44927</c:v>
                </c:pt>
                <c:pt idx="229">
                  <c:v>44958</c:v>
                </c:pt>
                <c:pt idx="230">
                  <c:v>44986</c:v>
                </c:pt>
                <c:pt idx="231">
                  <c:v>45017</c:v>
                </c:pt>
                <c:pt idx="232">
                  <c:v>45047</c:v>
                </c:pt>
                <c:pt idx="233">
                  <c:v>45078</c:v>
                </c:pt>
                <c:pt idx="234">
                  <c:v>45108</c:v>
                </c:pt>
                <c:pt idx="235">
                  <c:v>45139</c:v>
                </c:pt>
                <c:pt idx="236">
                  <c:v>45170</c:v>
                </c:pt>
              </c:numCache>
            </c:numRef>
          </c:cat>
          <c:val>
            <c:numRef>
              <c:f>multiTimeline!$B$4:$B$240</c:f>
              <c:numCache>
                <c:formatCode>General</c:formatCode>
                <c:ptCount val="23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5</c:v>
                </c:pt>
                <c:pt idx="15">
                  <c:v>7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10</c:v>
                </c:pt>
                <c:pt idx="42">
                  <c:v>9</c:v>
                </c:pt>
                <c:pt idx="43">
                  <c:v>11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11</c:v>
                </c:pt>
                <c:pt idx="50">
                  <c:v>11</c:v>
                </c:pt>
                <c:pt idx="51">
                  <c:v>13</c:v>
                </c:pt>
                <c:pt idx="52">
                  <c:v>12</c:v>
                </c:pt>
                <c:pt idx="53">
                  <c:v>13</c:v>
                </c:pt>
                <c:pt idx="54">
                  <c:v>13</c:v>
                </c:pt>
                <c:pt idx="55">
                  <c:v>14</c:v>
                </c:pt>
                <c:pt idx="56">
                  <c:v>13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21</c:v>
                </c:pt>
                <c:pt idx="61">
                  <c:v>22</c:v>
                </c:pt>
                <c:pt idx="62">
                  <c:v>22</c:v>
                </c:pt>
                <c:pt idx="63">
                  <c:v>22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22</c:v>
                </c:pt>
                <c:pt idx="68">
                  <c:v>21</c:v>
                </c:pt>
                <c:pt idx="69">
                  <c:v>21</c:v>
                </c:pt>
                <c:pt idx="70">
                  <c:v>20</c:v>
                </c:pt>
                <c:pt idx="71">
                  <c:v>21</c:v>
                </c:pt>
                <c:pt idx="72">
                  <c:v>20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24</c:v>
                </c:pt>
                <c:pt idx="77">
                  <c:v>26</c:v>
                </c:pt>
                <c:pt idx="78">
                  <c:v>22</c:v>
                </c:pt>
                <c:pt idx="79">
                  <c:v>24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24</c:v>
                </c:pt>
                <c:pt idx="84">
                  <c:v>27</c:v>
                </c:pt>
                <c:pt idx="85">
                  <c:v>28</c:v>
                </c:pt>
                <c:pt idx="86">
                  <c:v>31</c:v>
                </c:pt>
                <c:pt idx="87">
                  <c:v>31</c:v>
                </c:pt>
                <c:pt idx="88">
                  <c:v>29</c:v>
                </c:pt>
                <c:pt idx="89">
                  <c:v>32</c:v>
                </c:pt>
                <c:pt idx="90">
                  <c:v>32</c:v>
                </c:pt>
                <c:pt idx="91">
                  <c:v>32</c:v>
                </c:pt>
                <c:pt idx="92">
                  <c:v>34</c:v>
                </c:pt>
                <c:pt idx="93">
                  <c:v>34</c:v>
                </c:pt>
                <c:pt idx="94">
                  <c:v>34</c:v>
                </c:pt>
                <c:pt idx="95">
                  <c:v>32</c:v>
                </c:pt>
                <c:pt idx="96">
                  <c:v>35</c:v>
                </c:pt>
                <c:pt idx="97">
                  <c:v>38</c:v>
                </c:pt>
                <c:pt idx="98">
                  <c:v>35</c:v>
                </c:pt>
                <c:pt idx="99">
                  <c:v>36</c:v>
                </c:pt>
                <c:pt idx="100">
                  <c:v>39</c:v>
                </c:pt>
                <c:pt idx="101">
                  <c:v>38</c:v>
                </c:pt>
                <c:pt idx="102">
                  <c:v>39</c:v>
                </c:pt>
                <c:pt idx="103">
                  <c:v>39</c:v>
                </c:pt>
                <c:pt idx="104">
                  <c:v>40</c:v>
                </c:pt>
                <c:pt idx="105">
                  <c:v>43</c:v>
                </c:pt>
                <c:pt idx="106">
                  <c:v>40</c:v>
                </c:pt>
                <c:pt idx="107">
                  <c:v>36</c:v>
                </c:pt>
                <c:pt idx="108">
                  <c:v>39</c:v>
                </c:pt>
                <c:pt idx="109">
                  <c:v>45</c:v>
                </c:pt>
                <c:pt idx="110">
                  <c:v>42</c:v>
                </c:pt>
                <c:pt idx="111">
                  <c:v>46</c:v>
                </c:pt>
                <c:pt idx="112">
                  <c:v>44</c:v>
                </c:pt>
                <c:pt idx="113">
                  <c:v>43</c:v>
                </c:pt>
                <c:pt idx="114">
                  <c:v>46</c:v>
                </c:pt>
                <c:pt idx="115">
                  <c:v>46</c:v>
                </c:pt>
                <c:pt idx="116">
                  <c:v>46</c:v>
                </c:pt>
                <c:pt idx="117">
                  <c:v>50</c:v>
                </c:pt>
                <c:pt idx="118">
                  <c:v>48</c:v>
                </c:pt>
                <c:pt idx="119">
                  <c:v>44</c:v>
                </c:pt>
                <c:pt idx="120">
                  <c:v>50</c:v>
                </c:pt>
                <c:pt idx="121">
                  <c:v>50</c:v>
                </c:pt>
                <c:pt idx="122">
                  <c:v>54</c:v>
                </c:pt>
                <c:pt idx="123">
                  <c:v>54</c:v>
                </c:pt>
                <c:pt idx="124">
                  <c:v>53</c:v>
                </c:pt>
                <c:pt idx="125">
                  <c:v>52</c:v>
                </c:pt>
                <c:pt idx="126">
                  <c:v>56</c:v>
                </c:pt>
                <c:pt idx="127">
                  <c:v>53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51</c:v>
                </c:pt>
                <c:pt idx="132">
                  <c:v>57</c:v>
                </c:pt>
                <c:pt idx="133">
                  <c:v>60</c:v>
                </c:pt>
                <c:pt idx="134">
                  <c:v>63</c:v>
                </c:pt>
                <c:pt idx="135">
                  <c:v>66</c:v>
                </c:pt>
                <c:pt idx="136">
                  <c:v>58</c:v>
                </c:pt>
                <c:pt idx="137">
                  <c:v>61</c:v>
                </c:pt>
                <c:pt idx="138">
                  <c:v>62</c:v>
                </c:pt>
                <c:pt idx="139">
                  <c:v>58</c:v>
                </c:pt>
                <c:pt idx="140">
                  <c:v>65</c:v>
                </c:pt>
                <c:pt idx="141">
                  <c:v>64</c:v>
                </c:pt>
                <c:pt idx="142">
                  <c:v>65</c:v>
                </c:pt>
                <c:pt idx="143">
                  <c:v>58</c:v>
                </c:pt>
                <c:pt idx="144">
                  <c:v>60</c:v>
                </c:pt>
                <c:pt idx="145">
                  <c:v>67</c:v>
                </c:pt>
                <c:pt idx="146">
                  <c:v>67</c:v>
                </c:pt>
                <c:pt idx="147">
                  <c:v>69</c:v>
                </c:pt>
                <c:pt idx="148">
                  <c:v>66</c:v>
                </c:pt>
                <c:pt idx="149">
                  <c:v>70</c:v>
                </c:pt>
                <c:pt idx="150">
                  <c:v>63</c:v>
                </c:pt>
                <c:pt idx="151">
                  <c:v>66</c:v>
                </c:pt>
                <c:pt idx="152">
                  <c:v>68</c:v>
                </c:pt>
                <c:pt idx="153">
                  <c:v>70</c:v>
                </c:pt>
                <c:pt idx="154">
                  <c:v>72</c:v>
                </c:pt>
                <c:pt idx="155">
                  <c:v>62</c:v>
                </c:pt>
                <c:pt idx="156">
                  <c:v>71</c:v>
                </c:pt>
                <c:pt idx="157">
                  <c:v>79</c:v>
                </c:pt>
                <c:pt idx="158">
                  <c:v>82</c:v>
                </c:pt>
                <c:pt idx="159">
                  <c:v>74</c:v>
                </c:pt>
                <c:pt idx="160">
                  <c:v>75</c:v>
                </c:pt>
                <c:pt idx="161">
                  <c:v>78</c:v>
                </c:pt>
                <c:pt idx="162">
                  <c:v>78</c:v>
                </c:pt>
                <c:pt idx="163">
                  <c:v>76</c:v>
                </c:pt>
                <c:pt idx="164">
                  <c:v>76</c:v>
                </c:pt>
                <c:pt idx="165">
                  <c:v>80</c:v>
                </c:pt>
                <c:pt idx="166">
                  <c:v>77</c:v>
                </c:pt>
                <c:pt idx="167">
                  <c:v>66</c:v>
                </c:pt>
                <c:pt idx="168">
                  <c:v>76</c:v>
                </c:pt>
                <c:pt idx="169">
                  <c:v>80</c:v>
                </c:pt>
                <c:pt idx="170">
                  <c:v>81</c:v>
                </c:pt>
                <c:pt idx="171">
                  <c:v>78</c:v>
                </c:pt>
                <c:pt idx="172">
                  <c:v>81</c:v>
                </c:pt>
                <c:pt idx="173">
                  <c:v>81</c:v>
                </c:pt>
                <c:pt idx="174">
                  <c:v>78</c:v>
                </c:pt>
                <c:pt idx="175">
                  <c:v>80</c:v>
                </c:pt>
                <c:pt idx="176">
                  <c:v>78</c:v>
                </c:pt>
                <c:pt idx="177">
                  <c:v>86</c:v>
                </c:pt>
                <c:pt idx="178">
                  <c:v>80</c:v>
                </c:pt>
                <c:pt idx="179">
                  <c:v>64</c:v>
                </c:pt>
                <c:pt idx="180">
                  <c:v>79</c:v>
                </c:pt>
                <c:pt idx="181">
                  <c:v>82</c:v>
                </c:pt>
                <c:pt idx="182">
                  <c:v>79</c:v>
                </c:pt>
                <c:pt idx="183">
                  <c:v>81</c:v>
                </c:pt>
                <c:pt idx="184">
                  <c:v>80</c:v>
                </c:pt>
                <c:pt idx="185">
                  <c:v>83</c:v>
                </c:pt>
                <c:pt idx="186">
                  <c:v>87</c:v>
                </c:pt>
                <c:pt idx="187">
                  <c:v>84</c:v>
                </c:pt>
                <c:pt idx="188">
                  <c:v>81</c:v>
                </c:pt>
                <c:pt idx="189">
                  <c:v>85</c:v>
                </c:pt>
                <c:pt idx="190">
                  <c:v>77</c:v>
                </c:pt>
                <c:pt idx="191">
                  <c:v>69</c:v>
                </c:pt>
                <c:pt idx="192">
                  <c:v>76</c:v>
                </c:pt>
                <c:pt idx="193">
                  <c:v>81</c:v>
                </c:pt>
                <c:pt idx="194">
                  <c:v>79</c:v>
                </c:pt>
                <c:pt idx="195">
                  <c:v>83</c:v>
                </c:pt>
                <c:pt idx="196">
                  <c:v>76</c:v>
                </c:pt>
                <c:pt idx="197">
                  <c:v>77</c:v>
                </c:pt>
                <c:pt idx="198">
                  <c:v>82</c:v>
                </c:pt>
                <c:pt idx="199">
                  <c:v>73</c:v>
                </c:pt>
                <c:pt idx="200">
                  <c:v>76</c:v>
                </c:pt>
                <c:pt idx="201">
                  <c:v>59</c:v>
                </c:pt>
                <c:pt idx="202">
                  <c:v>55</c:v>
                </c:pt>
                <c:pt idx="203">
                  <c:v>52</c:v>
                </c:pt>
                <c:pt idx="204">
                  <c:v>51</c:v>
                </c:pt>
                <c:pt idx="205">
                  <c:v>56</c:v>
                </c:pt>
                <c:pt idx="206">
                  <c:v>62</c:v>
                </c:pt>
                <c:pt idx="207">
                  <c:v>61</c:v>
                </c:pt>
                <c:pt idx="208">
                  <c:v>56</c:v>
                </c:pt>
                <c:pt idx="209">
                  <c:v>63</c:v>
                </c:pt>
                <c:pt idx="210">
                  <c:v>60</c:v>
                </c:pt>
                <c:pt idx="211">
                  <c:v>59</c:v>
                </c:pt>
                <c:pt idx="212">
                  <c:v>66</c:v>
                </c:pt>
                <c:pt idx="213">
                  <c:v>63</c:v>
                </c:pt>
                <c:pt idx="214">
                  <c:v>66</c:v>
                </c:pt>
                <c:pt idx="215">
                  <c:v>60</c:v>
                </c:pt>
                <c:pt idx="216">
                  <c:v>77</c:v>
                </c:pt>
                <c:pt idx="217">
                  <c:v>86</c:v>
                </c:pt>
                <c:pt idx="218">
                  <c:v>93</c:v>
                </c:pt>
                <c:pt idx="219">
                  <c:v>94</c:v>
                </c:pt>
                <c:pt idx="220">
                  <c:v>93</c:v>
                </c:pt>
                <c:pt idx="221">
                  <c:v>96</c:v>
                </c:pt>
                <c:pt idx="222">
                  <c:v>90</c:v>
                </c:pt>
                <c:pt idx="223">
                  <c:v>91</c:v>
                </c:pt>
                <c:pt idx="224">
                  <c:v>91</c:v>
                </c:pt>
                <c:pt idx="225">
                  <c:v>88</c:v>
                </c:pt>
                <c:pt idx="226">
                  <c:v>92</c:v>
                </c:pt>
                <c:pt idx="227">
                  <c:v>79</c:v>
                </c:pt>
                <c:pt idx="228">
                  <c:v>88</c:v>
                </c:pt>
                <c:pt idx="229">
                  <c:v>98</c:v>
                </c:pt>
                <c:pt idx="230">
                  <c:v>100</c:v>
                </c:pt>
                <c:pt idx="231">
                  <c:v>85</c:v>
                </c:pt>
                <c:pt idx="232">
                  <c:v>84</c:v>
                </c:pt>
                <c:pt idx="233">
                  <c:v>85</c:v>
                </c:pt>
                <c:pt idx="234">
                  <c:v>84</c:v>
                </c:pt>
                <c:pt idx="235">
                  <c:v>91</c:v>
                </c:pt>
                <c:pt idx="236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F0-4224-9A92-963AFCAEC58B}"/>
            </c:ext>
          </c:extLst>
        </c:ser>
        <c:ser>
          <c:idx val="1"/>
          <c:order val="1"/>
          <c:tx>
            <c:strRef>
              <c:f>multiTimeline!$C$3</c:f>
              <c:strCache>
                <c:ptCount val="1"/>
                <c:pt idx="0">
                  <c:v>Apache Subversion: (Worlwide)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multiTimeline!$A$4:$A$240</c:f>
              <c:numCache>
                <c:formatCode>mmm\-yy</c:formatCode>
                <c:ptCount val="237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  <c:pt idx="6">
                  <c:v>38169</c:v>
                </c:pt>
                <c:pt idx="7">
                  <c:v>38200</c:v>
                </c:pt>
                <c:pt idx="8">
                  <c:v>38231</c:v>
                </c:pt>
                <c:pt idx="9">
                  <c:v>38261</c:v>
                </c:pt>
                <c:pt idx="10">
                  <c:v>38292</c:v>
                </c:pt>
                <c:pt idx="11">
                  <c:v>38322</c:v>
                </c:pt>
                <c:pt idx="12">
                  <c:v>38353</c:v>
                </c:pt>
                <c:pt idx="13">
                  <c:v>38384</c:v>
                </c:pt>
                <c:pt idx="14">
                  <c:v>38412</c:v>
                </c:pt>
                <c:pt idx="15">
                  <c:v>38443</c:v>
                </c:pt>
                <c:pt idx="16">
                  <c:v>38473</c:v>
                </c:pt>
                <c:pt idx="17">
                  <c:v>38504</c:v>
                </c:pt>
                <c:pt idx="18">
                  <c:v>38534</c:v>
                </c:pt>
                <c:pt idx="19">
                  <c:v>38565</c:v>
                </c:pt>
                <c:pt idx="20">
                  <c:v>38596</c:v>
                </c:pt>
                <c:pt idx="21">
                  <c:v>38626</c:v>
                </c:pt>
                <c:pt idx="22">
                  <c:v>38657</c:v>
                </c:pt>
                <c:pt idx="23">
                  <c:v>38687</c:v>
                </c:pt>
                <c:pt idx="24">
                  <c:v>38718</c:v>
                </c:pt>
                <c:pt idx="25">
                  <c:v>38749</c:v>
                </c:pt>
                <c:pt idx="26">
                  <c:v>38777</c:v>
                </c:pt>
                <c:pt idx="27">
                  <c:v>38808</c:v>
                </c:pt>
                <c:pt idx="28">
                  <c:v>38838</c:v>
                </c:pt>
                <c:pt idx="29">
                  <c:v>38869</c:v>
                </c:pt>
                <c:pt idx="30">
                  <c:v>38899</c:v>
                </c:pt>
                <c:pt idx="31">
                  <c:v>38930</c:v>
                </c:pt>
                <c:pt idx="32">
                  <c:v>38961</c:v>
                </c:pt>
                <c:pt idx="33">
                  <c:v>38991</c:v>
                </c:pt>
                <c:pt idx="34">
                  <c:v>39022</c:v>
                </c:pt>
                <c:pt idx="35">
                  <c:v>39052</c:v>
                </c:pt>
                <c:pt idx="36">
                  <c:v>39083</c:v>
                </c:pt>
                <c:pt idx="37">
                  <c:v>39114</c:v>
                </c:pt>
                <c:pt idx="38">
                  <c:v>39142</c:v>
                </c:pt>
                <c:pt idx="39">
                  <c:v>39173</c:v>
                </c:pt>
                <c:pt idx="40">
                  <c:v>39203</c:v>
                </c:pt>
                <c:pt idx="41">
                  <c:v>39234</c:v>
                </c:pt>
                <c:pt idx="42">
                  <c:v>39264</c:v>
                </c:pt>
                <c:pt idx="43">
                  <c:v>39295</c:v>
                </c:pt>
                <c:pt idx="44">
                  <c:v>39326</c:v>
                </c:pt>
                <c:pt idx="45">
                  <c:v>39356</c:v>
                </c:pt>
                <c:pt idx="46">
                  <c:v>39387</c:v>
                </c:pt>
                <c:pt idx="47">
                  <c:v>39417</c:v>
                </c:pt>
                <c:pt idx="48">
                  <c:v>39448</c:v>
                </c:pt>
                <c:pt idx="49">
                  <c:v>39479</c:v>
                </c:pt>
                <c:pt idx="50">
                  <c:v>39508</c:v>
                </c:pt>
                <c:pt idx="51">
                  <c:v>39539</c:v>
                </c:pt>
                <c:pt idx="52">
                  <c:v>39569</c:v>
                </c:pt>
                <c:pt idx="53">
                  <c:v>39600</c:v>
                </c:pt>
                <c:pt idx="54">
                  <c:v>39630</c:v>
                </c:pt>
                <c:pt idx="55">
                  <c:v>39661</c:v>
                </c:pt>
                <c:pt idx="56">
                  <c:v>39692</c:v>
                </c:pt>
                <c:pt idx="57">
                  <c:v>39722</c:v>
                </c:pt>
                <c:pt idx="58">
                  <c:v>39753</c:v>
                </c:pt>
                <c:pt idx="59">
                  <c:v>39783</c:v>
                </c:pt>
                <c:pt idx="60">
                  <c:v>39814</c:v>
                </c:pt>
                <c:pt idx="61">
                  <c:v>39845</c:v>
                </c:pt>
                <c:pt idx="62">
                  <c:v>39873</c:v>
                </c:pt>
                <c:pt idx="63">
                  <c:v>39904</c:v>
                </c:pt>
                <c:pt idx="64">
                  <c:v>39934</c:v>
                </c:pt>
                <c:pt idx="65">
                  <c:v>39965</c:v>
                </c:pt>
                <c:pt idx="66">
                  <c:v>39995</c:v>
                </c:pt>
                <c:pt idx="67">
                  <c:v>40026</c:v>
                </c:pt>
                <c:pt idx="68">
                  <c:v>40057</c:v>
                </c:pt>
                <c:pt idx="69">
                  <c:v>40087</c:v>
                </c:pt>
                <c:pt idx="70">
                  <c:v>40118</c:v>
                </c:pt>
                <c:pt idx="71">
                  <c:v>40148</c:v>
                </c:pt>
                <c:pt idx="72">
                  <c:v>40179</c:v>
                </c:pt>
                <c:pt idx="73">
                  <c:v>40210</c:v>
                </c:pt>
                <c:pt idx="74">
                  <c:v>40238</c:v>
                </c:pt>
                <c:pt idx="75">
                  <c:v>40269</c:v>
                </c:pt>
                <c:pt idx="76">
                  <c:v>40299</c:v>
                </c:pt>
                <c:pt idx="77">
                  <c:v>40330</c:v>
                </c:pt>
                <c:pt idx="78">
                  <c:v>40360</c:v>
                </c:pt>
                <c:pt idx="79">
                  <c:v>40391</c:v>
                </c:pt>
                <c:pt idx="80">
                  <c:v>40422</c:v>
                </c:pt>
                <c:pt idx="81">
                  <c:v>40452</c:v>
                </c:pt>
                <c:pt idx="82">
                  <c:v>40483</c:v>
                </c:pt>
                <c:pt idx="83">
                  <c:v>40513</c:v>
                </c:pt>
                <c:pt idx="84">
                  <c:v>40544</c:v>
                </c:pt>
                <c:pt idx="85">
                  <c:v>40575</c:v>
                </c:pt>
                <c:pt idx="86">
                  <c:v>40603</c:v>
                </c:pt>
                <c:pt idx="87">
                  <c:v>40634</c:v>
                </c:pt>
                <c:pt idx="88">
                  <c:v>40664</c:v>
                </c:pt>
                <c:pt idx="89">
                  <c:v>40695</c:v>
                </c:pt>
                <c:pt idx="90">
                  <c:v>40725</c:v>
                </c:pt>
                <c:pt idx="91">
                  <c:v>40756</c:v>
                </c:pt>
                <c:pt idx="92">
                  <c:v>40787</c:v>
                </c:pt>
                <c:pt idx="93">
                  <c:v>40817</c:v>
                </c:pt>
                <c:pt idx="94">
                  <c:v>40848</c:v>
                </c:pt>
                <c:pt idx="95">
                  <c:v>40878</c:v>
                </c:pt>
                <c:pt idx="96">
                  <c:v>40909</c:v>
                </c:pt>
                <c:pt idx="97">
                  <c:v>40940</c:v>
                </c:pt>
                <c:pt idx="98">
                  <c:v>40969</c:v>
                </c:pt>
                <c:pt idx="99">
                  <c:v>41000</c:v>
                </c:pt>
                <c:pt idx="100">
                  <c:v>41030</c:v>
                </c:pt>
                <c:pt idx="101">
                  <c:v>41061</c:v>
                </c:pt>
                <c:pt idx="102">
                  <c:v>41091</c:v>
                </c:pt>
                <c:pt idx="103">
                  <c:v>41122</c:v>
                </c:pt>
                <c:pt idx="104">
                  <c:v>41153</c:v>
                </c:pt>
                <c:pt idx="105">
                  <c:v>41183</c:v>
                </c:pt>
                <c:pt idx="106">
                  <c:v>41214</c:v>
                </c:pt>
                <c:pt idx="107">
                  <c:v>41244</c:v>
                </c:pt>
                <c:pt idx="108">
                  <c:v>41275</c:v>
                </c:pt>
                <c:pt idx="109">
                  <c:v>41306</c:v>
                </c:pt>
                <c:pt idx="110">
                  <c:v>41334</c:v>
                </c:pt>
                <c:pt idx="111">
                  <c:v>41365</c:v>
                </c:pt>
                <c:pt idx="112">
                  <c:v>41395</c:v>
                </c:pt>
                <c:pt idx="113">
                  <c:v>41426</c:v>
                </c:pt>
                <c:pt idx="114">
                  <c:v>41456</c:v>
                </c:pt>
                <c:pt idx="115">
                  <c:v>41487</c:v>
                </c:pt>
                <c:pt idx="116">
                  <c:v>41518</c:v>
                </c:pt>
                <c:pt idx="117">
                  <c:v>41548</c:v>
                </c:pt>
                <c:pt idx="118">
                  <c:v>41579</c:v>
                </c:pt>
                <c:pt idx="119">
                  <c:v>41609</c:v>
                </c:pt>
                <c:pt idx="120">
                  <c:v>41640</c:v>
                </c:pt>
                <c:pt idx="121">
                  <c:v>41671</c:v>
                </c:pt>
                <c:pt idx="122">
                  <c:v>41699</c:v>
                </c:pt>
                <c:pt idx="123">
                  <c:v>41730</c:v>
                </c:pt>
                <c:pt idx="124">
                  <c:v>41760</c:v>
                </c:pt>
                <c:pt idx="125">
                  <c:v>41791</c:v>
                </c:pt>
                <c:pt idx="126">
                  <c:v>41821</c:v>
                </c:pt>
                <c:pt idx="127">
                  <c:v>41852</c:v>
                </c:pt>
                <c:pt idx="128">
                  <c:v>41883</c:v>
                </c:pt>
                <c:pt idx="129">
                  <c:v>41913</c:v>
                </c:pt>
                <c:pt idx="130">
                  <c:v>41944</c:v>
                </c:pt>
                <c:pt idx="131">
                  <c:v>41974</c:v>
                </c:pt>
                <c:pt idx="132">
                  <c:v>42005</c:v>
                </c:pt>
                <c:pt idx="133">
                  <c:v>42036</c:v>
                </c:pt>
                <c:pt idx="134">
                  <c:v>42064</c:v>
                </c:pt>
                <c:pt idx="135">
                  <c:v>42095</c:v>
                </c:pt>
                <c:pt idx="136">
                  <c:v>42125</c:v>
                </c:pt>
                <c:pt idx="137">
                  <c:v>42156</c:v>
                </c:pt>
                <c:pt idx="138">
                  <c:v>42186</c:v>
                </c:pt>
                <c:pt idx="139">
                  <c:v>42217</c:v>
                </c:pt>
                <c:pt idx="140">
                  <c:v>42248</c:v>
                </c:pt>
                <c:pt idx="141">
                  <c:v>42278</c:v>
                </c:pt>
                <c:pt idx="142">
                  <c:v>42309</c:v>
                </c:pt>
                <c:pt idx="143">
                  <c:v>42339</c:v>
                </c:pt>
                <c:pt idx="144">
                  <c:v>42370</c:v>
                </c:pt>
                <c:pt idx="145">
                  <c:v>42401</c:v>
                </c:pt>
                <c:pt idx="146">
                  <c:v>42430</c:v>
                </c:pt>
                <c:pt idx="147">
                  <c:v>42461</c:v>
                </c:pt>
                <c:pt idx="148">
                  <c:v>42491</c:v>
                </c:pt>
                <c:pt idx="149">
                  <c:v>42522</c:v>
                </c:pt>
                <c:pt idx="150">
                  <c:v>42552</c:v>
                </c:pt>
                <c:pt idx="151">
                  <c:v>42583</c:v>
                </c:pt>
                <c:pt idx="152">
                  <c:v>42614</c:v>
                </c:pt>
                <c:pt idx="153">
                  <c:v>42644</c:v>
                </c:pt>
                <c:pt idx="154">
                  <c:v>42675</c:v>
                </c:pt>
                <c:pt idx="155">
                  <c:v>42705</c:v>
                </c:pt>
                <c:pt idx="156">
                  <c:v>42736</c:v>
                </c:pt>
                <c:pt idx="157">
                  <c:v>42767</c:v>
                </c:pt>
                <c:pt idx="158">
                  <c:v>42795</c:v>
                </c:pt>
                <c:pt idx="159">
                  <c:v>42826</c:v>
                </c:pt>
                <c:pt idx="160">
                  <c:v>42856</c:v>
                </c:pt>
                <c:pt idx="161">
                  <c:v>42887</c:v>
                </c:pt>
                <c:pt idx="162">
                  <c:v>42917</c:v>
                </c:pt>
                <c:pt idx="163">
                  <c:v>42948</c:v>
                </c:pt>
                <c:pt idx="164">
                  <c:v>42979</c:v>
                </c:pt>
                <c:pt idx="165">
                  <c:v>43009</c:v>
                </c:pt>
                <c:pt idx="166">
                  <c:v>43040</c:v>
                </c:pt>
                <c:pt idx="167">
                  <c:v>43070</c:v>
                </c:pt>
                <c:pt idx="168">
                  <c:v>43101</c:v>
                </c:pt>
                <c:pt idx="169">
                  <c:v>43132</c:v>
                </c:pt>
                <c:pt idx="170">
                  <c:v>43160</c:v>
                </c:pt>
                <c:pt idx="171">
                  <c:v>43191</c:v>
                </c:pt>
                <c:pt idx="172">
                  <c:v>43221</c:v>
                </c:pt>
                <c:pt idx="173">
                  <c:v>43252</c:v>
                </c:pt>
                <c:pt idx="174">
                  <c:v>43282</c:v>
                </c:pt>
                <c:pt idx="175">
                  <c:v>43313</c:v>
                </c:pt>
                <c:pt idx="176">
                  <c:v>43344</c:v>
                </c:pt>
                <c:pt idx="177">
                  <c:v>43374</c:v>
                </c:pt>
                <c:pt idx="178">
                  <c:v>43405</c:v>
                </c:pt>
                <c:pt idx="179">
                  <c:v>43435</c:v>
                </c:pt>
                <c:pt idx="180">
                  <c:v>43466</c:v>
                </c:pt>
                <c:pt idx="181">
                  <c:v>43497</c:v>
                </c:pt>
                <c:pt idx="182">
                  <c:v>43525</c:v>
                </c:pt>
                <c:pt idx="183">
                  <c:v>43556</c:v>
                </c:pt>
                <c:pt idx="184">
                  <c:v>43586</c:v>
                </c:pt>
                <c:pt idx="185">
                  <c:v>43617</c:v>
                </c:pt>
                <c:pt idx="186">
                  <c:v>43647</c:v>
                </c:pt>
                <c:pt idx="187">
                  <c:v>43678</c:v>
                </c:pt>
                <c:pt idx="188">
                  <c:v>43709</c:v>
                </c:pt>
                <c:pt idx="189">
                  <c:v>43739</c:v>
                </c:pt>
                <c:pt idx="190">
                  <c:v>43770</c:v>
                </c:pt>
                <c:pt idx="191">
                  <c:v>43800</c:v>
                </c:pt>
                <c:pt idx="192">
                  <c:v>43831</c:v>
                </c:pt>
                <c:pt idx="193">
                  <c:v>43862</c:v>
                </c:pt>
                <c:pt idx="194">
                  <c:v>43891</c:v>
                </c:pt>
                <c:pt idx="195">
                  <c:v>43922</c:v>
                </c:pt>
                <c:pt idx="196">
                  <c:v>43952</c:v>
                </c:pt>
                <c:pt idx="197">
                  <c:v>43983</c:v>
                </c:pt>
                <c:pt idx="198">
                  <c:v>44013</c:v>
                </c:pt>
                <c:pt idx="199">
                  <c:v>44044</c:v>
                </c:pt>
                <c:pt idx="200">
                  <c:v>44075</c:v>
                </c:pt>
                <c:pt idx="201">
                  <c:v>44105</c:v>
                </c:pt>
                <c:pt idx="202">
                  <c:v>44136</c:v>
                </c:pt>
                <c:pt idx="203">
                  <c:v>44166</c:v>
                </c:pt>
                <c:pt idx="204">
                  <c:v>44197</c:v>
                </c:pt>
                <c:pt idx="205">
                  <c:v>44228</c:v>
                </c:pt>
                <c:pt idx="206">
                  <c:v>44256</c:v>
                </c:pt>
                <c:pt idx="207">
                  <c:v>44287</c:v>
                </c:pt>
                <c:pt idx="208">
                  <c:v>44317</c:v>
                </c:pt>
                <c:pt idx="209">
                  <c:v>44348</c:v>
                </c:pt>
                <c:pt idx="210">
                  <c:v>44378</c:v>
                </c:pt>
                <c:pt idx="211">
                  <c:v>44409</c:v>
                </c:pt>
                <c:pt idx="212">
                  <c:v>44440</c:v>
                </c:pt>
                <c:pt idx="213">
                  <c:v>44470</c:v>
                </c:pt>
                <c:pt idx="214">
                  <c:v>44501</c:v>
                </c:pt>
                <c:pt idx="215">
                  <c:v>44531</c:v>
                </c:pt>
                <c:pt idx="216">
                  <c:v>44562</c:v>
                </c:pt>
                <c:pt idx="217">
                  <c:v>44593</c:v>
                </c:pt>
                <c:pt idx="218">
                  <c:v>44621</c:v>
                </c:pt>
                <c:pt idx="219">
                  <c:v>44652</c:v>
                </c:pt>
                <c:pt idx="220">
                  <c:v>44682</c:v>
                </c:pt>
                <c:pt idx="221">
                  <c:v>44713</c:v>
                </c:pt>
                <c:pt idx="222">
                  <c:v>44743</c:v>
                </c:pt>
                <c:pt idx="223">
                  <c:v>44774</c:v>
                </c:pt>
                <c:pt idx="224">
                  <c:v>44805</c:v>
                </c:pt>
                <c:pt idx="225">
                  <c:v>44835</c:v>
                </c:pt>
                <c:pt idx="226">
                  <c:v>44866</c:v>
                </c:pt>
                <c:pt idx="227">
                  <c:v>44896</c:v>
                </c:pt>
                <c:pt idx="228">
                  <c:v>44927</c:v>
                </c:pt>
                <c:pt idx="229">
                  <c:v>44958</c:v>
                </c:pt>
                <c:pt idx="230">
                  <c:v>44986</c:v>
                </c:pt>
                <c:pt idx="231">
                  <c:v>45017</c:v>
                </c:pt>
                <c:pt idx="232">
                  <c:v>45047</c:v>
                </c:pt>
                <c:pt idx="233">
                  <c:v>45078</c:v>
                </c:pt>
                <c:pt idx="234">
                  <c:v>45108</c:v>
                </c:pt>
                <c:pt idx="235">
                  <c:v>45139</c:v>
                </c:pt>
                <c:pt idx="236">
                  <c:v>45170</c:v>
                </c:pt>
              </c:numCache>
            </c:numRef>
          </c:cat>
          <c:val>
            <c:numRef>
              <c:f>multiTimeline!$C$4:$C$240</c:f>
              <c:numCache>
                <c:formatCode>General</c:formatCode>
                <c:ptCount val="237"/>
                <c:pt idx="0">
                  <c:v>7</c:v>
                </c:pt>
                <c:pt idx="1">
                  <c:v>12</c:v>
                </c:pt>
                <c:pt idx="2">
                  <c:v>15</c:v>
                </c:pt>
                <c:pt idx="3">
                  <c:v>14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18</c:v>
                </c:pt>
                <c:pt idx="8">
                  <c:v>19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21</c:v>
                </c:pt>
                <c:pt idx="13">
                  <c:v>24</c:v>
                </c:pt>
                <c:pt idx="14">
                  <c:v>22</c:v>
                </c:pt>
                <c:pt idx="15">
                  <c:v>24</c:v>
                </c:pt>
                <c:pt idx="16">
                  <c:v>28</c:v>
                </c:pt>
                <c:pt idx="17">
                  <c:v>29</c:v>
                </c:pt>
                <c:pt idx="18">
                  <c:v>29</c:v>
                </c:pt>
                <c:pt idx="19">
                  <c:v>29</c:v>
                </c:pt>
                <c:pt idx="20">
                  <c:v>36</c:v>
                </c:pt>
                <c:pt idx="21">
                  <c:v>30</c:v>
                </c:pt>
                <c:pt idx="22">
                  <c:v>31</c:v>
                </c:pt>
                <c:pt idx="23">
                  <c:v>28</c:v>
                </c:pt>
                <c:pt idx="24">
                  <c:v>30</c:v>
                </c:pt>
                <c:pt idx="25">
                  <c:v>32</c:v>
                </c:pt>
                <c:pt idx="26">
                  <c:v>30</c:v>
                </c:pt>
                <c:pt idx="27">
                  <c:v>31</c:v>
                </c:pt>
                <c:pt idx="28">
                  <c:v>31</c:v>
                </c:pt>
                <c:pt idx="29">
                  <c:v>35</c:v>
                </c:pt>
                <c:pt idx="30">
                  <c:v>35</c:v>
                </c:pt>
                <c:pt idx="31">
                  <c:v>40</c:v>
                </c:pt>
                <c:pt idx="32">
                  <c:v>41</c:v>
                </c:pt>
                <c:pt idx="33">
                  <c:v>43</c:v>
                </c:pt>
                <c:pt idx="34">
                  <c:v>42</c:v>
                </c:pt>
                <c:pt idx="35">
                  <c:v>35</c:v>
                </c:pt>
                <c:pt idx="36">
                  <c:v>41</c:v>
                </c:pt>
                <c:pt idx="37">
                  <c:v>42</c:v>
                </c:pt>
                <c:pt idx="38">
                  <c:v>44</c:v>
                </c:pt>
                <c:pt idx="39">
                  <c:v>41</c:v>
                </c:pt>
                <c:pt idx="40">
                  <c:v>41</c:v>
                </c:pt>
                <c:pt idx="41">
                  <c:v>42</c:v>
                </c:pt>
                <c:pt idx="42">
                  <c:v>42</c:v>
                </c:pt>
                <c:pt idx="43">
                  <c:v>43</c:v>
                </c:pt>
                <c:pt idx="44">
                  <c:v>40</c:v>
                </c:pt>
                <c:pt idx="45">
                  <c:v>46</c:v>
                </c:pt>
                <c:pt idx="46">
                  <c:v>42</c:v>
                </c:pt>
                <c:pt idx="47">
                  <c:v>37</c:v>
                </c:pt>
                <c:pt idx="48">
                  <c:v>39</c:v>
                </c:pt>
                <c:pt idx="49">
                  <c:v>41</c:v>
                </c:pt>
                <c:pt idx="50">
                  <c:v>36</c:v>
                </c:pt>
                <c:pt idx="51">
                  <c:v>41</c:v>
                </c:pt>
                <c:pt idx="52">
                  <c:v>38</c:v>
                </c:pt>
                <c:pt idx="53">
                  <c:v>41</c:v>
                </c:pt>
                <c:pt idx="54">
                  <c:v>39</c:v>
                </c:pt>
                <c:pt idx="55">
                  <c:v>39</c:v>
                </c:pt>
                <c:pt idx="56">
                  <c:v>39</c:v>
                </c:pt>
                <c:pt idx="57">
                  <c:v>41</c:v>
                </c:pt>
                <c:pt idx="58">
                  <c:v>39</c:v>
                </c:pt>
                <c:pt idx="59">
                  <c:v>35</c:v>
                </c:pt>
                <c:pt idx="60">
                  <c:v>36</c:v>
                </c:pt>
                <c:pt idx="61">
                  <c:v>39</c:v>
                </c:pt>
                <c:pt idx="62">
                  <c:v>42</c:v>
                </c:pt>
                <c:pt idx="63">
                  <c:v>41</c:v>
                </c:pt>
                <c:pt idx="64">
                  <c:v>34</c:v>
                </c:pt>
                <c:pt idx="65">
                  <c:v>39</c:v>
                </c:pt>
                <c:pt idx="66">
                  <c:v>39</c:v>
                </c:pt>
                <c:pt idx="67">
                  <c:v>38</c:v>
                </c:pt>
                <c:pt idx="68">
                  <c:v>37</c:v>
                </c:pt>
                <c:pt idx="69">
                  <c:v>37</c:v>
                </c:pt>
                <c:pt idx="70">
                  <c:v>37</c:v>
                </c:pt>
                <c:pt idx="71">
                  <c:v>34</c:v>
                </c:pt>
                <c:pt idx="72">
                  <c:v>36</c:v>
                </c:pt>
                <c:pt idx="73">
                  <c:v>35</c:v>
                </c:pt>
                <c:pt idx="74">
                  <c:v>38</c:v>
                </c:pt>
                <c:pt idx="75">
                  <c:v>37</c:v>
                </c:pt>
                <c:pt idx="76">
                  <c:v>36</c:v>
                </c:pt>
                <c:pt idx="77">
                  <c:v>37</c:v>
                </c:pt>
                <c:pt idx="78">
                  <c:v>33</c:v>
                </c:pt>
                <c:pt idx="79">
                  <c:v>30</c:v>
                </c:pt>
                <c:pt idx="80">
                  <c:v>31</c:v>
                </c:pt>
                <c:pt idx="81">
                  <c:v>32</c:v>
                </c:pt>
                <c:pt idx="82">
                  <c:v>32</c:v>
                </c:pt>
                <c:pt idx="83">
                  <c:v>28</c:v>
                </c:pt>
                <c:pt idx="84">
                  <c:v>29</c:v>
                </c:pt>
                <c:pt idx="85">
                  <c:v>30</c:v>
                </c:pt>
                <c:pt idx="86">
                  <c:v>31</c:v>
                </c:pt>
                <c:pt idx="87">
                  <c:v>31</c:v>
                </c:pt>
                <c:pt idx="88">
                  <c:v>29</c:v>
                </c:pt>
                <c:pt idx="89">
                  <c:v>27</c:v>
                </c:pt>
                <c:pt idx="90">
                  <c:v>28</c:v>
                </c:pt>
                <c:pt idx="91">
                  <c:v>27</c:v>
                </c:pt>
                <c:pt idx="92">
                  <c:v>27</c:v>
                </c:pt>
                <c:pt idx="93">
                  <c:v>28</c:v>
                </c:pt>
                <c:pt idx="94">
                  <c:v>28</c:v>
                </c:pt>
                <c:pt idx="95">
                  <c:v>23</c:v>
                </c:pt>
                <c:pt idx="96">
                  <c:v>24</c:v>
                </c:pt>
                <c:pt idx="97">
                  <c:v>25</c:v>
                </c:pt>
                <c:pt idx="98">
                  <c:v>24</c:v>
                </c:pt>
                <c:pt idx="99">
                  <c:v>24</c:v>
                </c:pt>
                <c:pt idx="100">
                  <c:v>25</c:v>
                </c:pt>
                <c:pt idx="101">
                  <c:v>24</c:v>
                </c:pt>
                <c:pt idx="102">
                  <c:v>23</c:v>
                </c:pt>
                <c:pt idx="103">
                  <c:v>23</c:v>
                </c:pt>
                <c:pt idx="104">
                  <c:v>23</c:v>
                </c:pt>
                <c:pt idx="105">
                  <c:v>22</c:v>
                </c:pt>
                <c:pt idx="106">
                  <c:v>22</c:v>
                </c:pt>
                <c:pt idx="107">
                  <c:v>18</c:v>
                </c:pt>
                <c:pt idx="108">
                  <c:v>20</c:v>
                </c:pt>
                <c:pt idx="109">
                  <c:v>20</c:v>
                </c:pt>
                <c:pt idx="110">
                  <c:v>19</c:v>
                </c:pt>
                <c:pt idx="111">
                  <c:v>20</c:v>
                </c:pt>
                <c:pt idx="112">
                  <c:v>19</c:v>
                </c:pt>
                <c:pt idx="113">
                  <c:v>19</c:v>
                </c:pt>
                <c:pt idx="114">
                  <c:v>20</c:v>
                </c:pt>
                <c:pt idx="115">
                  <c:v>18</c:v>
                </c:pt>
                <c:pt idx="116">
                  <c:v>18</c:v>
                </c:pt>
                <c:pt idx="117">
                  <c:v>20</c:v>
                </c:pt>
                <c:pt idx="118">
                  <c:v>17</c:v>
                </c:pt>
                <c:pt idx="119">
                  <c:v>16</c:v>
                </c:pt>
                <c:pt idx="120">
                  <c:v>17</c:v>
                </c:pt>
                <c:pt idx="121">
                  <c:v>18</c:v>
                </c:pt>
                <c:pt idx="122">
                  <c:v>16</c:v>
                </c:pt>
                <c:pt idx="123">
                  <c:v>17</c:v>
                </c:pt>
                <c:pt idx="124">
                  <c:v>16</c:v>
                </c:pt>
                <c:pt idx="125">
                  <c:v>15</c:v>
                </c:pt>
                <c:pt idx="126">
                  <c:v>16</c:v>
                </c:pt>
                <c:pt idx="127">
                  <c:v>14</c:v>
                </c:pt>
                <c:pt idx="128">
                  <c:v>15</c:v>
                </c:pt>
                <c:pt idx="129">
                  <c:v>15</c:v>
                </c:pt>
                <c:pt idx="130">
                  <c:v>14</c:v>
                </c:pt>
                <c:pt idx="131">
                  <c:v>13</c:v>
                </c:pt>
                <c:pt idx="132">
                  <c:v>13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12</c:v>
                </c:pt>
                <c:pt idx="137">
                  <c:v>13</c:v>
                </c:pt>
                <c:pt idx="138">
                  <c:v>13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11</c:v>
                </c:pt>
                <c:pt idx="143">
                  <c:v>10</c:v>
                </c:pt>
                <c:pt idx="144">
                  <c:v>10</c:v>
                </c:pt>
                <c:pt idx="145">
                  <c:v>11</c:v>
                </c:pt>
                <c:pt idx="146">
                  <c:v>11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8</c:v>
                </c:pt>
                <c:pt idx="156">
                  <c:v>9</c:v>
                </c:pt>
                <c:pt idx="157">
                  <c:v>10</c:v>
                </c:pt>
                <c:pt idx="158">
                  <c:v>10</c:v>
                </c:pt>
                <c:pt idx="159">
                  <c:v>9</c:v>
                </c:pt>
                <c:pt idx="160">
                  <c:v>8</c:v>
                </c:pt>
                <c:pt idx="161">
                  <c:v>9</c:v>
                </c:pt>
                <c:pt idx="162">
                  <c:v>8</c:v>
                </c:pt>
                <c:pt idx="163">
                  <c:v>8</c:v>
                </c:pt>
                <c:pt idx="164">
                  <c:v>9</c:v>
                </c:pt>
                <c:pt idx="165">
                  <c:v>8</c:v>
                </c:pt>
                <c:pt idx="166">
                  <c:v>8</c:v>
                </c:pt>
                <c:pt idx="167">
                  <c:v>7</c:v>
                </c:pt>
                <c:pt idx="168">
                  <c:v>7</c:v>
                </c:pt>
                <c:pt idx="169">
                  <c:v>8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6</c:v>
                </c:pt>
                <c:pt idx="177">
                  <c:v>7</c:v>
                </c:pt>
                <c:pt idx="178">
                  <c:v>7</c:v>
                </c:pt>
                <c:pt idx="179">
                  <c:v>5</c:v>
                </c:pt>
                <c:pt idx="180">
                  <c:v>6</c:v>
                </c:pt>
                <c:pt idx="181">
                  <c:v>6</c:v>
                </c:pt>
                <c:pt idx="182">
                  <c:v>5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4</c:v>
                </c:pt>
                <c:pt idx="196">
                  <c:v>4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2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2</c:v>
                </c:pt>
                <c:pt idx="23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F0-4224-9A92-963AFCAEC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922719"/>
        <c:axId val="918254223"/>
      </c:lineChart>
      <c:dateAx>
        <c:axId val="1739227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223"/>
        <c:crosses val="autoZero"/>
        <c:auto val="1"/>
        <c:lblOffset val="100"/>
        <c:baseTimeUnit val="months"/>
      </c:dateAx>
      <c:valAx>
        <c:axId val="91825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2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75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002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055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814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3267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595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492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337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83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27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97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953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9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9" r:id="rId8"/>
    <p:sldLayoutId id="2147483670" r:id="rId9"/>
    <p:sldLayoutId id="2147483676" r:id="rId10"/>
    <p:sldLayoutId id="2147483677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rends.google.com/trends/explore?date=all&amp;q=%2Fm%2F05vqwg,%2Fm%2F012ct9&amp;hl=en-US" TargetMode="Externa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1 – Presented by Soumaia Bouhouia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49" y="816324"/>
            <a:ext cx="7259875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Promises</a:t>
            </a:r>
            <a:r>
              <a:rPr lang="en-US" dirty="0">
                <a:solidFill>
                  <a:schemeClr val="dk2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Perils</a:t>
            </a:r>
            <a:r>
              <a:rPr lang="en-US" dirty="0">
                <a:solidFill>
                  <a:schemeClr val="dk2"/>
                </a:solidFill>
              </a:rPr>
              <a:t> of Mining </a:t>
            </a:r>
            <a:r>
              <a:rPr lang="en-US" dirty="0">
                <a:solidFill>
                  <a:schemeClr val="tx1"/>
                </a:solidFill>
              </a:rPr>
              <a:t>Git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49" y="3251824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A9E469-B8EB-74C2-B87F-786F9C23D57F}"/>
              </a:ext>
            </a:extLst>
          </p:cNvPr>
          <p:cNvSpPr txBox="1"/>
          <p:nvPr/>
        </p:nvSpPr>
        <p:spPr>
          <a:xfrm flipH="1">
            <a:off x="3584745" y="4866501"/>
            <a:ext cx="197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err="1">
                <a:solidFill>
                  <a:schemeClr val="accent4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Fall</a:t>
            </a:r>
            <a:r>
              <a:rPr lang="fr-CA" sz="1200" dirty="0">
                <a:solidFill>
                  <a:schemeClr val="accent4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 2023 - ECSE437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FD88D-F467-2FF1-13F5-528C4BD2C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-9525" y="4700711"/>
            <a:ext cx="152865" cy="1581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F43FD3-2D35-17FC-63ED-60005060154C}"/>
              </a:ext>
            </a:extLst>
          </p:cNvPr>
          <p:cNvCxnSpPr/>
          <p:nvPr/>
        </p:nvCxnSpPr>
        <p:spPr>
          <a:xfrm>
            <a:off x="-60960" y="4785511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A5598C-FBD4-06D6-B573-2769EFE96375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B5A7A-D85A-7252-8BD7-CE343F00F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2870578" y="4698475"/>
            <a:ext cx="152865" cy="158170"/>
          </a:xfrm>
          <a:prstGeom prst="rect">
            <a:avLst/>
          </a:prstGeom>
        </p:spPr>
      </p:pic>
      <p:sp>
        <p:nvSpPr>
          <p:cNvPr id="2302" name="Google Shape;230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74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vs. SVN: A 20-Year Comparison</a:t>
            </a:r>
          </a:p>
        </p:txBody>
      </p:sp>
      <p:sp>
        <p:nvSpPr>
          <p:cNvPr id="2304" name="Google Shape;2304;p61"/>
          <p:cNvSpPr txBox="1"/>
          <p:nvPr/>
        </p:nvSpPr>
        <p:spPr>
          <a:xfrm>
            <a:off x="6057340" y="1732148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Git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5" name="Google Shape;2305;p61"/>
          <p:cNvSpPr txBox="1"/>
          <p:nvPr/>
        </p:nvSpPr>
        <p:spPr>
          <a:xfrm>
            <a:off x="6057333" y="2061598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Starts picking up traction in 2007.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06" name="Google Shape;2306;p61"/>
          <p:cNvGrpSpPr/>
          <p:nvPr/>
        </p:nvGrpSpPr>
        <p:grpSpPr>
          <a:xfrm>
            <a:off x="5652279" y="1732152"/>
            <a:ext cx="285579" cy="285597"/>
            <a:chOff x="5204821" y="1321454"/>
            <a:chExt cx="285579" cy="285597"/>
          </a:xfrm>
        </p:grpSpPr>
        <p:sp>
          <p:nvSpPr>
            <p:cNvPr id="2307" name="Google Shape;2307;p61"/>
            <p:cNvSpPr/>
            <p:nvPr/>
          </p:nvSpPr>
          <p:spPr>
            <a:xfrm>
              <a:off x="5204821" y="1321454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rgbClr val="0C0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5261536" y="1378160"/>
              <a:ext cx="172110" cy="172121"/>
            </a:xfrm>
            <a:prstGeom prst="ellipse">
              <a:avLst/>
            </a:prstGeom>
            <a:solidFill>
              <a:schemeClr val="dk2"/>
            </a:solidFill>
            <a:ln>
              <a:solidFill>
                <a:srgbClr val="0C0A9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9" name="Google Shape;2309;p61"/>
          <p:cNvSpPr txBox="1"/>
          <p:nvPr/>
        </p:nvSpPr>
        <p:spPr>
          <a:xfrm>
            <a:off x="6057340" y="304284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SVN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0" name="Google Shape;2310;p61"/>
          <p:cNvSpPr txBox="1"/>
          <p:nvPr/>
        </p:nvSpPr>
        <p:spPr>
          <a:xfrm>
            <a:off x="6057333" y="337229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Peaks in mid-2007.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1" name="Google Shape;2311;p61"/>
          <p:cNvGrpSpPr/>
          <p:nvPr/>
        </p:nvGrpSpPr>
        <p:grpSpPr>
          <a:xfrm>
            <a:off x="5652279" y="3042847"/>
            <a:ext cx="285579" cy="285597"/>
            <a:chOff x="5204821" y="2495492"/>
            <a:chExt cx="285579" cy="285597"/>
          </a:xfrm>
        </p:grpSpPr>
        <p:sp>
          <p:nvSpPr>
            <p:cNvPr id="2312" name="Google Shape;2312;p61"/>
            <p:cNvSpPr/>
            <p:nvPr/>
          </p:nvSpPr>
          <p:spPr>
            <a:xfrm>
              <a:off x="5204821" y="2495492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rgbClr val="EB91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5261536" y="2552197"/>
              <a:ext cx="172110" cy="172121"/>
            </a:xfrm>
            <a:prstGeom prst="ellipse">
              <a:avLst/>
            </a:prstGeom>
            <a:solidFill>
              <a:schemeClr val="lt2"/>
            </a:solidFill>
            <a:ln>
              <a:solidFill>
                <a:srgbClr val="EB910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CEECDA-B582-0C3A-F546-5517F58E3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673861"/>
              </p:ext>
            </p:extLst>
          </p:nvPr>
        </p:nvGraphicFramePr>
        <p:xfrm>
          <a:off x="640334" y="1336139"/>
          <a:ext cx="4664618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8772F9-7200-1334-6801-79D6B0A0D192}"/>
              </a:ext>
            </a:extLst>
          </p:cNvPr>
          <p:cNvSpPr txBox="1"/>
          <p:nvPr/>
        </p:nvSpPr>
        <p:spPr>
          <a:xfrm>
            <a:off x="720000" y="922664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Generated using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Trends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D902104-B189-5D9D-332E-7D095A64F588}"/>
              </a:ext>
            </a:extLst>
          </p:cNvPr>
          <p:cNvSpPr/>
          <p:nvPr/>
        </p:nvSpPr>
        <p:spPr>
          <a:xfrm>
            <a:off x="5937858" y="3925465"/>
            <a:ext cx="2778896" cy="735999"/>
          </a:xfrm>
          <a:prstGeom prst="wedgeRectCallout">
            <a:avLst>
              <a:gd name="adj1" fmla="val -72066"/>
              <a:gd name="adj2" fmla="val -38621"/>
            </a:avLst>
          </a:prstGeom>
          <a:solidFill>
            <a:srgbClr val="F7F9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575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1100" b="0" i="0" dirty="0">
                <a:solidFill>
                  <a:srgbClr val="75757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Numbers represent search interest relative to the highest point on the chart for the given region and time.”</a:t>
            </a:r>
            <a:endParaRPr lang="fr-CA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85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124784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What they are, and pros and cons regarding research.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198815" y="3380397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176992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DSCM systems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19757E-29AE-7D29-8F9A-59075DF1D2CD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E4D5373-131B-BA0D-599D-AA31C9C2F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3127768" y="4703536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79ED2D-0443-791F-9D00-44B356A8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055" y="1231348"/>
            <a:ext cx="6517516" cy="3558761"/>
          </a:xfrm>
        </p:spPr>
        <p:txBody>
          <a:bodyPr/>
          <a:lstStyle/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600" dirty="0"/>
              <a:t>Stands for </a:t>
            </a:r>
            <a:r>
              <a:rPr lang="en-CA" sz="1600" b="1" dirty="0"/>
              <a:t>Decentralized Source Code Management </a:t>
            </a:r>
            <a:r>
              <a:rPr lang="en-CA" sz="1600" dirty="0"/>
              <a:t>system.</a:t>
            </a:r>
          </a:p>
          <a:p>
            <a:pPr marL="139700" indent="0">
              <a:buNone/>
            </a:pPr>
            <a:endParaRPr lang="en-CA" sz="1600" dirty="0"/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Enables:</a:t>
            </a:r>
          </a:p>
          <a:p>
            <a:pPr marL="8826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Working </a:t>
            </a:r>
            <a:r>
              <a:rPr lang="en-US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independently</a:t>
            </a:r>
            <a:r>
              <a:rPr lang="en-US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on </a:t>
            </a:r>
            <a:r>
              <a:rPr lang="en-US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local</a:t>
            </a:r>
            <a:r>
              <a:rPr lang="en-US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repository copies.</a:t>
            </a:r>
          </a:p>
          <a:p>
            <a:pPr marL="882650" lvl="1" indent="-285750">
              <a:buSzPct val="100000"/>
              <a:buFont typeface="Arial" panose="020B0604020202020204" pitchFamily="34" charset="0"/>
              <a:buChar char="•"/>
            </a:pPr>
            <a:r>
              <a:rPr lang="en-CA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Of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fline work while </a:t>
            </a:r>
            <a:r>
              <a:rPr lang="en-CA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retaining access 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to the </a:t>
            </a:r>
            <a:r>
              <a:rPr lang="en-CA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complete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project </a:t>
            </a:r>
            <a:r>
              <a:rPr lang="en-CA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history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882650" lvl="1" indent="-285750">
              <a:buSzPct val="100000"/>
              <a:buFont typeface="Arial" panose="020B0604020202020204" pitchFamily="34" charset="0"/>
              <a:buChar char="•"/>
            </a:pPr>
            <a:r>
              <a:rPr lang="en-CA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reating and merging </a:t>
            </a:r>
            <a:r>
              <a:rPr lang="en-CA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branches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at </a:t>
            </a:r>
            <a:r>
              <a:rPr lang="en-CA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minimal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CA" sz="16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cost</a:t>
            </a: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882650" lvl="1" indent="-285750">
              <a:buSzPct val="100000"/>
              <a:buFont typeface="Arial" panose="020B0604020202020204" pitchFamily="34" charset="0"/>
              <a:buChar char="•"/>
            </a:pPr>
            <a:r>
              <a:rPr lang="en-CA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Developers to commit individual changed lines within a file [2].</a:t>
            </a:r>
          </a:p>
          <a:p>
            <a:pPr marL="596900" lvl="1" indent="0">
              <a:buSzPct val="100000"/>
              <a:buNone/>
            </a:pPr>
            <a:endParaRPr lang="en-CA" sz="16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6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Git</a:t>
            </a:r>
            <a:r>
              <a:rPr lang="en-CA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is one such system.</a:t>
            </a:r>
            <a:endParaRPr lang="en-CA" sz="16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425450" indent="-285750">
              <a:buFont typeface="Courier New" panose="02070309020205020404" pitchFamily="49" charset="0"/>
              <a:buChar char="o"/>
            </a:pPr>
            <a:endParaRPr lang="en-CA" sz="1600" dirty="0"/>
          </a:p>
          <a:p>
            <a:pPr marL="139700" indent="0">
              <a:buNone/>
            </a:pPr>
            <a:endParaRPr lang="en-CA" sz="1600" dirty="0"/>
          </a:p>
          <a:p>
            <a:pPr marL="139700" indent="0">
              <a:buNone/>
            </a:pPr>
            <a:endParaRPr lang="en-CA" sz="1600" dirty="0"/>
          </a:p>
          <a:p>
            <a:pPr marL="139700" indent="0">
              <a:buNone/>
            </a:pPr>
            <a:endParaRPr lang="en-CA" sz="1600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900C3-51C4-7985-4952-9182C770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6870"/>
            <a:ext cx="7704000" cy="572700"/>
          </a:xfrm>
        </p:spPr>
        <p:txBody>
          <a:bodyPr/>
          <a:lstStyle/>
          <a:p>
            <a:r>
              <a:rPr lang="en-US" dirty="0"/>
              <a:t>What is a DSCM system?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CC78E4-C791-65F2-3B62-A47810F48964}"/>
              </a:ext>
            </a:extLst>
          </p:cNvPr>
          <p:cNvGrpSpPr/>
          <p:nvPr/>
        </p:nvGrpSpPr>
        <p:grpSpPr>
          <a:xfrm>
            <a:off x="7137780" y="981694"/>
            <a:ext cx="1445876" cy="3356100"/>
            <a:chOff x="7061225" y="982007"/>
            <a:chExt cx="1445876" cy="3356100"/>
          </a:xfrm>
        </p:grpSpPr>
        <p:pic>
          <p:nvPicPr>
            <p:cNvPr id="7" name="Picture 6" descr="A person holding a letter&#10;&#10;Description automatically generated">
              <a:extLst>
                <a:ext uri="{FF2B5EF4-FFF2-40B4-BE49-F238E27FC236}">
                  <a16:creationId xmlns:a16="http://schemas.microsoft.com/office/drawing/2014/main" id="{79BE4173-2A10-6C4E-9E18-CA08FC615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t="19184"/>
            <a:stretch/>
          </p:blipFill>
          <p:spPr>
            <a:xfrm flipH="1">
              <a:off x="7061225" y="1625601"/>
              <a:ext cx="1415717" cy="2712506"/>
            </a:xfrm>
            <a:prstGeom prst="rect">
              <a:avLst/>
            </a:prstGeom>
          </p:spPr>
        </p:pic>
        <p:pic>
          <p:nvPicPr>
            <p:cNvPr id="8" name="Picture 7" descr="A person holding a letter&#10;&#10;Description automatically generated">
              <a:extLst>
                <a:ext uri="{FF2B5EF4-FFF2-40B4-BE49-F238E27FC236}">
                  <a16:creationId xmlns:a16="http://schemas.microsoft.com/office/drawing/2014/main" id="{ADDA799B-52AB-3AE9-85AB-81B36B423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80628"/>
            <a:stretch/>
          </p:blipFill>
          <p:spPr>
            <a:xfrm>
              <a:off x="7091383" y="982007"/>
              <a:ext cx="1415718" cy="650195"/>
            </a:xfrm>
            <a:prstGeom prst="rect">
              <a:avLst/>
            </a:prstGeom>
          </p:spPr>
        </p:pic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1E20F8-F73B-05FD-AF7C-C8F8858CCF64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99DEB96B-C259-1032-F2E3-EFC3A582E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3447808" y="4708331"/>
            <a:ext cx="152865" cy="1581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61CD86-54F9-E5E6-864B-640069F81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45256" y="-1239472"/>
            <a:ext cx="3420152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25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79ED2D-0443-791F-9D00-44B356A8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62" y="1255868"/>
            <a:ext cx="6323261" cy="3284308"/>
          </a:xfrm>
        </p:spPr>
        <p:txBody>
          <a:bodyPr/>
          <a:lstStyle/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Increasing</a:t>
            </a:r>
            <a:r>
              <a:rPr lang="en-US" sz="1600" dirty="0"/>
              <a:t> adoption of </a:t>
            </a:r>
            <a:r>
              <a:rPr lang="en-US" sz="1600" b="1" dirty="0"/>
              <a:t>DSCM</a:t>
            </a:r>
            <a:r>
              <a:rPr lang="en-US" sz="1600" dirty="0"/>
              <a:t> systems in software projects. </a:t>
            </a:r>
          </a:p>
          <a:p>
            <a:pPr marL="4254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US" sz="1600" dirty="0"/>
              <a:t>DSCM data provides </a:t>
            </a:r>
            <a:r>
              <a:rPr lang="en-US" sz="1600" b="1" dirty="0"/>
              <a:t>valuable</a:t>
            </a:r>
            <a:r>
              <a:rPr lang="en-US" sz="1600" dirty="0"/>
              <a:t> insights for research. However, it also poses </a:t>
            </a:r>
            <a:r>
              <a:rPr lang="en-US" sz="1600" b="1" dirty="0"/>
              <a:t>conceptual</a:t>
            </a:r>
            <a:r>
              <a:rPr lang="en-US" sz="1600" dirty="0"/>
              <a:t> and </a:t>
            </a:r>
            <a:r>
              <a:rPr lang="en-US" sz="1600" b="1" dirty="0"/>
              <a:t>practical</a:t>
            </a:r>
            <a:r>
              <a:rPr lang="en-US" sz="1600" dirty="0"/>
              <a:t> </a:t>
            </a:r>
            <a:r>
              <a:rPr lang="en-US" sz="1600" b="1" dirty="0"/>
              <a:t>challenges </a:t>
            </a:r>
            <a:r>
              <a:rPr lang="en-US" sz="1600" dirty="0"/>
              <a:t>[1].</a:t>
            </a:r>
          </a:p>
          <a:p>
            <a:pPr marL="4254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paper's authors conducted a comparative analysis between SVN and Git, where SVN represents CSCM systems, while Git represents DSCM systems.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900C3-51C4-7985-4952-9182C770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6871"/>
            <a:ext cx="8073480" cy="572700"/>
          </a:xfrm>
        </p:spPr>
        <p:txBody>
          <a:bodyPr/>
          <a:lstStyle/>
          <a:p>
            <a:r>
              <a:rPr lang="en-US" dirty="0"/>
              <a:t>Growing Adoption of DSCM systems</a:t>
            </a:r>
          </a:p>
        </p:txBody>
      </p:sp>
      <p:grpSp>
        <p:nvGrpSpPr>
          <p:cNvPr id="10" name="Google Shape;1493;p38">
            <a:extLst>
              <a:ext uri="{FF2B5EF4-FFF2-40B4-BE49-F238E27FC236}">
                <a16:creationId xmlns:a16="http://schemas.microsoft.com/office/drawing/2014/main" id="{D7263171-1289-8773-E1AA-703945BAB09C}"/>
              </a:ext>
            </a:extLst>
          </p:cNvPr>
          <p:cNvGrpSpPr/>
          <p:nvPr/>
        </p:nvGrpSpPr>
        <p:grpSpPr>
          <a:xfrm rot="20093347">
            <a:off x="-1712887" y="-526448"/>
            <a:ext cx="3902391" cy="3454761"/>
            <a:chOff x="6368175" y="-1299363"/>
            <a:chExt cx="5477274" cy="6664218"/>
          </a:xfrm>
        </p:grpSpPr>
        <p:sp>
          <p:nvSpPr>
            <p:cNvPr id="11" name="Google Shape;1494;p38">
              <a:extLst>
                <a:ext uri="{FF2B5EF4-FFF2-40B4-BE49-F238E27FC236}">
                  <a16:creationId xmlns:a16="http://schemas.microsoft.com/office/drawing/2014/main" id="{6C749A7B-24E2-C18E-5C8E-C5CB0199D92B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5;p38">
              <a:extLst>
                <a:ext uri="{FF2B5EF4-FFF2-40B4-BE49-F238E27FC236}">
                  <a16:creationId xmlns:a16="http://schemas.microsoft.com/office/drawing/2014/main" id="{92778CFB-0524-BFF6-584E-81FA033CCEC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6;p38">
              <a:extLst>
                <a:ext uri="{FF2B5EF4-FFF2-40B4-BE49-F238E27FC236}">
                  <a16:creationId xmlns:a16="http://schemas.microsoft.com/office/drawing/2014/main" id="{39FBAD85-A1BF-B85A-BDDA-342AAF92A41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7;p38">
              <a:extLst>
                <a:ext uri="{FF2B5EF4-FFF2-40B4-BE49-F238E27FC236}">
                  <a16:creationId xmlns:a16="http://schemas.microsoft.com/office/drawing/2014/main" id="{3BC8E296-EF5C-6EFC-E1AD-46ECBD13C63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8;p38">
              <a:extLst>
                <a:ext uri="{FF2B5EF4-FFF2-40B4-BE49-F238E27FC236}">
                  <a16:creationId xmlns:a16="http://schemas.microsoft.com/office/drawing/2014/main" id="{AC9CA38F-88CF-03C9-E216-070BA07BB14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499;p38">
              <a:extLst>
                <a:ext uri="{FF2B5EF4-FFF2-40B4-BE49-F238E27FC236}">
                  <a16:creationId xmlns:a16="http://schemas.microsoft.com/office/drawing/2014/main" id="{C39374DC-F079-5F64-3E4D-140A20D5CAC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646932" y="-1299363"/>
              <a:ext cx="4198517" cy="3204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1500;p38">
              <a:extLst>
                <a:ext uri="{FF2B5EF4-FFF2-40B4-BE49-F238E27FC236}">
                  <a16:creationId xmlns:a16="http://schemas.microsoft.com/office/drawing/2014/main" id="{722038AA-4CE2-6DF3-E06B-6F2BF9DEDE4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33" name="Google Shape;1501;p38">
                <a:extLst>
                  <a:ext uri="{FF2B5EF4-FFF2-40B4-BE49-F238E27FC236}">
                    <a16:creationId xmlns:a16="http://schemas.microsoft.com/office/drawing/2014/main" id="{9FCA77C8-1F12-6F2A-2F37-48E450914D1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02;p38">
                <a:extLst>
                  <a:ext uri="{FF2B5EF4-FFF2-40B4-BE49-F238E27FC236}">
                    <a16:creationId xmlns:a16="http://schemas.microsoft.com/office/drawing/2014/main" id="{2DA87E08-1F26-D6F8-4EDC-0B3D2B68DFB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03;p38">
                <a:extLst>
                  <a:ext uri="{FF2B5EF4-FFF2-40B4-BE49-F238E27FC236}">
                    <a16:creationId xmlns:a16="http://schemas.microsoft.com/office/drawing/2014/main" id="{654AB303-2AB8-1AC5-D650-8F90F52B51E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04;p38">
                <a:extLst>
                  <a:ext uri="{FF2B5EF4-FFF2-40B4-BE49-F238E27FC236}">
                    <a16:creationId xmlns:a16="http://schemas.microsoft.com/office/drawing/2014/main" id="{A202D99D-E4CF-1CD3-E036-FBC1D73BCCF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05;p38">
                <a:extLst>
                  <a:ext uri="{FF2B5EF4-FFF2-40B4-BE49-F238E27FC236}">
                    <a16:creationId xmlns:a16="http://schemas.microsoft.com/office/drawing/2014/main" id="{9BC6C157-40CE-83C1-C363-984D9A92D07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06;p38">
                <a:extLst>
                  <a:ext uri="{FF2B5EF4-FFF2-40B4-BE49-F238E27FC236}">
                    <a16:creationId xmlns:a16="http://schemas.microsoft.com/office/drawing/2014/main" id="{17499C29-77DF-7A5B-15B8-947FF51AF27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07;p38">
                <a:extLst>
                  <a:ext uri="{FF2B5EF4-FFF2-40B4-BE49-F238E27FC236}">
                    <a16:creationId xmlns:a16="http://schemas.microsoft.com/office/drawing/2014/main" id="{59AA56A7-6F02-8722-19E0-1608104583B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508;p38">
              <a:extLst>
                <a:ext uri="{FF2B5EF4-FFF2-40B4-BE49-F238E27FC236}">
                  <a16:creationId xmlns:a16="http://schemas.microsoft.com/office/drawing/2014/main" id="{CCBCB9E1-2839-60B0-0811-7B1CE4C7D47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26" name="Google Shape;1509;p38">
                <a:extLst>
                  <a:ext uri="{FF2B5EF4-FFF2-40B4-BE49-F238E27FC236}">
                    <a16:creationId xmlns:a16="http://schemas.microsoft.com/office/drawing/2014/main" id="{E875AFB3-8BD3-968D-D03B-B0AFACA23AF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0;p38">
                <a:extLst>
                  <a:ext uri="{FF2B5EF4-FFF2-40B4-BE49-F238E27FC236}">
                    <a16:creationId xmlns:a16="http://schemas.microsoft.com/office/drawing/2014/main" id="{F8BB5098-7279-2E3D-4DC8-F84FD636079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1;p38">
                <a:extLst>
                  <a:ext uri="{FF2B5EF4-FFF2-40B4-BE49-F238E27FC236}">
                    <a16:creationId xmlns:a16="http://schemas.microsoft.com/office/drawing/2014/main" id="{109791B3-E8C5-F991-43F4-EBEED976C98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2;p38">
                <a:extLst>
                  <a:ext uri="{FF2B5EF4-FFF2-40B4-BE49-F238E27FC236}">
                    <a16:creationId xmlns:a16="http://schemas.microsoft.com/office/drawing/2014/main" id="{B273C369-6D2F-13D6-7579-569F76F0155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3;p38">
                <a:extLst>
                  <a:ext uri="{FF2B5EF4-FFF2-40B4-BE49-F238E27FC236}">
                    <a16:creationId xmlns:a16="http://schemas.microsoft.com/office/drawing/2014/main" id="{945FF218-C18D-2F6D-9FD4-099D6CD8297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4;p38">
                <a:extLst>
                  <a:ext uri="{FF2B5EF4-FFF2-40B4-BE49-F238E27FC236}">
                    <a16:creationId xmlns:a16="http://schemas.microsoft.com/office/drawing/2014/main" id="{0FA0BA8F-22B9-E0FB-0E2E-4DB2C7E2EC0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5;p38">
                <a:extLst>
                  <a:ext uri="{FF2B5EF4-FFF2-40B4-BE49-F238E27FC236}">
                    <a16:creationId xmlns:a16="http://schemas.microsoft.com/office/drawing/2014/main" id="{2376C09F-3472-C63C-09CE-E9C8EC7BCF3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516;p38">
              <a:extLst>
                <a:ext uri="{FF2B5EF4-FFF2-40B4-BE49-F238E27FC236}">
                  <a16:creationId xmlns:a16="http://schemas.microsoft.com/office/drawing/2014/main" id="{8149528D-DD0A-7652-62FA-F42A60611DC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24" name="Google Shape;1517;p38">
                <a:extLst>
                  <a:ext uri="{FF2B5EF4-FFF2-40B4-BE49-F238E27FC236}">
                    <a16:creationId xmlns:a16="http://schemas.microsoft.com/office/drawing/2014/main" id="{D432C498-88E3-8B5F-5763-E9B11A76542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8;p38">
                <a:extLst>
                  <a:ext uri="{FF2B5EF4-FFF2-40B4-BE49-F238E27FC236}">
                    <a16:creationId xmlns:a16="http://schemas.microsoft.com/office/drawing/2014/main" id="{40766E0F-61BE-3373-F779-88111B499D3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19;p38">
              <a:extLst>
                <a:ext uri="{FF2B5EF4-FFF2-40B4-BE49-F238E27FC236}">
                  <a16:creationId xmlns:a16="http://schemas.microsoft.com/office/drawing/2014/main" id="{2520F34E-40E8-A160-FEFB-1F95FAD8403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22" name="Google Shape;1520;p38">
                <a:extLst>
                  <a:ext uri="{FF2B5EF4-FFF2-40B4-BE49-F238E27FC236}">
                    <a16:creationId xmlns:a16="http://schemas.microsoft.com/office/drawing/2014/main" id="{32C29215-8529-5AC3-4FF1-E22B198A1BE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1;p38">
                <a:extLst>
                  <a:ext uri="{FF2B5EF4-FFF2-40B4-BE49-F238E27FC236}">
                    <a16:creationId xmlns:a16="http://schemas.microsoft.com/office/drawing/2014/main" id="{BDACC6EE-AD7C-6C3A-69C9-2C12C13BF00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1522;p38">
              <a:extLst>
                <a:ext uri="{FF2B5EF4-FFF2-40B4-BE49-F238E27FC236}">
                  <a16:creationId xmlns:a16="http://schemas.microsoft.com/office/drawing/2014/main" id="{59C15D1B-7D19-5C31-20B3-2CF6F93DB096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6C6DF3-376C-6958-5DF7-C2453ACAD43F}"/>
              </a:ext>
            </a:extLst>
          </p:cNvPr>
          <p:cNvSpPr txBox="1"/>
          <p:nvPr/>
        </p:nvSpPr>
        <p:spPr>
          <a:xfrm>
            <a:off x="7758020" y="1200933"/>
            <a:ext cx="7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i="1" dirty="0">
                <a:solidFill>
                  <a:srgbClr val="7E7DB4"/>
                </a:solidFill>
                <a:latin typeface="IBM Plex Mono" panose="020B0509050203000203" pitchFamily="49" charset="0"/>
                <a:cs typeface="Amatic SC" panose="00000500000000000000" pitchFamily="2" charset="-79"/>
              </a:rPr>
              <a:t>!</a:t>
            </a:r>
          </a:p>
        </p:txBody>
      </p:sp>
      <p:pic>
        <p:nvPicPr>
          <p:cNvPr id="49" name="Picture 48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A5A7AA28-230B-FCDF-104C-DEDD7820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8332" y="1719577"/>
            <a:ext cx="2474569" cy="247456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39BDA-A601-A666-3F15-CCB44E28DE5C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CD248AA-DE18-47F5-C1E3-60991ADD1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3899652" y="4708331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6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Promises and Perils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5254207" y="1618850"/>
            <a:ext cx="2172398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Peril of data misinterpretation: modification of commit history</a:t>
            </a: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527402" y="1766746"/>
            <a:ext cx="1819429" cy="846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Promise of new data: </a:t>
            </a:r>
            <a:r>
              <a:rPr lang="en-CA" dirty="0"/>
              <a:t>Rich content histories</a:t>
            </a:r>
            <a:endParaRPr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4B7EEA-7AFB-88E5-E145-EA9BA99111C4}"/>
              </a:ext>
            </a:extLst>
          </p:cNvPr>
          <p:cNvSpPr/>
          <p:nvPr/>
        </p:nvSpPr>
        <p:spPr>
          <a:xfrm>
            <a:off x="3684589" y="3015116"/>
            <a:ext cx="1413164" cy="1097616"/>
          </a:xfrm>
          <a:prstGeom prst="triangle">
            <a:avLst>
              <a:gd name="adj" fmla="val 48813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2D187-DBE4-176D-7858-D3C88DECF695}"/>
              </a:ext>
            </a:extLst>
          </p:cNvPr>
          <p:cNvSpPr/>
          <p:nvPr/>
        </p:nvSpPr>
        <p:spPr>
          <a:xfrm>
            <a:off x="1347782" y="2939450"/>
            <a:ext cx="6101767" cy="75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32C21-81D8-D589-A0A5-841B22D27F27}"/>
              </a:ext>
            </a:extLst>
          </p:cNvPr>
          <p:cNvGrpSpPr/>
          <p:nvPr/>
        </p:nvGrpSpPr>
        <p:grpSpPr>
          <a:xfrm>
            <a:off x="1347782" y="2383778"/>
            <a:ext cx="2172398" cy="485718"/>
            <a:chOff x="1259173" y="2497616"/>
            <a:chExt cx="2735705" cy="485718"/>
          </a:xfrm>
          <a:solidFill>
            <a:srgbClr val="0C0A9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28E4AB-86DE-F526-1FD4-BF9403301C05}"/>
                </a:ext>
              </a:extLst>
            </p:cNvPr>
            <p:cNvSpPr/>
            <p:nvPr/>
          </p:nvSpPr>
          <p:spPr>
            <a:xfrm>
              <a:off x="3855719" y="2504811"/>
              <a:ext cx="139159" cy="335816"/>
            </a:xfrm>
            <a:prstGeom prst="rect">
              <a:avLst/>
            </a:prstGeom>
            <a:grpFill/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ECFAED-FF25-2A7D-8246-52CBE0174610}"/>
                </a:ext>
              </a:extLst>
            </p:cNvPr>
            <p:cNvSpPr/>
            <p:nvPr/>
          </p:nvSpPr>
          <p:spPr>
            <a:xfrm>
              <a:off x="1259173" y="2833432"/>
              <a:ext cx="2735705" cy="149902"/>
            </a:xfrm>
            <a:prstGeom prst="rect">
              <a:avLst/>
            </a:prstGeom>
            <a:grpFill/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1C01F0-5768-4776-C267-4F00F52B70C8}"/>
                </a:ext>
              </a:extLst>
            </p:cNvPr>
            <p:cNvSpPr/>
            <p:nvPr/>
          </p:nvSpPr>
          <p:spPr>
            <a:xfrm>
              <a:off x="1259173" y="2497616"/>
              <a:ext cx="165690" cy="335816"/>
            </a:xfrm>
            <a:prstGeom prst="rect">
              <a:avLst/>
            </a:prstGeom>
            <a:grpFill/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C959D-BDEE-C289-BAB9-AABB3C1A124D}"/>
              </a:ext>
            </a:extLst>
          </p:cNvPr>
          <p:cNvGrpSpPr/>
          <p:nvPr/>
        </p:nvGrpSpPr>
        <p:grpSpPr>
          <a:xfrm>
            <a:off x="5277151" y="2409013"/>
            <a:ext cx="2172398" cy="485718"/>
            <a:chOff x="1259173" y="2497616"/>
            <a:chExt cx="2735705" cy="485718"/>
          </a:xfrm>
          <a:solidFill>
            <a:srgbClr val="0C0A9E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EE5E9E-4620-077F-CDF1-F2A6E27F5454}"/>
                </a:ext>
              </a:extLst>
            </p:cNvPr>
            <p:cNvSpPr/>
            <p:nvPr/>
          </p:nvSpPr>
          <p:spPr>
            <a:xfrm>
              <a:off x="3855719" y="2504811"/>
              <a:ext cx="139159" cy="335816"/>
            </a:xfrm>
            <a:prstGeom prst="rect">
              <a:avLst/>
            </a:prstGeom>
            <a:grpFill/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37300D-6A66-7735-3E07-E986086D7FCE}"/>
                </a:ext>
              </a:extLst>
            </p:cNvPr>
            <p:cNvSpPr/>
            <p:nvPr/>
          </p:nvSpPr>
          <p:spPr>
            <a:xfrm>
              <a:off x="1259173" y="2833432"/>
              <a:ext cx="2735705" cy="149902"/>
            </a:xfrm>
            <a:prstGeom prst="rect">
              <a:avLst/>
            </a:prstGeom>
            <a:grpFill/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8E17C8-FA0A-34DE-D08F-1A1D93C67627}"/>
                </a:ext>
              </a:extLst>
            </p:cNvPr>
            <p:cNvSpPr/>
            <p:nvPr/>
          </p:nvSpPr>
          <p:spPr>
            <a:xfrm>
              <a:off x="1259173" y="2497616"/>
              <a:ext cx="165690" cy="335816"/>
            </a:xfrm>
            <a:prstGeom prst="rect">
              <a:avLst/>
            </a:prstGeom>
            <a:grpFill/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9528C0-EF06-3ED1-58A5-23A3E1AAE73C}"/>
              </a:ext>
            </a:extLst>
          </p:cNvPr>
          <p:cNvSpPr txBox="1"/>
          <p:nvPr/>
        </p:nvSpPr>
        <p:spPr>
          <a:xfrm>
            <a:off x="4198491" y="2148214"/>
            <a:ext cx="7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BFBEF7"/>
                </a:solidFill>
                <a:latin typeface="IBM Plex Mono" panose="020B0509050203000203" pitchFamily="49" charset="0"/>
                <a:cs typeface="Amatic SC" panose="00000500000000000000" pitchFamily="2" charset="-79"/>
              </a:rPr>
              <a:t>?</a:t>
            </a:r>
          </a:p>
        </p:txBody>
      </p:sp>
      <p:grpSp>
        <p:nvGrpSpPr>
          <p:cNvPr id="26" name="Google Shape;1493;p38">
            <a:extLst>
              <a:ext uri="{FF2B5EF4-FFF2-40B4-BE49-F238E27FC236}">
                <a16:creationId xmlns:a16="http://schemas.microsoft.com/office/drawing/2014/main" id="{A7B9CB07-63E4-05D2-AE0E-C0580FF078FB}"/>
              </a:ext>
            </a:extLst>
          </p:cNvPr>
          <p:cNvGrpSpPr/>
          <p:nvPr/>
        </p:nvGrpSpPr>
        <p:grpSpPr>
          <a:xfrm rot="13455672">
            <a:off x="6300324" y="3328964"/>
            <a:ext cx="2869956" cy="2739020"/>
            <a:chOff x="6368175" y="81300"/>
            <a:chExt cx="4028181" cy="5283556"/>
          </a:xfrm>
        </p:grpSpPr>
        <p:sp>
          <p:nvSpPr>
            <p:cNvPr id="27" name="Google Shape;1494;p38">
              <a:extLst>
                <a:ext uri="{FF2B5EF4-FFF2-40B4-BE49-F238E27FC236}">
                  <a16:creationId xmlns:a16="http://schemas.microsoft.com/office/drawing/2014/main" id="{B9B6DCDE-6C3F-ED48-EE0F-F6D5BA58CAD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495;p38">
              <a:extLst>
                <a:ext uri="{FF2B5EF4-FFF2-40B4-BE49-F238E27FC236}">
                  <a16:creationId xmlns:a16="http://schemas.microsoft.com/office/drawing/2014/main" id="{36950E73-1669-C396-0ED6-B60EE5060E08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6;p38">
              <a:extLst>
                <a:ext uri="{FF2B5EF4-FFF2-40B4-BE49-F238E27FC236}">
                  <a16:creationId xmlns:a16="http://schemas.microsoft.com/office/drawing/2014/main" id="{E61F38B6-D95F-4C3C-53BB-82F41E92B026}"/>
                </a:ext>
              </a:extLst>
            </p:cNvPr>
            <p:cNvSpPr/>
            <p:nvPr/>
          </p:nvSpPr>
          <p:spPr>
            <a:xfrm>
              <a:off x="7243040" y="245651"/>
              <a:ext cx="3153316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497;p38">
              <a:extLst>
                <a:ext uri="{FF2B5EF4-FFF2-40B4-BE49-F238E27FC236}">
                  <a16:creationId xmlns:a16="http://schemas.microsoft.com/office/drawing/2014/main" id="{515BCDB3-C001-11A1-5EF7-6CA2B25FDFA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98;p38">
              <a:extLst>
                <a:ext uri="{FF2B5EF4-FFF2-40B4-BE49-F238E27FC236}">
                  <a16:creationId xmlns:a16="http://schemas.microsoft.com/office/drawing/2014/main" id="{AA0AE5CE-6F47-539F-2817-2E8B0818D37F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1500;p38">
              <a:extLst>
                <a:ext uri="{FF2B5EF4-FFF2-40B4-BE49-F238E27FC236}">
                  <a16:creationId xmlns:a16="http://schemas.microsoft.com/office/drawing/2014/main" id="{2DA1E467-6211-35FD-9828-E7FBB2142CFC}"/>
                </a:ext>
              </a:extLst>
            </p:cNvPr>
            <p:cNvGrpSpPr/>
            <p:nvPr/>
          </p:nvGrpSpPr>
          <p:grpSpPr>
            <a:xfrm rot="5400000">
              <a:off x="7873342" y="4254317"/>
              <a:ext cx="708100" cy="708500"/>
              <a:chOff x="3678700" y="407275"/>
              <a:chExt cx="708100" cy="708500"/>
            </a:xfrm>
          </p:grpSpPr>
          <p:sp>
            <p:nvSpPr>
              <p:cNvPr id="49" name="Google Shape;1501;p38">
                <a:extLst>
                  <a:ext uri="{FF2B5EF4-FFF2-40B4-BE49-F238E27FC236}">
                    <a16:creationId xmlns:a16="http://schemas.microsoft.com/office/drawing/2014/main" id="{3DF1CCC6-11F7-6CC0-1A3F-445AA3B01AF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02;p38">
                <a:extLst>
                  <a:ext uri="{FF2B5EF4-FFF2-40B4-BE49-F238E27FC236}">
                    <a16:creationId xmlns:a16="http://schemas.microsoft.com/office/drawing/2014/main" id="{011457C0-A89B-DA47-61D5-4FE59D6942B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3;p38">
                <a:extLst>
                  <a:ext uri="{FF2B5EF4-FFF2-40B4-BE49-F238E27FC236}">
                    <a16:creationId xmlns:a16="http://schemas.microsoft.com/office/drawing/2014/main" id="{1BFCC011-8D86-01D6-1781-5CEFA9FBC73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4;p38">
                <a:extLst>
                  <a:ext uri="{FF2B5EF4-FFF2-40B4-BE49-F238E27FC236}">
                    <a16:creationId xmlns:a16="http://schemas.microsoft.com/office/drawing/2014/main" id="{EA0BE63A-634C-48CD-9620-3044C2061B8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5;p38">
                <a:extLst>
                  <a:ext uri="{FF2B5EF4-FFF2-40B4-BE49-F238E27FC236}">
                    <a16:creationId xmlns:a16="http://schemas.microsoft.com/office/drawing/2014/main" id="{FB8ABA5A-1425-2811-1194-40C2971C979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6;p38">
                <a:extLst>
                  <a:ext uri="{FF2B5EF4-FFF2-40B4-BE49-F238E27FC236}">
                    <a16:creationId xmlns:a16="http://schemas.microsoft.com/office/drawing/2014/main" id="{58A95723-FFC1-823F-5E57-0DE3089229D3}"/>
                  </a:ext>
                </a:extLst>
              </p:cNvPr>
              <p:cNvSpPr/>
              <p:nvPr/>
            </p:nvSpPr>
            <p:spPr>
              <a:xfrm>
                <a:off x="4061127" y="789701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38">
                <a:extLst>
                  <a:ext uri="{FF2B5EF4-FFF2-40B4-BE49-F238E27FC236}">
                    <a16:creationId xmlns:a16="http://schemas.microsoft.com/office/drawing/2014/main" id="{28237141-6C19-A77C-DE4A-A057B5E7C74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508;p38">
              <a:extLst>
                <a:ext uri="{FF2B5EF4-FFF2-40B4-BE49-F238E27FC236}">
                  <a16:creationId xmlns:a16="http://schemas.microsoft.com/office/drawing/2014/main" id="{DFD3DB2E-6978-BCC2-45A9-3D7C6EAC1301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42" name="Google Shape;1509;p38">
                <a:extLst>
                  <a:ext uri="{FF2B5EF4-FFF2-40B4-BE49-F238E27FC236}">
                    <a16:creationId xmlns:a16="http://schemas.microsoft.com/office/drawing/2014/main" id="{54E57D6E-3CA8-EC0B-DE82-131F6B65624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10;p38">
                <a:extLst>
                  <a:ext uri="{FF2B5EF4-FFF2-40B4-BE49-F238E27FC236}">
                    <a16:creationId xmlns:a16="http://schemas.microsoft.com/office/drawing/2014/main" id="{8733FF45-20E4-DFC8-9B10-FE71B949E9F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11;p38">
                <a:extLst>
                  <a:ext uri="{FF2B5EF4-FFF2-40B4-BE49-F238E27FC236}">
                    <a16:creationId xmlns:a16="http://schemas.microsoft.com/office/drawing/2014/main" id="{0EFB4F85-F39E-024E-A004-F1799360687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2;p38">
                <a:extLst>
                  <a:ext uri="{FF2B5EF4-FFF2-40B4-BE49-F238E27FC236}">
                    <a16:creationId xmlns:a16="http://schemas.microsoft.com/office/drawing/2014/main" id="{FAA147CB-67BE-21EA-C5FC-2BC6E0D46C7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3;p38">
                <a:extLst>
                  <a:ext uri="{FF2B5EF4-FFF2-40B4-BE49-F238E27FC236}">
                    <a16:creationId xmlns:a16="http://schemas.microsoft.com/office/drawing/2014/main" id="{B7815132-557E-209D-6050-91C9F0084E3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4;p38">
                <a:extLst>
                  <a:ext uri="{FF2B5EF4-FFF2-40B4-BE49-F238E27FC236}">
                    <a16:creationId xmlns:a16="http://schemas.microsoft.com/office/drawing/2014/main" id="{281C9C8D-BDEE-A096-A2E9-736D5AA157E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5;p38">
                <a:extLst>
                  <a:ext uri="{FF2B5EF4-FFF2-40B4-BE49-F238E27FC236}">
                    <a16:creationId xmlns:a16="http://schemas.microsoft.com/office/drawing/2014/main" id="{33E10631-A2D6-49FC-B08B-214C0F8C0F2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516;p38">
              <a:extLst>
                <a:ext uri="{FF2B5EF4-FFF2-40B4-BE49-F238E27FC236}">
                  <a16:creationId xmlns:a16="http://schemas.microsoft.com/office/drawing/2014/main" id="{71315E17-D7D5-194A-4A5E-25E41F06B7D9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40" name="Google Shape;1517;p38">
                <a:extLst>
                  <a:ext uri="{FF2B5EF4-FFF2-40B4-BE49-F238E27FC236}">
                    <a16:creationId xmlns:a16="http://schemas.microsoft.com/office/drawing/2014/main" id="{0778DA81-ED5F-6391-8009-1EC5500A569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18;p38">
                <a:extLst>
                  <a:ext uri="{FF2B5EF4-FFF2-40B4-BE49-F238E27FC236}">
                    <a16:creationId xmlns:a16="http://schemas.microsoft.com/office/drawing/2014/main" id="{2308D2C4-455F-4662-18D5-38055235FAC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1519;p38">
              <a:extLst>
                <a:ext uri="{FF2B5EF4-FFF2-40B4-BE49-F238E27FC236}">
                  <a16:creationId xmlns:a16="http://schemas.microsoft.com/office/drawing/2014/main" id="{AC593A5C-5125-4239-1910-095B4CE1A1D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38" name="Google Shape;1520;p38">
                <a:extLst>
                  <a:ext uri="{FF2B5EF4-FFF2-40B4-BE49-F238E27FC236}">
                    <a16:creationId xmlns:a16="http://schemas.microsoft.com/office/drawing/2014/main" id="{CF7B867C-8964-300E-D202-7965DD969B6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38">
                <a:extLst>
                  <a:ext uri="{FF2B5EF4-FFF2-40B4-BE49-F238E27FC236}">
                    <a16:creationId xmlns:a16="http://schemas.microsoft.com/office/drawing/2014/main" id="{42C90500-4569-1EE1-CBE5-B145C5E28E1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522;p38">
              <a:extLst>
                <a:ext uri="{FF2B5EF4-FFF2-40B4-BE49-F238E27FC236}">
                  <a16:creationId xmlns:a16="http://schemas.microsoft.com/office/drawing/2014/main" id="{55638782-3776-6FB0-76CA-C7A9D1D7CB0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6EC0643-6819-8B0B-592F-441452E5F41D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34308A4-878F-728D-B1BA-5952211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4360332" y="4709905"/>
            <a:ext cx="152865" cy="15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124784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05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Promises and Perils of Git and how it compares to SVN. 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198815" y="3380397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176992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SVN VS. Git 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7C003E-0C00-0B20-82A5-655AD773E0E0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A05C03-432E-4098-7994-81E4E0C1A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4628493" y="4708697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27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9EF4D-5557-47B3-BFC4-45990C40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Promises and Perils (1/4)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5F490-8246-8343-EC5D-89A3F66DBE24}"/>
              </a:ext>
            </a:extLst>
          </p:cNvPr>
          <p:cNvGrpSpPr/>
          <p:nvPr/>
        </p:nvGrpSpPr>
        <p:grpSpPr>
          <a:xfrm>
            <a:off x="720000" y="1180525"/>
            <a:ext cx="3208807" cy="1296614"/>
            <a:chOff x="330807" y="959889"/>
            <a:chExt cx="3208807" cy="12966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B8443E-40B2-F5A1-86FE-5F9E78D15CE9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FEC796-FA65-13AC-DC87-CBD556BFB845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Possible to recover more data than what makes it in the stable codebase.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14E4CC-8C34-C25B-DA73-32C5D3653D74}"/>
                </a:ext>
              </a:extLst>
            </p:cNvPr>
            <p:cNvGrpSpPr/>
            <p:nvPr/>
          </p:nvGrpSpPr>
          <p:grpSpPr>
            <a:xfrm>
              <a:off x="330807" y="959889"/>
              <a:ext cx="389193" cy="572700"/>
              <a:chOff x="1998407" y="2571750"/>
              <a:chExt cx="389193" cy="5727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0D6322-94FC-654A-E664-AFDC611EEFD2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Google Shape;1672;p42">
                <a:extLst>
                  <a:ext uri="{FF2B5EF4-FFF2-40B4-BE49-F238E27FC236}">
                    <a16:creationId xmlns:a16="http://schemas.microsoft.com/office/drawing/2014/main" id="{ACE24FFB-CA0E-32EE-D8FF-58512453E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3640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FB0FC-15E1-C020-2BA8-BF78F6BDCD2C}"/>
              </a:ext>
            </a:extLst>
          </p:cNvPr>
          <p:cNvGrpSpPr/>
          <p:nvPr/>
        </p:nvGrpSpPr>
        <p:grpSpPr>
          <a:xfrm>
            <a:off x="5134579" y="1104012"/>
            <a:ext cx="3104177" cy="1226632"/>
            <a:chOff x="4686393" y="746476"/>
            <a:chExt cx="3104177" cy="12266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0984684-B920-2480-6222-A18B2247E82B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F8F3CED-B236-5D46-F1EB-988033954EA1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Git's nomenclature is different from CSCMs.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EA0D73-60CE-B0F4-217A-3B385692987D}"/>
                </a:ext>
              </a:extLst>
            </p:cNvPr>
            <p:cNvGrpSpPr/>
            <p:nvPr/>
          </p:nvGrpSpPr>
          <p:grpSpPr>
            <a:xfrm>
              <a:off x="4686393" y="746476"/>
              <a:ext cx="629920" cy="724820"/>
              <a:chOff x="4277360" y="1574800"/>
              <a:chExt cx="629920" cy="724820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FD99BA5A-6AB2-D76C-3C22-031F6C527FF2}"/>
                  </a:ext>
                </a:extLst>
              </p:cNvPr>
              <p:cNvSpPr/>
              <p:nvPr/>
            </p:nvSpPr>
            <p:spPr>
              <a:xfrm>
                <a:off x="4277360" y="1574800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Google Shape;1672;p42">
                <a:extLst>
                  <a:ext uri="{FF2B5EF4-FFF2-40B4-BE49-F238E27FC236}">
                    <a16:creationId xmlns:a16="http://schemas.microsoft.com/office/drawing/2014/main" id="{844BC4A6-740B-FB07-5EA9-487979F7D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295" y="172692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1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B8C4C5-3772-14FB-AEA5-B219BBB516FA}"/>
              </a:ext>
            </a:extLst>
          </p:cNvPr>
          <p:cNvGrpSpPr/>
          <p:nvPr/>
        </p:nvGrpSpPr>
        <p:grpSpPr>
          <a:xfrm>
            <a:off x="720000" y="2641186"/>
            <a:ext cx="3104177" cy="1226632"/>
            <a:chOff x="4686393" y="746476"/>
            <a:chExt cx="3104177" cy="122663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444E11-1BED-4072-B64F-43CD5601DF06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52E131-199C-81C0-D972-E53483A0D19E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Automatic creation of implicit branches.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A6119E1-1EBC-949C-D0D3-B812FE6761A1}"/>
                </a:ext>
              </a:extLst>
            </p:cNvPr>
            <p:cNvGrpSpPr/>
            <p:nvPr/>
          </p:nvGrpSpPr>
          <p:grpSpPr>
            <a:xfrm>
              <a:off x="4686393" y="746476"/>
              <a:ext cx="629920" cy="724820"/>
              <a:chOff x="4277360" y="1574800"/>
              <a:chExt cx="629920" cy="724820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0D062FD-8A02-9A53-3767-44EFC0FAEE20}"/>
                  </a:ext>
                </a:extLst>
              </p:cNvPr>
              <p:cNvSpPr/>
              <p:nvPr/>
            </p:nvSpPr>
            <p:spPr>
              <a:xfrm>
                <a:off x="4277360" y="1574800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" name="Google Shape;1672;p42">
                <a:extLst>
                  <a:ext uri="{FF2B5EF4-FFF2-40B4-BE49-F238E27FC236}">
                    <a16:creationId xmlns:a16="http://schemas.microsoft.com/office/drawing/2014/main" id="{063956BF-9909-9EC5-EF21-DCDC5C3478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7303" y="172692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2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D766C6-6B70-E6E1-B316-FB4BF068CE50}"/>
              </a:ext>
            </a:extLst>
          </p:cNvPr>
          <p:cNvGrpSpPr/>
          <p:nvPr/>
        </p:nvGrpSpPr>
        <p:grpSpPr>
          <a:xfrm>
            <a:off x="5051576" y="2574514"/>
            <a:ext cx="3217818" cy="1296614"/>
            <a:chOff x="321796" y="959889"/>
            <a:chExt cx="3217818" cy="12966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9A39A9-BDA1-8CA5-5AF2-E759D98736F2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E572D-4C49-B9DE-40DE-EB6B6D43EB9E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Easier to recover the history of a project.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D075E2-D178-257F-BDE0-0DA99D3E18D8}"/>
                </a:ext>
              </a:extLst>
            </p:cNvPr>
            <p:cNvGrpSpPr/>
            <p:nvPr/>
          </p:nvGrpSpPr>
          <p:grpSpPr>
            <a:xfrm>
              <a:off x="321796" y="959889"/>
              <a:ext cx="398204" cy="572700"/>
              <a:chOff x="1989396" y="2571750"/>
              <a:chExt cx="398204" cy="5727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615962-C9F6-390F-115E-EAFB3B8F38AE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2" name="Google Shape;1672;p42">
                <a:extLst>
                  <a:ext uri="{FF2B5EF4-FFF2-40B4-BE49-F238E27FC236}">
                    <a16:creationId xmlns:a16="http://schemas.microsoft.com/office/drawing/2014/main" id="{3B0603E4-3D88-6826-5A3A-0423272A3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396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2</a:t>
                </a: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CD0A5-EC0E-9C18-870E-2C5270079499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E2DEADB-EF85-E3E1-8A60-E767001C2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5" t="-8100" b="-1"/>
          <a:stretch/>
        </p:blipFill>
        <p:spPr>
          <a:xfrm>
            <a:off x="4910433" y="4708697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1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9EF4D-5557-47B3-BFC4-45990C40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Promises and Perils (2/4)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FB0FC-15E1-C020-2BA8-BF78F6BDCD2C}"/>
              </a:ext>
            </a:extLst>
          </p:cNvPr>
          <p:cNvGrpSpPr/>
          <p:nvPr/>
        </p:nvGrpSpPr>
        <p:grpSpPr>
          <a:xfrm>
            <a:off x="5134579" y="1104012"/>
            <a:ext cx="3104177" cy="1226632"/>
            <a:chOff x="4686393" y="746476"/>
            <a:chExt cx="3104177" cy="12266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0984684-B920-2480-6222-A18B2247E82B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F8F3CED-B236-5D46-F1EB-988033954EA1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Git history can be rewritten.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EA0D73-60CE-B0F4-217A-3B385692987D}"/>
                </a:ext>
              </a:extLst>
            </p:cNvPr>
            <p:cNvGrpSpPr/>
            <p:nvPr/>
          </p:nvGrpSpPr>
          <p:grpSpPr>
            <a:xfrm>
              <a:off x="4686393" y="746476"/>
              <a:ext cx="629920" cy="724820"/>
              <a:chOff x="4277360" y="1574800"/>
              <a:chExt cx="629920" cy="724820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FD99BA5A-6AB2-D76C-3C22-031F6C527FF2}"/>
                  </a:ext>
                </a:extLst>
              </p:cNvPr>
              <p:cNvSpPr/>
              <p:nvPr/>
            </p:nvSpPr>
            <p:spPr>
              <a:xfrm>
                <a:off x="4277360" y="1574800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Google Shape;1672;p42">
                <a:extLst>
                  <a:ext uri="{FF2B5EF4-FFF2-40B4-BE49-F238E27FC236}">
                    <a16:creationId xmlns:a16="http://schemas.microsoft.com/office/drawing/2014/main" id="{844BC4A6-740B-FB07-5EA9-487979F7D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49935" y="172692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4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B8C4C5-3772-14FB-AEA5-B219BBB516FA}"/>
              </a:ext>
            </a:extLst>
          </p:cNvPr>
          <p:cNvGrpSpPr/>
          <p:nvPr/>
        </p:nvGrpSpPr>
        <p:grpSpPr>
          <a:xfrm>
            <a:off x="676648" y="2527305"/>
            <a:ext cx="3147529" cy="1340513"/>
            <a:chOff x="4643041" y="632595"/>
            <a:chExt cx="3147529" cy="134051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444E11-1BED-4072-B64F-43CD5601DF06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52E131-199C-81C0-D972-E53483A0D19E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Cannot always determine what branch a commit was made on.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A6119E1-1EBC-949C-D0D3-B812FE6761A1}"/>
                </a:ext>
              </a:extLst>
            </p:cNvPr>
            <p:cNvGrpSpPr/>
            <p:nvPr/>
          </p:nvGrpSpPr>
          <p:grpSpPr>
            <a:xfrm>
              <a:off x="4643041" y="632595"/>
              <a:ext cx="629920" cy="724820"/>
              <a:chOff x="4234008" y="1460919"/>
              <a:chExt cx="629920" cy="724820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0D062FD-8A02-9A53-3767-44EFC0FAEE20}"/>
                  </a:ext>
                </a:extLst>
              </p:cNvPr>
              <p:cNvSpPr/>
              <p:nvPr/>
            </p:nvSpPr>
            <p:spPr>
              <a:xfrm>
                <a:off x="4234008" y="1460919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5" name="Google Shape;1672;p42">
                <a:extLst>
                  <a:ext uri="{FF2B5EF4-FFF2-40B4-BE49-F238E27FC236}">
                    <a16:creationId xmlns:a16="http://schemas.microsoft.com/office/drawing/2014/main" id="{063956BF-9909-9EC5-EF21-DCDC5C3478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3951" y="1613039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5</a:t>
                </a: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CD0A5-EC0E-9C18-870E-2C5270079499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E2DEADB-EF85-E3E1-8A60-E767001C2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5324961" y="4708697"/>
            <a:ext cx="152865" cy="1581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784C8D3-767B-F6C8-B492-83DC096C0702}"/>
              </a:ext>
            </a:extLst>
          </p:cNvPr>
          <p:cNvGrpSpPr/>
          <p:nvPr/>
        </p:nvGrpSpPr>
        <p:grpSpPr>
          <a:xfrm>
            <a:off x="720000" y="1115189"/>
            <a:ext cx="3104177" cy="1226632"/>
            <a:chOff x="4686393" y="746476"/>
            <a:chExt cx="3104177" cy="12266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1EF6B4-EFF9-B146-740C-7C45090EF4B9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86B3E5D-4093-DA48-1D3C-B3D45C561D3B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Need to use different 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nalysis methods since Git uses DAGs instead of a mainline. 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C2A7E4-EC9D-C88F-2C9E-2B3A1B700F5E}"/>
                </a:ext>
              </a:extLst>
            </p:cNvPr>
            <p:cNvGrpSpPr/>
            <p:nvPr/>
          </p:nvGrpSpPr>
          <p:grpSpPr>
            <a:xfrm>
              <a:off x="4686393" y="746476"/>
              <a:ext cx="629920" cy="724820"/>
              <a:chOff x="4277360" y="1574800"/>
              <a:chExt cx="629920" cy="724820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0BD85171-68D1-2C46-415F-BADD759BCD30}"/>
                  </a:ext>
                </a:extLst>
              </p:cNvPr>
              <p:cNvSpPr/>
              <p:nvPr/>
            </p:nvSpPr>
            <p:spPr>
              <a:xfrm>
                <a:off x="4277360" y="1574800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Google Shape;1672;p42">
                <a:extLst>
                  <a:ext uri="{FF2B5EF4-FFF2-40B4-BE49-F238E27FC236}">
                    <a16:creationId xmlns:a16="http://schemas.microsoft.com/office/drawing/2014/main" id="{489B4731-FE01-F828-785E-3F1A0FB5D4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5495" y="172692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3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DBC545-CDFB-F20C-9EC8-AB494ADC363C}"/>
              </a:ext>
            </a:extLst>
          </p:cNvPr>
          <p:cNvGrpSpPr/>
          <p:nvPr/>
        </p:nvGrpSpPr>
        <p:grpSpPr>
          <a:xfrm>
            <a:off x="5114972" y="2570706"/>
            <a:ext cx="3100038" cy="1309831"/>
            <a:chOff x="4690532" y="663277"/>
            <a:chExt cx="3100038" cy="130983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71DF2E1-51E1-7BF8-D494-A016EEC8CBA4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3E3C1B6-B357-A992-D6CC-7133385E7558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Difficult to track where and if the merge occurred.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E4001FE-928D-682B-17B6-70525AAC60E5}"/>
                </a:ext>
              </a:extLst>
            </p:cNvPr>
            <p:cNvGrpSpPr/>
            <p:nvPr/>
          </p:nvGrpSpPr>
          <p:grpSpPr>
            <a:xfrm>
              <a:off x="4690532" y="663277"/>
              <a:ext cx="629920" cy="720743"/>
              <a:chOff x="4281499" y="1491601"/>
              <a:chExt cx="629920" cy="720743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B363072B-5BD5-DB77-E887-6EF16480AA41}"/>
                  </a:ext>
                </a:extLst>
              </p:cNvPr>
              <p:cNvSpPr/>
              <p:nvPr/>
            </p:nvSpPr>
            <p:spPr>
              <a:xfrm>
                <a:off x="4281499" y="1491601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" name="Google Shape;1672;p42">
                <a:extLst>
                  <a:ext uri="{FF2B5EF4-FFF2-40B4-BE49-F238E27FC236}">
                    <a16:creationId xmlns:a16="http://schemas.microsoft.com/office/drawing/2014/main" id="{60F55A9C-4C66-3B26-8135-A9BA4019D0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5175" y="1639644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057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9EF4D-5557-47B3-BFC4-45990C40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Promises and Perils (3/4)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FB0FC-15E1-C020-2BA8-BF78F6BDCD2C}"/>
              </a:ext>
            </a:extLst>
          </p:cNvPr>
          <p:cNvGrpSpPr/>
          <p:nvPr/>
        </p:nvGrpSpPr>
        <p:grpSpPr>
          <a:xfrm>
            <a:off x="5114972" y="1099587"/>
            <a:ext cx="3100038" cy="1377552"/>
            <a:chOff x="4657358" y="595556"/>
            <a:chExt cx="3133212" cy="137755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0984684-B920-2480-6222-A18B2247E82B}"/>
                </a:ext>
              </a:extLst>
            </p:cNvPr>
            <p:cNvSpPr/>
            <p:nvPr/>
          </p:nvSpPr>
          <p:spPr>
            <a:xfrm>
              <a:off x="4755217" y="965665"/>
              <a:ext cx="2923177" cy="907143"/>
            </a:xfrm>
            <a:prstGeom prst="roundRect">
              <a:avLst>
                <a:gd name="adj" fmla="val 2073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F8F3CED-B236-5D46-F1EB-988033954EA1}"/>
                </a:ext>
              </a:extLst>
            </p:cNvPr>
            <p:cNvSpPr/>
            <p:nvPr/>
          </p:nvSpPr>
          <p:spPr>
            <a:xfrm>
              <a:off x="4867393" y="1065965"/>
              <a:ext cx="2923177" cy="907143"/>
            </a:xfrm>
            <a:prstGeom prst="roundRect">
              <a:avLst>
                <a:gd name="adj" fmla="val 30486"/>
              </a:avLst>
            </a:prstGeom>
            <a:solidFill>
              <a:schemeClr val="bg1"/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The accessible data may only contain selected commits.</a:t>
              </a:r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EA0D73-60CE-B0F4-217A-3B385692987D}"/>
                </a:ext>
              </a:extLst>
            </p:cNvPr>
            <p:cNvGrpSpPr/>
            <p:nvPr/>
          </p:nvGrpSpPr>
          <p:grpSpPr>
            <a:xfrm>
              <a:off x="4657358" y="595556"/>
              <a:ext cx="629920" cy="737012"/>
              <a:chOff x="4248325" y="1423880"/>
              <a:chExt cx="629920" cy="737012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FD99BA5A-6AB2-D76C-3C22-031F6C527FF2}"/>
                  </a:ext>
                </a:extLst>
              </p:cNvPr>
              <p:cNvSpPr/>
              <p:nvPr/>
            </p:nvSpPr>
            <p:spPr>
              <a:xfrm>
                <a:off x="4248325" y="1423880"/>
                <a:ext cx="629920" cy="57117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EB91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Google Shape;1672;p42">
                <a:extLst>
                  <a:ext uri="{FF2B5EF4-FFF2-40B4-BE49-F238E27FC236}">
                    <a16:creationId xmlns:a16="http://schemas.microsoft.com/office/drawing/2014/main" id="{844BC4A6-740B-FB07-5EA9-487979F7D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7345" y="1588192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7</a:t>
                </a: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CD0A5-EC0E-9C18-870E-2C5270079499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E2DEADB-EF85-E3E1-8A60-E767001C2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5690721" y="4708697"/>
            <a:ext cx="152865" cy="1581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C11F89-0BD3-88A7-D6BB-91B14485C16A}"/>
              </a:ext>
            </a:extLst>
          </p:cNvPr>
          <p:cNvGrpSpPr/>
          <p:nvPr/>
        </p:nvGrpSpPr>
        <p:grpSpPr>
          <a:xfrm>
            <a:off x="700369" y="1180525"/>
            <a:ext cx="3228438" cy="1296614"/>
            <a:chOff x="311176" y="959889"/>
            <a:chExt cx="3228438" cy="1296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A6A6D-217E-797A-F138-A5CA7B8F0B24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73D96-AAE3-0A78-DFF1-243C1F6BD85B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 records the information needed to correct perils 3 to 6 in private logs.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3321C8-2826-7C79-8971-082551959229}"/>
                </a:ext>
              </a:extLst>
            </p:cNvPr>
            <p:cNvGrpSpPr/>
            <p:nvPr/>
          </p:nvGrpSpPr>
          <p:grpSpPr>
            <a:xfrm>
              <a:off x="311176" y="959889"/>
              <a:ext cx="408824" cy="572700"/>
              <a:chOff x="1978776" y="2571750"/>
              <a:chExt cx="408824" cy="5727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17217A2-9D65-178F-B2D6-AC4E2BBADC26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28" name="Google Shape;1672;p42">
                <a:extLst>
                  <a:ext uri="{FF2B5EF4-FFF2-40B4-BE49-F238E27FC236}">
                    <a16:creationId xmlns:a16="http://schemas.microsoft.com/office/drawing/2014/main" id="{67D3925C-A90F-68DC-99F0-4FF47BE3A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8776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3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887C9-856F-92B7-8DB6-B60DCE65E416}"/>
              </a:ext>
            </a:extLst>
          </p:cNvPr>
          <p:cNvGrpSpPr/>
          <p:nvPr/>
        </p:nvGrpSpPr>
        <p:grpSpPr>
          <a:xfrm>
            <a:off x="682549" y="2804108"/>
            <a:ext cx="3240630" cy="1296614"/>
            <a:chOff x="298984" y="959889"/>
            <a:chExt cx="3240630" cy="12966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E9B2A-D652-8E4F-9016-7C8F4CE83D22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B88AB6-26FC-7EB7-76C6-A33CDA2F8798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The signed-off-by and other attributes create a “paper trail.”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09DB909-EB5B-99EE-0C5E-C4AB09F64940}"/>
                </a:ext>
              </a:extLst>
            </p:cNvPr>
            <p:cNvGrpSpPr/>
            <p:nvPr/>
          </p:nvGrpSpPr>
          <p:grpSpPr>
            <a:xfrm>
              <a:off x="298984" y="959889"/>
              <a:ext cx="421016" cy="572700"/>
              <a:chOff x="1966584" y="2571750"/>
              <a:chExt cx="421016" cy="5727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7CD3F9-F21E-AE1E-BC8B-03282865A8AF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2" name="Google Shape;1672;p42">
                <a:extLst>
                  <a:ext uri="{FF2B5EF4-FFF2-40B4-BE49-F238E27FC236}">
                    <a16:creationId xmlns:a16="http://schemas.microsoft.com/office/drawing/2014/main" id="{CB7A337F-7450-1351-C461-2AFE6B836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6584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4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3F06D4-8A18-1293-E4C2-7F7CAEC98EAB}"/>
              </a:ext>
            </a:extLst>
          </p:cNvPr>
          <p:cNvGrpSpPr/>
          <p:nvPr/>
        </p:nvGrpSpPr>
        <p:grpSpPr>
          <a:xfrm>
            <a:off x="5050772" y="2778070"/>
            <a:ext cx="3228438" cy="1296614"/>
            <a:chOff x="311176" y="959889"/>
            <a:chExt cx="3228438" cy="12966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D357DB-0710-5B02-E284-E3E8B583CF18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808229-8D96-5723-3A87-6833EA739BC8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 records info explicitly about the contributors that are not part of the core set of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devs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7762844-907F-7314-2F68-C545FE52D463}"/>
                </a:ext>
              </a:extLst>
            </p:cNvPr>
            <p:cNvGrpSpPr/>
            <p:nvPr/>
          </p:nvGrpSpPr>
          <p:grpSpPr>
            <a:xfrm>
              <a:off x="311176" y="959889"/>
              <a:ext cx="408824" cy="572700"/>
              <a:chOff x="1978776" y="2571750"/>
              <a:chExt cx="408824" cy="5727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82ABB6-EAB4-36E6-F0BA-4F484F710277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8" name="Google Shape;1672;p42">
                <a:extLst>
                  <a:ext uri="{FF2B5EF4-FFF2-40B4-BE49-F238E27FC236}">
                    <a16:creationId xmlns:a16="http://schemas.microsoft.com/office/drawing/2014/main" id="{41227AE4-3E4B-EBAE-BB30-BBC575F4F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8776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539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9EF4D-5557-47B3-BFC4-45990C40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Promises and Perils (4/4)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CD0A5-EC0E-9C18-870E-2C5270079499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E2DEADB-EF85-E3E1-8A60-E767001C2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5998061" y="4708697"/>
            <a:ext cx="152865" cy="1581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C11F89-0BD3-88A7-D6BB-91B14485C16A}"/>
              </a:ext>
            </a:extLst>
          </p:cNvPr>
          <p:cNvGrpSpPr/>
          <p:nvPr/>
        </p:nvGrpSpPr>
        <p:grpSpPr>
          <a:xfrm>
            <a:off x="700369" y="1180525"/>
            <a:ext cx="3228438" cy="1296614"/>
            <a:chOff x="311176" y="959889"/>
            <a:chExt cx="3228438" cy="1296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A6A6D-217E-797A-F138-A5CA7B8F0B24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73D96-AAE3-0A78-DFF1-243C1F6BD85B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All metadata, including history, is local.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3321C8-2826-7C79-8971-082551959229}"/>
                </a:ext>
              </a:extLst>
            </p:cNvPr>
            <p:cNvGrpSpPr/>
            <p:nvPr/>
          </p:nvGrpSpPr>
          <p:grpSpPr>
            <a:xfrm>
              <a:off x="311176" y="959889"/>
              <a:ext cx="408824" cy="572700"/>
              <a:chOff x="1978776" y="2571750"/>
              <a:chExt cx="408824" cy="5727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17217A2-9D65-178F-B2D6-AC4E2BBADC26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28" name="Google Shape;1672;p42">
                <a:extLst>
                  <a:ext uri="{FF2B5EF4-FFF2-40B4-BE49-F238E27FC236}">
                    <a16:creationId xmlns:a16="http://schemas.microsoft.com/office/drawing/2014/main" id="{67D3925C-A90F-68DC-99F0-4FF47BE3A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8776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6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887C9-856F-92B7-8DB6-B60DCE65E416}"/>
              </a:ext>
            </a:extLst>
          </p:cNvPr>
          <p:cNvGrpSpPr/>
          <p:nvPr/>
        </p:nvGrpSpPr>
        <p:grpSpPr>
          <a:xfrm>
            <a:off x="682549" y="2804108"/>
            <a:ext cx="3240630" cy="1296614"/>
            <a:chOff x="298984" y="959889"/>
            <a:chExt cx="3240630" cy="12966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E9B2A-D652-8E4F-9016-7C8F4CE83D22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B88AB6-26FC-7EB7-76C6-A33CDA2F8798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 is faster and uses less space than SCMs.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09DB909-EB5B-99EE-0C5E-C4AB09F64940}"/>
                </a:ext>
              </a:extLst>
            </p:cNvPr>
            <p:cNvGrpSpPr/>
            <p:nvPr/>
          </p:nvGrpSpPr>
          <p:grpSpPr>
            <a:xfrm>
              <a:off x="298984" y="959889"/>
              <a:ext cx="421016" cy="572700"/>
              <a:chOff x="1966584" y="2571750"/>
              <a:chExt cx="421016" cy="5727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7CD3F9-F21E-AE1E-BC8B-03282865A8AF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2" name="Google Shape;1672;p42">
                <a:extLst>
                  <a:ext uri="{FF2B5EF4-FFF2-40B4-BE49-F238E27FC236}">
                    <a16:creationId xmlns:a16="http://schemas.microsoft.com/office/drawing/2014/main" id="{CB7A337F-7450-1351-C461-2AFE6B836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6584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8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3F06D4-8A18-1293-E4C2-7F7CAEC98EAB}"/>
              </a:ext>
            </a:extLst>
          </p:cNvPr>
          <p:cNvGrpSpPr/>
          <p:nvPr/>
        </p:nvGrpSpPr>
        <p:grpSpPr>
          <a:xfrm>
            <a:off x="5049537" y="2804108"/>
            <a:ext cx="3228438" cy="1296614"/>
            <a:chOff x="311176" y="959889"/>
            <a:chExt cx="3228438" cy="12966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D357DB-0710-5B02-E284-E3E8B583CF18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808229-8D96-5723-3A87-6833EA739BC8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Most SCMs can be converted to Git with their history intact.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7762844-907F-7314-2F68-C545FE52D463}"/>
                </a:ext>
              </a:extLst>
            </p:cNvPr>
            <p:cNvGrpSpPr/>
            <p:nvPr/>
          </p:nvGrpSpPr>
          <p:grpSpPr>
            <a:xfrm>
              <a:off x="311176" y="959889"/>
              <a:ext cx="408824" cy="572700"/>
              <a:chOff x="1978776" y="2571750"/>
              <a:chExt cx="408824" cy="5727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82ABB6-EAB4-36E6-F0BA-4F484F710277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8" name="Google Shape;1672;p42">
                <a:extLst>
                  <a:ext uri="{FF2B5EF4-FFF2-40B4-BE49-F238E27FC236}">
                    <a16:creationId xmlns:a16="http://schemas.microsoft.com/office/drawing/2014/main" id="{41227AE4-3E4B-EBAE-BB30-BBC575F4F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8776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9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1B0B447-1E9D-738B-C6D3-BADA0B5FEBEC}"/>
              </a:ext>
            </a:extLst>
          </p:cNvPr>
          <p:cNvGrpSpPr/>
          <p:nvPr/>
        </p:nvGrpSpPr>
        <p:grpSpPr>
          <a:xfrm>
            <a:off x="5069168" y="1216637"/>
            <a:ext cx="3228438" cy="1296614"/>
            <a:chOff x="311176" y="959889"/>
            <a:chExt cx="3228438" cy="12966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D702A-6389-E4A7-6D3B-7A1F8BC94044}"/>
                </a:ext>
              </a:extLst>
            </p:cNvPr>
            <p:cNvSpPr/>
            <p:nvPr/>
          </p:nvSpPr>
          <p:spPr>
            <a:xfrm>
              <a:off x="388377" y="1135712"/>
              <a:ext cx="3082413" cy="1010264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C896F2-00FC-5F81-0AAA-4AE93040B234}"/>
                </a:ext>
              </a:extLst>
            </p:cNvPr>
            <p:cNvSpPr/>
            <p:nvPr/>
          </p:nvSpPr>
          <p:spPr>
            <a:xfrm>
              <a:off x="457201" y="1246239"/>
              <a:ext cx="3082413" cy="1010264"/>
            </a:xfrm>
            <a:prstGeom prst="rect">
              <a:avLst/>
            </a:prstGeom>
            <a:ln>
              <a:solidFill>
                <a:srgbClr val="0C0A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Tracks content of the files, including history of lines as they are moved or copied.</a:t>
              </a:r>
              <a:endParaRPr lang="fr-CA" dirty="0">
                <a:solidFill>
                  <a:srgbClr val="0C0A9E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C80578-7110-B5FB-BDA8-03A985CB4024}"/>
                </a:ext>
              </a:extLst>
            </p:cNvPr>
            <p:cNvGrpSpPr/>
            <p:nvPr/>
          </p:nvGrpSpPr>
          <p:grpSpPr>
            <a:xfrm>
              <a:off x="311176" y="959889"/>
              <a:ext cx="408824" cy="572700"/>
              <a:chOff x="1978776" y="2571750"/>
              <a:chExt cx="408824" cy="5727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14D4DB-C075-DE14-E1F0-D684E25F5E49}"/>
                  </a:ext>
                </a:extLst>
              </p:cNvPr>
              <p:cNvSpPr/>
              <p:nvPr/>
            </p:nvSpPr>
            <p:spPr>
              <a:xfrm>
                <a:off x="1998407" y="2571750"/>
                <a:ext cx="389193" cy="44722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C0A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1" name="Google Shape;1672;p42">
                <a:extLst>
                  <a:ext uri="{FF2B5EF4-FFF2-40B4-BE49-F238E27FC236}">
                    <a16:creationId xmlns:a16="http://schemas.microsoft.com/office/drawing/2014/main" id="{543A9410-47CD-42DB-3B2C-6D4045F13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8776" y="2571750"/>
                <a:ext cx="35396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" sz="3200" dirty="0">
                    <a:ln w="12700">
                      <a:solidFill>
                        <a:schemeClr val="bg2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Poppins" panose="00000500000000000000" pitchFamily="2" charset="0"/>
                    <a:cs typeface="Poppins" panose="00000500000000000000" pitchFamily="2" charset="0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741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63668-1CBA-BB2E-03EA-9AF2BAB395B8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Paper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19999" y="2244725"/>
            <a:ext cx="3357325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/>
              <a:t>Short description of the paper and its relevance to the course material.</a:t>
            </a:r>
            <a:endParaRPr sz="1350"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3045936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350" dirty="0"/>
              <a:t>Their use in research.</a:t>
            </a:r>
            <a:endParaRPr sz="1350"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19999" y="3940900"/>
            <a:ext cx="323369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350" dirty="0"/>
              <a:t>What are they, SVN and its usage today compared to Git.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3045936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/>
              <a:t>What they are, and pros and cons in regards to research.</a:t>
            </a:r>
            <a:endParaRPr sz="135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SCM systems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CSCM systems</a:t>
            </a: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DSCM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1AF13-CE57-6840-FC72-887455FC26A9}"/>
              </a:ext>
            </a:extLst>
          </p:cNvPr>
          <p:cNvSpPr/>
          <p:nvPr/>
        </p:nvSpPr>
        <p:spPr>
          <a:xfrm>
            <a:off x="685616" y="1343824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8B14F-15CE-57F3-AF7E-02ADF723AAE1}"/>
              </a:ext>
            </a:extLst>
          </p:cNvPr>
          <p:cNvSpPr/>
          <p:nvPr/>
        </p:nvSpPr>
        <p:spPr>
          <a:xfrm>
            <a:off x="4297935" y="1332765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3A347-ECE5-53B3-6FC8-A7C2E338139E}"/>
              </a:ext>
            </a:extLst>
          </p:cNvPr>
          <p:cNvSpPr/>
          <p:nvPr/>
        </p:nvSpPr>
        <p:spPr>
          <a:xfrm>
            <a:off x="685616" y="3062422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CAECE-9198-2D9E-FA61-E4F7D16D78B6}"/>
              </a:ext>
            </a:extLst>
          </p:cNvPr>
          <p:cNvSpPr/>
          <p:nvPr/>
        </p:nvSpPr>
        <p:spPr>
          <a:xfrm>
            <a:off x="4297935" y="3062422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C3E81-5A76-47A0-C083-AD80D5F7BF18}"/>
              </a:ext>
            </a:extLst>
          </p:cNvPr>
          <p:cNvSpPr/>
          <p:nvPr/>
        </p:nvSpPr>
        <p:spPr>
          <a:xfrm>
            <a:off x="1581462" y="119921"/>
            <a:ext cx="254833" cy="325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7BBB0-64D5-BA88-B729-CC364E56285A}"/>
              </a:ext>
            </a:extLst>
          </p:cNvPr>
          <p:cNvSpPr/>
          <p:nvPr/>
        </p:nvSpPr>
        <p:spPr>
          <a:xfrm>
            <a:off x="685616" y="0"/>
            <a:ext cx="116358" cy="12347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96BB0-8799-26F1-C0C6-01B1361C1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438912" y="4708331"/>
            <a:ext cx="152865" cy="15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B27D1822-86E8-CE16-1806-1BB025EBD638}"/>
              </a:ext>
            </a:extLst>
          </p:cNvPr>
          <p:cNvGrpSpPr/>
          <p:nvPr/>
        </p:nvGrpSpPr>
        <p:grpSpPr>
          <a:xfrm>
            <a:off x="361221" y="1552362"/>
            <a:ext cx="2648712" cy="2386925"/>
            <a:chOff x="376324" y="1667102"/>
            <a:chExt cx="2751471" cy="2441165"/>
          </a:xfrm>
        </p:grpSpPr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902876D1-A966-B7B4-E716-8914DE7754BC}"/>
                </a:ext>
              </a:extLst>
            </p:cNvPr>
            <p:cNvSpPr/>
            <p:nvPr/>
          </p:nvSpPr>
          <p:spPr>
            <a:xfrm>
              <a:off x="456223" y="1667102"/>
              <a:ext cx="2671572" cy="2386925"/>
            </a:xfrm>
            <a:prstGeom prst="rect">
              <a:avLst/>
            </a:prstGeom>
            <a:noFill/>
            <a:ln>
              <a:solidFill>
                <a:srgbClr val="0C0A9E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75643CCB-49E8-3186-D8D2-3370657CE5F6}"/>
                </a:ext>
              </a:extLst>
            </p:cNvPr>
            <p:cNvSpPr/>
            <p:nvPr/>
          </p:nvSpPr>
          <p:spPr>
            <a:xfrm>
              <a:off x="376324" y="1721342"/>
              <a:ext cx="2671572" cy="238692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Testing some Promises and Perils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482162" y="2020536"/>
            <a:ext cx="2543010" cy="1855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/>
              <a:t>They were able to construct a signed-off-by network, which demonstrates the role of a community member and how big their role is in the project.</a:t>
            </a:r>
            <a:endParaRPr sz="1350"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638114" y="1784171"/>
            <a:ext cx="237181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CA" dirty="0"/>
              <a:t>Paper Trail”</a:t>
            </a:r>
            <a:endParaRPr dirty="0"/>
          </a:p>
        </p:txBody>
      </p:sp>
      <p:grpSp>
        <p:nvGrpSpPr>
          <p:cNvPr id="1747" name="Group 1746">
            <a:extLst>
              <a:ext uri="{FF2B5EF4-FFF2-40B4-BE49-F238E27FC236}">
                <a16:creationId xmlns:a16="http://schemas.microsoft.com/office/drawing/2014/main" id="{BCA14A04-D339-21B0-29AF-E3C13D3C7481}"/>
              </a:ext>
            </a:extLst>
          </p:cNvPr>
          <p:cNvGrpSpPr/>
          <p:nvPr/>
        </p:nvGrpSpPr>
        <p:grpSpPr>
          <a:xfrm>
            <a:off x="167974" y="1412846"/>
            <a:ext cx="421016" cy="572700"/>
            <a:chOff x="172562" y="1848755"/>
            <a:chExt cx="421016" cy="572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A07D84-7D7B-CE3A-5CEA-2D43579F3F5F}"/>
                </a:ext>
              </a:extLst>
            </p:cNvPr>
            <p:cNvSpPr/>
            <p:nvPr/>
          </p:nvSpPr>
          <p:spPr>
            <a:xfrm>
              <a:off x="204385" y="1848755"/>
              <a:ext cx="389193" cy="447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7" name="Google Shape;1672;p42">
              <a:extLst>
                <a:ext uri="{FF2B5EF4-FFF2-40B4-BE49-F238E27FC236}">
                  <a16:creationId xmlns:a16="http://schemas.microsoft.com/office/drawing/2014/main" id="{BC7E165E-0865-CF8D-11A1-C4AF71396BDB}"/>
                </a:ext>
              </a:extLst>
            </p:cNvPr>
            <p:cNvSpPr txBox="1">
              <a:spLocks/>
            </p:cNvSpPr>
            <p:nvPr/>
          </p:nvSpPr>
          <p:spPr>
            <a:xfrm>
              <a:off x="172562" y="1848755"/>
              <a:ext cx="35396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200" dirty="0">
                  <a:ln w="12700">
                    <a:solidFill>
                      <a:schemeClr val="bg2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</a:p>
          </p:txBody>
        </p:sp>
      </p:grpSp>
      <p:sp>
        <p:nvSpPr>
          <p:cNvPr id="1743" name="Google Shape;1669;p42">
            <a:extLst>
              <a:ext uri="{FF2B5EF4-FFF2-40B4-BE49-F238E27FC236}">
                <a16:creationId xmlns:a16="http://schemas.microsoft.com/office/drawing/2014/main" id="{B466D2F8-C0D9-5FF5-05A5-117B51930F4E}"/>
              </a:ext>
            </a:extLst>
          </p:cNvPr>
          <p:cNvSpPr txBox="1">
            <a:spLocks/>
          </p:cNvSpPr>
          <p:nvPr/>
        </p:nvSpPr>
        <p:spPr>
          <a:xfrm>
            <a:off x="3570032" y="2416478"/>
            <a:ext cx="2086063" cy="105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They were able to detect the source of the merge 97.9% of the time. </a:t>
            </a:r>
          </a:p>
        </p:txBody>
      </p:sp>
      <p:sp>
        <p:nvSpPr>
          <p:cNvPr id="1744" name="Google Shape;1672;p42">
            <a:extLst>
              <a:ext uri="{FF2B5EF4-FFF2-40B4-BE49-F238E27FC236}">
                <a16:creationId xmlns:a16="http://schemas.microsoft.com/office/drawing/2014/main" id="{A4B063FF-5D25-40CD-FACD-C76CF539D5D5}"/>
              </a:ext>
            </a:extLst>
          </p:cNvPr>
          <p:cNvSpPr txBox="1">
            <a:spLocks/>
          </p:cNvSpPr>
          <p:nvPr/>
        </p:nvSpPr>
        <p:spPr>
          <a:xfrm>
            <a:off x="3545437" y="2129465"/>
            <a:ext cx="20860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CA" dirty="0"/>
              <a:t>Merge Source</a:t>
            </a:r>
          </a:p>
        </p:txBody>
      </p:sp>
      <p:sp>
        <p:nvSpPr>
          <p:cNvPr id="1745" name="Google Shape;1669;p42">
            <a:extLst>
              <a:ext uri="{FF2B5EF4-FFF2-40B4-BE49-F238E27FC236}">
                <a16:creationId xmlns:a16="http://schemas.microsoft.com/office/drawing/2014/main" id="{E766A3A0-75EF-2BD4-51EE-25803E3DB0C3}"/>
              </a:ext>
            </a:extLst>
          </p:cNvPr>
          <p:cNvSpPr txBox="1">
            <a:spLocks/>
          </p:cNvSpPr>
          <p:nvPr/>
        </p:nvSpPr>
        <p:spPr>
          <a:xfrm>
            <a:off x="6253554" y="2102503"/>
            <a:ext cx="2377424" cy="161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350" dirty="0"/>
              <a:t>They examined the data from the project Ruby on Rails which switched to Git in 2008. Jump in the number of authors at that point.</a:t>
            </a:r>
          </a:p>
        </p:txBody>
      </p:sp>
      <p:sp>
        <p:nvSpPr>
          <p:cNvPr id="1746" name="Google Shape;1672;p42">
            <a:extLst>
              <a:ext uri="{FF2B5EF4-FFF2-40B4-BE49-F238E27FC236}">
                <a16:creationId xmlns:a16="http://schemas.microsoft.com/office/drawing/2014/main" id="{F38EC75F-7435-27BB-7E79-6DB658DB8FD2}"/>
              </a:ext>
            </a:extLst>
          </p:cNvPr>
          <p:cNvSpPr txBox="1">
            <a:spLocks/>
          </p:cNvSpPr>
          <p:nvPr/>
        </p:nvSpPr>
        <p:spPr>
          <a:xfrm>
            <a:off x="6526352" y="1830391"/>
            <a:ext cx="196908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CA" dirty="0"/>
              <a:t>Author info</a:t>
            </a:r>
          </a:p>
        </p:txBody>
      </p:sp>
      <p:grpSp>
        <p:nvGrpSpPr>
          <p:cNvPr id="1750" name="Group 1749">
            <a:extLst>
              <a:ext uri="{FF2B5EF4-FFF2-40B4-BE49-F238E27FC236}">
                <a16:creationId xmlns:a16="http://schemas.microsoft.com/office/drawing/2014/main" id="{45228B51-9BCE-A551-623A-A1939E0DB232}"/>
              </a:ext>
            </a:extLst>
          </p:cNvPr>
          <p:cNvGrpSpPr/>
          <p:nvPr/>
        </p:nvGrpSpPr>
        <p:grpSpPr>
          <a:xfrm>
            <a:off x="6111535" y="1614009"/>
            <a:ext cx="2594792" cy="2333890"/>
            <a:chOff x="5862755" y="1848236"/>
            <a:chExt cx="2751471" cy="2441165"/>
          </a:xfrm>
        </p:grpSpPr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A4DDD7E5-CDD9-6CF1-86A5-56C802F4F5F3}"/>
                </a:ext>
              </a:extLst>
            </p:cNvPr>
            <p:cNvSpPr/>
            <p:nvPr/>
          </p:nvSpPr>
          <p:spPr>
            <a:xfrm>
              <a:off x="5942654" y="1848236"/>
              <a:ext cx="2671572" cy="2386925"/>
            </a:xfrm>
            <a:prstGeom prst="rect">
              <a:avLst/>
            </a:prstGeom>
            <a:noFill/>
            <a:ln>
              <a:solidFill>
                <a:srgbClr val="0C0A9E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B8196315-7A11-1253-A5CC-16124954DF4B}"/>
                </a:ext>
              </a:extLst>
            </p:cNvPr>
            <p:cNvSpPr/>
            <p:nvPr/>
          </p:nvSpPr>
          <p:spPr>
            <a:xfrm>
              <a:off x="5862755" y="1902476"/>
              <a:ext cx="2671572" cy="238692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FBF92-8E1B-E7D1-9E86-DB670735FC89}"/>
              </a:ext>
            </a:extLst>
          </p:cNvPr>
          <p:cNvGrpSpPr/>
          <p:nvPr/>
        </p:nvGrpSpPr>
        <p:grpSpPr>
          <a:xfrm>
            <a:off x="5964914" y="1427778"/>
            <a:ext cx="421016" cy="572700"/>
            <a:chOff x="682549" y="2804108"/>
            <a:chExt cx="42101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AF5387-5BF0-ED6B-6CD9-CB0C9D526631}"/>
                </a:ext>
              </a:extLst>
            </p:cNvPr>
            <p:cNvSpPr/>
            <p:nvPr/>
          </p:nvSpPr>
          <p:spPr>
            <a:xfrm>
              <a:off x="714372" y="2804108"/>
              <a:ext cx="389193" cy="447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C0A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" name="Google Shape;1672;p42">
              <a:extLst>
                <a:ext uri="{FF2B5EF4-FFF2-40B4-BE49-F238E27FC236}">
                  <a16:creationId xmlns:a16="http://schemas.microsoft.com/office/drawing/2014/main" id="{DC9FCD07-D023-824B-1505-C607962D5EBF}"/>
                </a:ext>
              </a:extLst>
            </p:cNvPr>
            <p:cNvSpPr txBox="1">
              <a:spLocks/>
            </p:cNvSpPr>
            <p:nvPr/>
          </p:nvSpPr>
          <p:spPr>
            <a:xfrm>
              <a:off x="682549" y="2804108"/>
              <a:ext cx="35396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200" dirty="0">
                  <a:ln w="12700">
                    <a:solidFill>
                      <a:schemeClr val="bg2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</a:p>
          </p:txBody>
        </p:sp>
      </p:grp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08BADD81-AD26-F808-184F-BA3E140FB0F8}"/>
              </a:ext>
            </a:extLst>
          </p:cNvPr>
          <p:cNvGrpSpPr/>
          <p:nvPr/>
        </p:nvGrpSpPr>
        <p:grpSpPr>
          <a:xfrm>
            <a:off x="3335360" y="1784171"/>
            <a:ext cx="2446819" cy="2006321"/>
            <a:chOff x="3395556" y="1979126"/>
            <a:chExt cx="2446819" cy="1663367"/>
          </a:xfrm>
        </p:grpSpPr>
        <p:sp>
          <p:nvSpPr>
            <p:cNvPr id="1755" name="Rectangle: Rounded Corners 1754">
              <a:extLst>
                <a:ext uri="{FF2B5EF4-FFF2-40B4-BE49-F238E27FC236}">
                  <a16:creationId xmlns:a16="http://schemas.microsoft.com/office/drawing/2014/main" id="{7E400C7B-C94C-5150-08FA-7305227E9E07}"/>
                </a:ext>
              </a:extLst>
            </p:cNvPr>
            <p:cNvSpPr/>
            <p:nvPr/>
          </p:nvSpPr>
          <p:spPr>
            <a:xfrm>
              <a:off x="3395556" y="2068725"/>
              <a:ext cx="2400279" cy="1573768"/>
            </a:xfrm>
            <a:prstGeom prst="roundRect">
              <a:avLst>
                <a:gd name="adj" fmla="val 18381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54" name="Rectangle: Rounded Corners 1753">
              <a:extLst>
                <a:ext uri="{FF2B5EF4-FFF2-40B4-BE49-F238E27FC236}">
                  <a16:creationId xmlns:a16="http://schemas.microsoft.com/office/drawing/2014/main" id="{50E4FB5F-3E6D-EC79-9A11-63E8F3ACA6BC}"/>
                </a:ext>
              </a:extLst>
            </p:cNvPr>
            <p:cNvSpPr/>
            <p:nvPr/>
          </p:nvSpPr>
          <p:spPr>
            <a:xfrm>
              <a:off x="3442096" y="1979126"/>
              <a:ext cx="2400279" cy="1573768"/>
            </a:xfrm>
            <a:prstGeom prst="roundRect">
              <a:avLst>
                <a:gd name="adj" fmla="val 30486"/>
              </a:avLst>
            </a:prstGeom>
            <a:noFill/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32" name="Group 1731">
            <a:extLst>
              <a:ext uri="{FF2B5EF4-FFF2-40B4-BE49-F238E27FC236}">
                <a16:creationId xmlns:a16="http://schemas.microsoft.com/office/drawing/2014/main" id="{4BFD9E81-DA80-3FBD-E026-F536C5EF0C70}"/>
              </a:ext>
            </a:extLst>
          </p:cNvPr>
          <p:cNvGrpSpPr/>
          <p:nvPr/>
        </p:nvGrpSpPr>
        <p:grpSpPr>
          <a:xfrm>
            <a:off x="3255072" y="1412487"/>
            <a:ext cx="629920" cy="724820"/>
            <a:chOff x="676648" y="2527305"/>
            <a:chExt cx="629920" cy="724820"/>
          </a:xfrm>
        </p:grpSpPr>
        <p:sp>
          <p:nvSpPr>
            <p:cNvPr id="1730" name="Isosceles Triangle 1729">
              <a:extLst>
                <a:ext uri="{FF2B5EF4-FFF2-40B4-BE49-F238E27FC236}">
                  <a16:creationId xmlns:a16="http://schemas.microsoft.com/office/drawing/2014/main" id="{E2819FF9-6DF0-B2D1-3371-45B6E4A6EC30}"/>
                </a:ext>
              </a:extLst>
            </p:cNvPr>
            <p:cNvSpPr/>
            <p:nvPr/>
          </p:nvSpPr>
          <p:spPr>
            <a:xfrm>
              <a:off x="676648" y="2527305"/>
              <a:ext cx="629920" cy="57117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EB910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31" name="Google Shape;1672;p42">
              <a:extLst>
                <a:ext uri="{FF2B5EF4-FFF2-40B4-BE49-F238E27FC236}">
                  <a16:creationId xmlns:a16="http://schemas.microsoft.com/office/drawing/2014/main" id="{70255B74-0C29-877F-3CCF-675D57952C8B}"/>
                </a:ext>
              </a:extLst>
            </p:cNvPr>
            <p:cNvSpPr txBox="1">
              <a:spLocks/>
            </p:cNvSpPr>
            <p:nvPr/>
          </p:nvSpPr>
          <p:spPr>
            <a:xfrm>
              <a:off x="776591" y="2679425"/>
              <a:ext cx="35396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200" dirty="0">
                  <a:ln w="12700">
                    <a:solidFill>
                      <a:schemeClr val="tx2"/>
                    </a:solidFill>
                    <a:prstDash val="solid"/>
                  </a:ln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</a:p>
          </p:txBody>
        </p:sp>
      </p:grpSp>
      <p:cxnSp>
        <p:nvCxnSpPr>
          <p:cNvPr id="1759" name="Straight Connector 1758">
            <a:extLst>
              <a:ext uri="{FF2B5EF4-FFF2-40B4-BE49-F238E27FC236}">
                <a16:creationId xmlns:a16="http://schemas.microsoft.com/office/drawing/2014/main" id="{0F1E741F-D2A8-816D-8385-B855B3738D7F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0" name="Picture 1759">
            <a:extLst>
              <a:ext uri="{FF2B5EF4-FFF2-40B4-BE49-F238E27FC236}">
                <a16:creationId xmlns:a16="http://schemas.microsoft.com/office/drawing/2014/main" id="{216AB17C-B830-062E-F362-2BD5C985F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6363821" y="4708697"/>
            <a:ext cx="152865" cy="15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124784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06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Questions raised by the authors of the paper.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198815" y="3380397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176992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Authors’ Inquiries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7C003E-0C00-0B20-82A5-655AD773E0E0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A05C03-432E-4098-7994-81E4E0C1A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6771410" y="4708279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6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3900C3-51C4-7985-4952-9182C77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Inquiries</a:t>
            </a:r>
          </a:p>
        </p:txBody>
      </p:sp>
      <p:grpSp>
        <p:nvGrpSpPr>
          <p:cNvPr id="44" name="Google Shape;11258;p79">
            <a:extLst>
              <a:ext uri="{FF2B5EF4-FFF2-40B4-BE49-F238E27FC236}">
                <a16:creationId xmlns:a16="http://schemas.microsoft.com/office/drawing/2014/main" id="{52C4B747-F554-3F44-57BA-EB550FCEE6DA}"/>
              </a:ext>
            </a:extLst>
          </p:cNvPr>
          <p:cNvGrpSpPr/>
          <p:nvPr/>
        </p:nvGrpSpPr>
        <p:grpSpPr>
          <a:xfrm>
            <a:off x="6882691" y="905087"/>
            <a:ext cx="2566109" cy="2561858"/>
            <a:chOff x="3950316" y="3820307"/>
            <a:chExt cx="369805" cy="353782"/>
          </a:xfrm>
          <a:noFill/>
        </p:grpSpPr>
        <p:sp>
          <p:nvSpPr>
            <p:cNvPr id="45" name="Google Shape;11259;p79">
              <a:extLst>
                <a:ext uri="{FF2B5EF4-FFF2-40B4-BE49-F238E27FC236}">
                  <a16:creationId xmlns:a16="http://schemas.microsoft.com/office/drawing/2014/main" id="{D322E3C7-F0E3-9E15-C7C7-8A37BD39CD4E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260;p79">
              <a:extLst>
                <a:ext uri="{FF2B5EF4-FFF2-40B4-BE49-F238E27FC236}">
                  <a16:creationId xmlns:a16="http://schemas.microsoft.com/office/drawing/2014/main" id="{8900C4DE-F0E3-22CA-D68D-53AF8BE24E61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61;p79">
              <a:extLst>
                <a:ext uri="{FF2B5EF4-FFF2-40B4-BE49-F238E27FC236}">
                  <a16:creationId xmlns:a16="http://schemas.microsoft.com/office/drawing/2014/main" id="{6552A2E9-5C5C-02AB-0E64-C620E1562FD2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62;p79">
              <a:extLst>
                <a:ext uri="{FF2B5EF4-FFF2-40B4-BE49-F238E27FC236}">
                  <a16:creationId xmlns:a16="http://schemas.microsoft.com/office/drawing/2014/main" id="{1E78E643-212D-56FB-0344-210B4CF6C54C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3179ED2D-0443-791F-9D00-44B356A8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160775"/>
            <a:ext cx="6868675" cy="34557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Does changing from a centralized to a distributed SCM system affect how the project team communicates or develops the project?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Does adopting a DSCM system encourage more focused development while possibly diminishing awareness of the broader project?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Do developer teams sometimes work together separately from the main repository for extended periods?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DEC2DC3-F20D-2498-4EB4-DC654654918D}"/>
              </a:ext>
            </a:extLst>
          </p:cNvPr>
          <p:cNvSpPr/>
          <p:nvPr/>
        </p:nvSpPr>
        <p:spPr>
          <a:xfrm>
            <a:off x="722822" y="1103960"/>
            <a:ext cx="6893133" cy="1146339"/>
          </a:xfrm>
          <a:prstGeom prst="roundRect">
            <a:avLst/>
          </a:prstGeom>
          <a:noFill/>
          <a:ln>
            <a:solidFill>
              <a:srgbClr val="BCC6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F4E6CAA-2628-09A4-A245-05E9FDA3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5756" y="-1196506"/>
            <a:ext cx="3420152" cy="465774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C1F039-F074-2300-F65A-9F953FF25A71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8879685E-04C4-A1A9-7468-576A22859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7114310" y="4708279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00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124784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07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19999" y="3252375"/>
            <a:ext cx="6781211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 portion of the questions raised have been addressed in an analysis conducted in 2014.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175955" y="3381917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176992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Further analysis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570769" y="-128085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96EC2F-FB3D-F328-14A1-66CC50575B54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1C57BC7-B5BA-A697-9223-172921228C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7464830" y="4708279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2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answer</a:t>
            </a:r>
            <a:endParaRPr dirty="0"/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1"/>
          </p:nvPr>
        </p:nvSpPr>
        <p:spPr>
          <a:xfrm>
            <a:off x="713224" y="1705950"/>
            <a:ext cx="770399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changing from a centralized to a distributed SCM system affect team communication or project development?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2"/>
          </p:nvPr>
        </p:nvSpPr>
        <p:spPr>
          <a:xfrm>
            <a:off x="720000" y="3109052"/>
            <a:ext cx="7837260" cy="1241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DSCM systems like Git often facilitate smaller, more frequent commits due to the possibility of making fine-grained change selection and lack of conflict fears with local repos. Yet, projects transitioning from SVN to Git maintained commit size and frequency, possibly retaining previous CSCM commit policies [2].</a:t>
            </a:r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3"/>
          </p:nvPr>
        </p:nvSpPr>
        <p:spPr>
          <a:xfrm>
            <a:off x="713225" y="1343825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22" name="Google Shape;2222;p58"/>
          <p:cNvSpPr txBox="1">
            <a:spLocks noGrp="1"/>
          </p:cNvSpPr>
          <p:nvPr>
            <p:ph type="subTitle" idx="4"/>
          </p:nvPr>
        </p:nvSpPr>
        <p:spPr>
          <a:xfrm>
            <a:off x="720000" y="2830951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82698-7EAC-62AE-8A9A-F49D2FDCB9EE}"/>
              </a:ext>
            </a:extLst>
          </p:cNvPr>
          <p:cNvSpPr/>
          <p:nvPr/>
        </p:nvSpPr>
        <p:spPr>
          <a:xfrm>
            <a:off x="1310640" y="4770119"/>
            <a:ext cx="2293620" cy="1752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7E4805-4488-3B98-037C-FCDAFB68E6B5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13835CA-334D-54A2-2613-B9728F309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7815350" y="4708279"/>
            <a:ext cx="152865" cy="158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FA4FAD-39D5-72B4-34B2-4B0028AC32E5}"/>
              </a:ext>
            </a:extLst>
          </p:cNvPr>
          <p:cNvSpPr/>
          <p:nvPr/>
        </p:nvSpPr>
        <p:spPr>
          <a:xfrm>
            <a:off x="27940" y="4881690"/>
            <a:ext cx="229362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Interesting observations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82698-7EAC-62AE-8A9A-F49D2FDCB9EE}"/>
              </a:ext>
            </a:extLst>
          </p:cNvPr>
          <p:cNvSpPr/>
          <p:nvPr/>
        </p:nvSpPr>
        <p:spPr>
          <a:xfrm>
            <a:off x="1310640" y="4770119"/>
            <a:ext cx="2293620" cy="1752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A4FAD-39D5-72B4-34B2-4B0028AC32E5}"/>
              </a:ext>
            </a:extLst>
          </p:cNvPr>
          <p:cNvSpPr/>
          <p:nvPr/>
        </p:nvSpPr>
        <p:spPr>
          <a:xfrm>
            <a:off x="27940" y="4881690"/>
            <a:ext cx="229362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Google Shape;2219;p58">
            <a:extLst>
              <a:ext uri="{FF2B5EF4-FFF2-40B4-BE49-F238E27FC236}">
                <a16:creationId xmlns:a16="http://schemas.microsoft.com/office/drawing/2014/main" id="{EA788386-A45D-CA3E-F585-8DAFF300EC50}"/>
              </a:ext>
            </a:extLst>
          </p:cNvPr>
          <p:cNvSpPr txBox="1">
            <a:spLocks/>
          </p:cNvSpPr>
          <p:nvPr/>
        </p:nvSpPr>
        <p:spPr>
          <a:xfrm>
            <a:off x="646599" y="1738478"/>
            <a:ext cx="777740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Developers who answered that they used CSCM systems said that they found this type of workflow easier mainly because they are used to it, not because of its features.</a:t>
            </a:r>
          </a:p>
        </p:txBody>
      </p:sp>
      <p:sp>
        <p:nvSpPr>
          <p:cNvPr id="16" name="Google Shape;2221;p58">
            <a:extLst>
              <a:ext uri="{FF2B5EF4-FFF2-40B4-BE49-F238E27FC236}">
                <a16:creationId xmlns:a16="http://schemas.microsoft.com/office/drawing/2014/main" id="{DAE309FD-E391-C4D5-4FCE-0DE09770E309}"/>
              </a:ext>
            </a:extLst>
          </p:cNvPr>
          <p:cNvSpPr txBox="1">
            <a:spLocks/>
          </p:cNvSpPr>
          <p:nvPr/>
        </p:nvSpPr>
        <p:spPr>
          <a:xfrm>
            <a:off x="646599" y="1395934"/>
            <a:ext cx="230911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CA" dirty="0"/>
              <a:t>Observation 1</a:t>
            </a:r>
          </a:p>
        </p:txBody>
      </p:sp>
      <p:sp>
        <p:nvSpPr>
          <p:cNvPr id="24" name="Google Shape;2219;p58">
            <a:extLst>
              <a:ext uri="{FF2B5EF4-FFF2-40B4-BE49-F238E27FC236}">
                <a16:creationId xmlns:a16="http://schemas.microsoft.com/office/drawing/2014/main" id="{82DF53CA-B910-E0B2-10CF-9C86E7B416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6599" y="3467795"/>
            <a:ext cx="5140623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team size gets bigger, the size of the commits might slightly decrease, but there's no strong evidence to prove this.</a:t>
            </a:r>
          </a:p>
        </p:txBody>
      </p:sp>
      <p:sp>
        <p:nvSpPr>
          <p:cNvPr id="28" name="Google Shape;2221;p58">
            <a:extLst>
              <a:ext uri="{FF2B5EF4-FFF2-40B4-BE49-F238E27FC236}">
                <a16:creationId xmlns:a16="http://schemas.microsoft.com/office/drawing/2014/main" id="{F2448302-2A26-EC91-C4DA-B66B96F80B82}"/>
              </a:ext>
            </a:extLst>
          </p:cNvPr>
          <p:cNvSpPr txBox="1">
            <a:spLocks/>
          </p:cNvSpPr>
          <p:nvPr/>
        </p:nvSpPr>
        <p:spPr>
          <a:xfrm>
            <a:off x="646599" y="3065331"/>
            <a:ext cx="298137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CA" dirty="0"/>
              <a:t>Observation 2</a:t>
            </a:r>
          </a:p>
        </p:txBody>
      </p:sp>
      <p:sp>
        <p:nvSpPr>
          <p:cNvPr id="29" name="Google Shape;2221;p58">
            <a:extLst>
              <a:ext uri="{FF2B5EF4-FFF2-40B4-BE49-F238E27FC236}">
                <a16:creationId xmlns:a16="http://schemas.microsoft.com/office/drawing/2014/main" id="{AECA7015-355A-C3C5-E0B0-58A7D27F4CDD}"/>
              </a:ext>
            </a:extLst>
          </p:cNvPr>
          <p:cNvSpPr txBox="1">
            <a:spLocks/>
          </p:cNvSpPr>
          <p:nvPr/>
        </p:nvSpPr>
        <p:spPr>
          <a:xfrm>
            <a:off x="6196241" y="3023303"/>
            <a:ext cx="212141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en-CA" dirty="0"/>
              <a:t>Expectation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C96044-1889-D215-65D6-425492C74877}"/>
              </a:ext>
            </a:extLst>
          </p:cNvPr>
          <p:cNvCxnSpPr>
            <a:cxnSpLocks/>
          </p:cNvCxnSpPr>
          <p:nvPr/>
        </p:nvCxnSpPr>
        <p:spPr>
          <a:xfrm flipV="1">
            <a:off x="5602268" y="3266981"/>
            <a:ext cx="327660" cy="97629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0B7D31-98FF-628C-B4E0-3026C4B651DE}"/>
              </a:ext>
            </a:extLst>
          </p:cNvPr>
          <p:cNvSpPr/>
          <p:nvPr/>
        </p:nvSpPr>
        <p:spPr>
          <a:xfrm>
            <a:off x="6020901" y="3472259"/>
            <a:ext cx="2476500" cy="825625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Large teams would perform smaller commits to better express changes.</a:t>
            </a:r>
            <a:endParaRPr lang="en-CA" sz="1200" i="1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CA8160-4556-9E99-57BB-F9A71332245A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1B4A708-CEFC-D4FE-E81B-B24081FC8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8463050" y="4708279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0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/>
          <p:cNvSpPr txBox="1">
            <a:spLocks noGrp="1"/>
          </p:cNvSpPr>
          <p:nvPr>
            <p:ph type="title"/>
          </p:nvPr>
        </p:nvSpPr>
        <p:spPr>
          <a:xfrm>
            <a:off x="797143" y="86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Bibliography</a:t>
            </a:r>
            <a:endParaRPr sz="5000" dirty="0"/>
          </a:p>
        </p:txBody>
      </p:sp>
      <p:sp>
        <p:nvSpPr>
          <p:cNvPr id="2075" name="Google Shape;2075;p51"/>
          <p:cNvSpPr txBox="1">
            <a:spLocks noGrp="1"/>
          </p:cNvSpPr>
          <p:nvPr>
            <p:ph type="subTitle" idx="1"/>
          </p:nvPr>
        </p:nvSpPr>
        <p:spPr>
          <a:xfrm>
            <a:off x="482373" y="1752600"/>
            <a:ext cx="7710900" cy="2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-342900">
              <a:spcBef>
                <a:spcPts val="1000"/>
              </a:spcBef>
            </a:pPr>
            <a:r>
              <a:rPr lang="en-CA" dirty="0">
                <a:effectLst/>
              </a:rPr>
              <a:t>Bird, Christian, et al. “The Promises and Perils of Mining Git .” </a:t>
            </a:r>
            <a:r>
              <a:rPr lang="en-CA" i="1" dirty="0">
                <a:effectLst/>
              </a:rPr>
              <a:t>IEEE Xplore</a:t>
            </a:r>
            <a:r>
              <a:rPr lang="en-CA" dirty="0">
                <a:effectLst/>
              </a:rPr>
              <a:t>, 5 June 2009, ieeexplore.ieee.org/abstract/document/5069475. 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 err="1"/>
              <a:t>Brindescu</a:t>
            </a:r>
            <a:r>
              <a:rPr lang="en-US" dirty="0"/>
              <a:t>, Caius, et al. “How Do Centralized and Distributed Version Control Systems Impact Software Changes?” ACM Conferences, 1 May 2014, dl.acm.org/</a:t>
            </a:r>
            <a:r>
              <a:rPr lang="en-US" dirty="0" err="1"/>
              <a:t>doi</a:t>
            </a:r>
            <a:r>
              <a:rPr lang="en-US" dirty="0"/>
              <a:t>/10.1145/2568225.2568322.</a:t>
            </a:r>
            <a:endParaRPr lang="en-CA" dirty="0"/>
          </a:p>
          <a:p>
            <a:pPr marL="800100" indent="-342900">
              <a:spcBef>
                <a:spcPts val="1000"/>
              </a:spcBef>
            </a:pPr>
            <a:r>
              <a:rPr lang="en-CA" dirty="0" err="1">
                <a:effectLst/>
              </a:rPr>
              <a:t>Zolkifli</a:t>
            </a:r>
            <a:r>
              <a:rPr lang="en-CA" dirty="0">
                <a:effectLst/>
              </a:rPr>
              <a:t>, </a:t>
            </a:r>
            <a:r>
              <a:rPr lang="en-CA" dirty="0" err="1">
                <a:effectLst/>
              </a:rPr>
              <a:t>Nazatul</a:t>
            </a:r>
            <a:r>
              <a:rPr lang="en-CA" dirty="0">
                <a:effectLst/>
              </a:rPr>
              <a:t>  </a:t>
            </a:r>
            <a:r>
              <a:rPr lang="en-CA" dirty="0" err="1">
                <a:effectLst/>
              </a:rPr>
              <a:t>Nurlisa</a:t>
            </a:r>
            <a:r>
              <a:rPr lang="en-CA" dirty="0">
                <a:effectLst/>
              </a:rPr>
              <a:t>, et al. “Version Control System: A Review.” </a:t>
            </a:r>
            <a:r>
              <a:rPr lang="en-CA" i="1" dirty="0">
                <a:effectLst/>
              </a:rPr>
              <a:t>Procedia Computer Science</a:t>
            </a:r>
            <a:r>
              <a:rPr lang="en-CA" dirty="0">
                <a:effectLst/>
              </a:rPr>
              <a:t>, Elsevier, 29 Aug. 2018, www.sciencedirect.com/science/article/pii/S1877050918314819. </a:t>
            </a:r>
          </a:p>
          <a:p>
            <a:pPr marL="800100" indent="-342900">
              <a:spcBef>
                <a:spcPts val="1000"/>
              </a:spcBef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7" name="Google Shape;1484;p38">
            <a:extLst>
              <a:ext uri="{FF2B5EF4-FFF2-40B4-BE49-F238E27FC236}">
                <a16:creationId xmlns:a16="http://schemas.microsoft.com/office/drawing/2014/main" id="{D52579BC-FCC8-B782-FBCE-557A048DE813}"/>
              </a:ext>
            </a:extLst>
          </p:cNvPr>
          <p:cNvSpPr txBox="1">
            <a:spLocks/>
          </p:cNvSpPr>
          <p:nvPr/>
        </p:nvSpPr>
        <p:spPr>
          <a:xfrm>
            <a:off x="776596" y="183642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b="1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08</a:t>
            </a:r>
            <a:endParaRPr lang="en" sz="4800" b="1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8" name="Google Shape;1523;p38">
            <a:extLst>
              <a:ext uri="{FF2B5EF4-FFF2-40B4-BE49-F238E27FC236}">
                <a16:creationId xmlns:a16="http://schemas.microsoft.com/office/drawing/2014/main" id="{EB79F8F8-839C-8225-C56D-681B659E2129}"/>
              </a:ext>
            </a:extLst>
          </p:cNvPr>
          <p:cNvGrpSpPr/>
          <p:nvPr/>
        </p:nvGrpSpPr>
        <p:grpSpPr>
          <a:xfrm>
            <a:off x="864680" y="1728100"/>
            <a:ext cx="4558967" cy="134100"/>
            <a:chOff x="796100" y="3019701"/>
            <a:chExt cx="4558967" cy="134100"/>
          </a:xfrm>
        </p:grpSpPr>
        <p:sp>
          <p:nvSpPr>
            <p:cNvPr id="9" name="Google Shape;1524;p38">
              <a:extLst>
                <a:ext uri="{FF2B5EF4-FFF2-40B4-BE49-F238E27FC236}">
                  <a16:creationId xmlns:a16="http://schemas.microsoft.com/office/drawing/2014/main" id="{EDDBF550-6ABD-6C7A-74EA-64DE06E00F0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525;p38">
              <a:extLst>
                <a:ext uri="{FF2B5EF4-FFF2-40B4-BE49-F238E27FC236}">
                  <a16:creationId xmlns:a16="http://schemas.microsoft.com/office/drawing/2014/main" id="{9B55AF71-7A81-5C06-5688-D62DCF1429D7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526;p38">
              <a:extLst>
                <a:ext uri="{FF2B5EF4-FFF2-40B4-BE49-F238E27FC236}">
                  <a16:creationId xmlns:a16="http://schemas.microsoft.com/office/drawing/2014/main" id="{B871A159-CE9D-FDF2-B878-4A89CC0A127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493;p38">
            <a:extLst>
              <a:ext uri="{FF2B5EF4-FFF2-40B4-BE49-F238E27FC236}">
                <a16:creationId xmlns:a16="http://schemas.microsoft.com/office/drawing/2014/main" id="{DA4EE9C5-0160-225E-8151-0E99A0BA47EA}"/>
              </a:ext>
            </a:extLst>
          </p:cNvPr>
          <p:cNvGrpSpPr/>
          <p:nvPr/>
        </p:nvGrpSpPr>
        <p:grpSpPr>
          <a:xfrm rot="10017952">
            <a:off x="-3270468" y="-1424567"/>
            <a:ext cx="4644344" cy="6882035"/>
            <a:chOff x="6368175" y="-1517180"/>
            <a:chExt cx="4644344" cy="6882035"/>
          </a:xfrm>
        </p:grpSpPr>
        <p:sp>
          <p:nvSpPr>
            <p:cNvPr id="13" name="Google Shape;1494;p38">
              <a:extLst>
                <a:ext uri="{FF2B5EF4-FFF2-40B4-BE49-F238E27FC236}">
                  <a16:creationId xmlns:a16="http://schemas.microsoft.com/office/drawing/2014/main" id="{B50EAB49-9422-0F8A-F3C8-84ADED56DC8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5;p38">
              <a:extLst>
                <a:ext uri="{FF2B5EF4-FFF2-40B4-BE49-F238E27FC236}">
                  <a16:creationId xmlns:a16="http://schemas.microsoft.com/office/drawing/2014/main" id="{32F8D412-E509-57F3-4B02-A08E6B218CCF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6;p38">
              <a:extLst>
                <a:ext uri="{FF2B5EF4-FFF2-40B4-BE49-F238E27FC236}">
                  <a16:creationId xmlns:a16="http://schemas.microsoft.com/office/drawing/2014/main" id="{35317DD2-D41D-8561-27C7-CFB6DB4B95E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7;p38">
              <a:extLst>
                <a:ext uri="{FF2B5EF4-FFF2-40B4-BE49-F238E27FC236}">
                  <a16:creationId xmlns:a16="http://schemas.microsoft.com/office/drawing/2014/main" id="{6860AF79-7A71-279A-F0BE-17A8E0B13C5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8;p38">
              <a:extLst>
                <a:ext uri="{FF2B5EF4-FFF2-40B4-BE49-F238E27FC236}">
                  <a16:creationId xmlns:a16="http://schemas.microsoft.com/office/drawing/2014/main" id="{12ABA2D0-5ED9-97F7-EF6A-99CC5A1456A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499;p38">
              <a:extLst>
                <a:ext uri="{FF2B5EF4-FFF2-40B4-BE49-F238E27FC236}">
                  <a16:creationId xmlns:a16="http://schemas.microsoft.com/office/drawing/2014/main" id="{69299022-5EF3-5325-A940-F2D4A119358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814003" y="-1517180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1500;p38">
              <a:extLst>
                <a:ext uri="{FF2B5EF4-FFF2-40B4-BE49-F238E27FC236}">
                  <a16:creationId xmlns:a16="http://schemas.microsoft.com/office/drawing/2014/main" id="{D1C851AA-616F-3CD7-8BEA-2B180CA43A2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35" name="Google Shape;1501;p38">
                <a:extLst>
                  <a:ext uri="{FF2B5EF4-FFF2-40B4-BE49-F238E27FC236}">
                    <a16:creationId xmlns:a16="http://schemas.microsoft.com/office/drawing/2014/main" id="{52F5E234-20B5-7430-F171-66E777A831B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02;p38">
                <a:extLst>
                  <a:ext uri="{FF2B5EF4-FFF2-40B4-BE49-F238E27FC236}">
                    <a16:creationId xmlns:a16="http://schemas.microsoft.com/office/drawing/2014/main" id="{99F85F01-64C4-B76C-C1BE-EE6BA929E9E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03;p38">
                <a:extLst>
                  <a:ext uri="{FF2B5EF4-FFF2-40B4-BE49-F238E27FC236}">
                    <a16:creationId xmlns:a16="http://schemas.microsoft.com/office/drawing/2014/main" id="{5DF7B74A-078B-1AF6-6242-DDF24F0BF6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04;p38">
                <a:extLst>
                  <a:ext uri="{FF2B5EF4-FFF2-40B4-BE49-F238E27FC236}">
                    <a16:creationId xmlns:a16="http://schemas.microsoft.com/office/drawing/2014/main" id="{6A820825-EFA0-10BB-A33A-095D2A57530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05;p38">
                <a:extLst>
                  <a:ext uri="{FF2B5EF4-FFF2-40B4-BE49-F238E27FC236}">
                    <a16:creationId xmlns:a16="http://schemas.microsoft.com/office/drawing/2014/main" id="{716938B5-C5D7-BB0C-8460-C117D4517E8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06;p38">
                <a:extLst>
                  <a:ext uri="{FF2B5EF4-FFF2-40B4-BE49-F238E27FC236}">
                    <a16:creationId xmlns:a16="http://schemas.microsoft.com/office/drawing/2014/main" id="{4B5156AB-3EB8-F76E-C7F2-C7C65715E09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07;p38">
                <a:extLst>
                  <a:ext uri="{FF2B5EF4-FFF2-40B4-BE49-F238E27FC236}">
                    <a16:creationId xmlns:a16="http://schemas.microsoft.com/office/drawing/2014/main" id="{95397D82-0952-8B31-8F50-AFD7A6C067F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08;p38">
              <a:extLst>
                <a:ext uri="{FF2B5EF4-FFF2-40B4-BE49-F238E27FC236}">
                  <a16:creationId xmlns:a16="http://schemas.microsoft.com/office/drawing/2014/main" id="{00836330-A720-B201-015E-24CE1E059F4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28" name="Google Shape;1509;p38">
                <a:extLst>
                  <a:ext uri="{FF2B5EF4-FFF2-40B4-BE49-F238E27FC236}">
                    <a16:creationId xmlns:a16="http://schemas.microsoft.com/office/drawing/2014/main" id="{CDA8BF5E-64F6-4540-6D1A-A06A7A5643C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0;p38">
                <a:extLst>
                  <a:ext uri="{FF2B5EF4-FFF2-40B4-BE49-F238E27FC236}">
                    <a16:creationId xmlns:a16="http://schemas.microsoft.com/office/drawing/2014/main" id="{69764588-78A0-AAC9-2050-E87B74D2737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1;p38">
                <a:extLst>
                  <a:ext uri="{FF2B5EF4-FFF2-40B4-BE49-F238E27FC236}">
                    <a16:creationId xmlns:a16="http://schemas.microsoft.com/office/drawing/2014/main" id="{9A57A2AC-46A0-616C-A227-969255744C4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2;p38">
                <a:extLst>
                  <a:ext uri="{FF2B5EF4-FFF2-40B4-BE49-F238E27FC236}">
                    <a16:creationId xmlns:a16="http://schemas.microsoft.com/office/drawing/2014/main" id="{5C469638-5C3C-729C-1DA6-0C775ADAB56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3;p38">
                <a:extLst>
                  <a:ext uri="{FF2B5EF4-FFF2-40B4-BE49-F238E27FC236}">
                    <a16:creationId xmlns:a16="http://schemas.microsoft.com/office/drawing/2014/main" id="{CCF50AE0-21AB-B1FB-9768-02C6CD6EE15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4;p38">
                <a:extLst>
                  <a:ext uri="{FF2B5EF4-FFF2-40B4-BE49-F238E27FC236}">
                    <a16:creationId xmlns:a16="http://schemas.microsoft.com/office/drawing/2014/main" id="{CA35250D-4FFD-4391-4F16-5E2733AAA51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5;p38">
                <a:extLst>
                  <a:ext uri="{FF2B5EF4-FFF2-40B4-BE49-F238E27FC236}">
                    <a16:creationId xmlns:a16="http://schemas.microsoft.com/office/drawing/2014/main" id="{A9681B87-EBEC-903C-7D37-F587FBC3AD6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516;p38">
              <a:extLst>
                <a:ext uri="{FF2B5EF4-FFF2-40B4-BE49-F238E27FC236}">
                  <a16:creationId xmlns:a16="http://schemas.microsoft.com/office/drawing/2014/main" id="{275BB6A6-4516-D028-68BF-8EC3ED78919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26" name="Google Shape;1517;p38">
                <a:extLst>
                  <a:ext uri="{FF2B5EF4-FFF2-40B4-BE49-F238E27FC236}">
                    <a16:creationId xmlns:a16="http://schemas.microsoft.com/office/drawing/2014/main" id="{6494B739-8448-D7A5-E746-29ED057CDE4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8;p38">
                <a:extLst>
                  <a:ext uri="{FF2B5EF4-FFF2-40B4-BE49-F238E27FC236}">
                    <a16:creationId xmlns:a16="http://schemas.microsoft.com/office/drawing/2014/main" id="{6989DEE4-5BCE-534B-E527-1FF6B8ED011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519;p38">
              <a:extLst>
                <a:ext uri="{FF2B5EF4-FFF2-40B4-BE49-F238E27FC236}">
                  <a16:creationId xmlns:a16="http://schemas.microsoft.com/office/drawing/2014/main" id="{1B33835D-3EF5-D22D-4D7F-1E59CE5370D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24" name="Google Shape;1520;p38">
                <a:extLst>
                  <a:ext uri="{FF2B5EF4-FFF2-40B4-BE49-F238E27FC236}">
                    <a16:creationId xmlns:a16="http://schemas.microsoft.com/office/drawing/2014/main" id="{D9E4373A-0576-9FEC-E96A-C0AB3DA8F7E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21;p38">
                <a:extLst>
                  <a:ext uri="{FF2B5EF4-FFF2-40B4-BE49-F238E27FC236}">
                    <a16:creationId xmlns:a16="http://schemas.microsoft.com/office/drawing/2014/main" id="{4F015E0A-3081-0EDE-2BE0-EFA2884CC5C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522;p38">
              <a:extLst>
                <a:ext uri="{FF2B5EF4-FFF2-40B4-BE49-F238E27FC236}">
                  <a16:creationId xmlns:a16="http://schemas.microsoft.com/office/drawing/2014/main" id="{1470F292-C254-EA30-E82E-BAC15F59FC4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3FCAA6-7C39-F7E4-D31A-80BE473389D5}"/>
              </a:ext>
            </a:extLst>
          </p:cNvPr>
          <p:cNvCxnSpPr/>
          <p:nvPr/>
        </p:nvCxnSpPr>
        <p:spPr>
          <a:xfrm>
            <a:off x="-60960" y="4794984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5A4CEB2-C991-D820-CBB8-A94091476E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8991370" y="4708279"/>
            <a:ext cx="152865" cy="15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SVN VS. Git 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19999" y="2244725"/>
            <a:ext cx="323369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 dirty="0"/>
              <a:t>Promises and perils of Git and how it compares to SVN. </a:t>
            </a:r>
            <a:endParaRPr sz="1350"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3045936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350" dirty="0"/>
              <a:t>Questions raised by the authors of the paper.</a:t>
            </a:r>
            <a:endParaRPr sz="1350"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19999" y="3940900"/>
            <a:ext cx="3302462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Some of the questions were addressed in a 2014 analysis.</a:t>
            </a:r>
            <a:endParaRPr lang="en-US" sz="1350"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3045936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/>
              <a:t>Links to the papers used for this presentation.</a:t>
            </a:r>
            <a:endParaRPr sz="135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44359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CA" dirty="0"/>
              <a:t>Authors' Inquiries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Further analysis</a:t>
            </a: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Bibliography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2475F-9FAE-89F1-7C65-E81D0CFFCD82}"/>
              </a:ext>
            </a:extLst>
          </p:cNvPr>
          <p:cNvSpPr/>
          <p:nvPr/>
        </p:nvSpPr>
        <p:spPr>
          <a:xfrm>
            <a:off x="1581462" y="119921"/>
            <a:ext cx="254833" cy="325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2A8B4-2F05-5E1C-693E-7640AF898A11}"/>
              </a:ext>
            </a:extLst>
          </p:cNvPr>
          <p:cNvSpPr/>
          <p:nvPr/>
        </p:nvSpPr>
        <p:spPr>
          <a:xfrm>
            <a:off x="685616" y="1343824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ED2F7-D248-7129-082C-167483120C14}"/>
              </a:ext>
            </a:extLst>
          </p:cNvPr>
          <p:cNvSpPr/>
          <p:nvPr/>
        </p:nvSpPr>
        <p:spPr>
          <a:xfrm>
            <a:off x="4332316" y="1342829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93FE-503E-9FA8-764D-60F5EE920A24}"/>
              </a:ext>
            </a:extLst>
          </p:cNvPr>
          <p:cNvSpPr/>
          <p:nvPr/>
        </p:nvSpPr>
        <p:spPr>
          <a:xfrm>
            <a:off x="685615" y="3038756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290B4-A9F0-31B5-9BD9-75151FA9A962}"/>
              </a:ext>
            </a:extLst>
          </p:cNvPr>
          <p:cNvSpPr/>
          <p:nvPr/>
        </p:nvSpPr>
        <p:spPr>
          <a:xfrm>
            <a:off x="4332315" y="3037810"/>
            <a:ext cx="3302463" cy="15880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FF56D-BF32-197A-C9E5-62DF6403E737}"/>
              </a:ext>
            </a:extLst>
          </p:cNvPr>
          <p:cNvSpPr/>
          <p:nvPr/>
        </p:nvSpPr>
        <p:spPr>
          <a:xfrm>
            <a:off x="685616" y="0"/>
            <a:ext cx="116358" cy="12347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281B9-DE48-23E0-19E3-CDD5D9E526BE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901E740-14D3-C966-BBF2-1F6528493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801974" y="4708331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2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19999" y="951604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Short description of the paper and its relevance to the course material.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1978745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Overview </a:t>
            </a:r>
            <a:br>
              <a:rPr lang="en-CA" dirty="0"/>
            </a:br>
            <a:r>
              <a:rPr lang="en-CA" dirty="0"/>
              <a:t>of the Paper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796AD-7D52-1CB2-ABDF-A43AB52621C0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23B802-47F0-CB36-081F-26C80CDC3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1085282" y="4708331"/>
            <a:ext cx="152865" cy="15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091;p81">
            <a:extLst>
              <a:ext uri="{FF2B5EF4-FFF2-40B4-BE49-F238E27FC236}">
                <a16:creationId xmlns:a16="http://schemas.microsoft.com/office/drawing/2014/main" id="{DCD1368F-043B-B7D2-B41D-27E13A243A2A}"/>
              </a:ext>
            </a:extLst>
          </p:cNvPr>
          <p:cNvGrpSpPr/>
          <p:nvPr/>
        </p:nvGrpSpPr>
        <p:grpSpPr>
          <a:xfrm>
            <a:off x="6066971" y="670574"/>
            <a:ext cx="2770250" cy="3657453"/>
            <a:chOff x="3127598" y="1513234"/>
            <a:chExt cx="289714" cy="347593"/>
          </a:xfrm>
          <a:noFill/>
        </p:grpSpPr>
        <p:sp>
          <p:nvSpPr>
            <p:cNvPr id="5" name="Google Shape;13092;p81">
              <a:extLst>
                <a:ext uri="{FF2B5EF4-FFF2-40B4-BE49-F238E27FC236}">
                  <a16:creationId xmlns:a16="http://schemas.microsoft.com/office/drawing/2014/main" id="{1635418A-C99F-56FB-D8B9-B9016137DFCD}"/>
                </a:ext>
              </a:extLst>
            </p:cNvPr>
            <p:cNvSpPr/>
            <p:nvPr/>
          </p:nvSpPr>
          <p:spPr>
            <a:xfrm>
              <a:off x="3127598" y="1513234"/>
              <a:ext cx="289714" cy="347593"/>
            </a:xfrm>
            <a:custGeom>
              <a:avLst/>
              <a:gdLst/>
              <a:ahLst/>
              <a:cxnLst/>
              <a:rect l="l" t="t" r="r" b="b"/>
              <a:pathLst>
                <a:path w="9145" h="10972" extrusionOk="0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93;p81">
              <a:extLst>
                <a:ext uri="{FF2B5EF4-FFF2-40B4-BE49-F238E27FC236}">
                  <a16:creationId xmlns:a16="http://schemas.microsoft.com/office/drawing/2014/main" id="{57D76C4E-AFB3-9105-DADA-86E7495882E3}"/>
                </a:ext>
              </a:extLst>
            </p:cNvPr>
            <p:cNvSpPr/>
            <p:nvPr/>
          </p:nvSpPr>
          <p:spPr>
            <a:xfrm>
              <a:off x="3254698" y="1788375"/>
              <a:ext cx="121493" cy="10233"/>
            </a:xfrm>
            <a:custGeom>
              <a:avLst/>
              <a:gdLst/>
              <a:ahLst/>
              <a:cxnLst/>
              <a:rect l="l" t="t" r="r" b="b"/>
              <a:pathLst>
                <a:path w="3835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94;p81">
              <a:extLst>
                <a:ext uri="{FF2B5EF4-FFF2-40B4-BE49-F238E27FC236}">
                  <a16:creationId xmlns:a16="http://schemas.microsoft.com/office/drawing/2014/main" id="{BA8A934C-E26B-FF38-A43D-6E8FFCEEF1E0}"/>
                </a:ext>
              </a:extLst>
            </p:cNvPr>
            <p:cNvSpPr/>
            <p:nvPr/>
          </p:nvSpPr>
          <p:spPr>
            <a:xfrm>
              <a:off x="3185668" y="1638275"/>
              <a:ext cx="172783" cy="29051"/>
            </a:xfrm>
            <a:custGeom>
              <a:avLst/>
              <a:gdLst/>
              <a:ahLst/>
              <a:cxnLst/>
              <a:rect l="l" t="t" r="r" b="b"/>
              <a:pathLst>
                <a:path w="5454" h="917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95;p81">
              <a:extLst>
                <a:ext uri="{FF2B5EF4-FFF2-40B4-BE49-F238E27FC236}">
                  <a16:creationId xmlns:a16="http://schemas.microsoft.com/office/drawing/2014/main" id="{1532F757-9401-3FE5-E1C5-F71CCF0A5AB7}"/>
                </a:ext>
              </a:extLst>
            </p:cNvPr>
            <p:cNvSpPr/>
            <p:nvPr/>
          </p:nvSpPr>
          <p:spPr>
            <a:xfrm>
              <a:off x="3186428" y="1681645"/>
              <a:ext cx="172022" cy="10581"/>
            </a:xfrm>
            <a:custGeom>
              <a:avLst/>
              <a:gdLst/>
              <a:ahLst/>
              <a:cxnLst/>
              <a:rect l="l" t="t" r="r" b="b"/>
              <a:pathLst>
                <a:path w="5430" h="334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96;p81">
              <a:extLst>
                <a:ext uri="{FF2B5EF4-FFF2-40B4-BE49-F238E27FC236}">
                  <a16:creationId xmlns:a16="http://schemas.microsoft.com/office/drawing/2014/main" id="{85A589C0-F16C-7502-5335-70E6E77B9B43}"/>
                </a:ext>
              </a:extLst>
            </p:cNvPr>
            <p:cNvSpPr/>
            <p:nvPr/>
          </p:nvSpPr>
          <p:spPr>
            <a:xfrm>
              <a:off x="3186428" y="1707306"/>
              <a:ext cx="172022" cy="10201"/>
            </a:xfrm>
            <a:custGeom>
              <a:avLst/>
              <a:gdLst/>
              <a:ahLst/>
              <a:cxnLst/>
              <a:rect l="l" t="t" r="r" b="b"/>
              <a:pathLst>
                <a:path w="5430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grpFill/>
            <a:ln>
              <a:solidFill>
                <a:srgbClr val="E1E6F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3179ED2D-0443-791F-9D00-44B356A8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60775"/>
            <a:ext cx="5353746" cy="34557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i="1" dirty="0"/>
              <a:t>The authors: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Christian Bird</a:t>
            </a:r>
            <a:r>
              <a:rPr lang="en-CA" baseline="30000" dirty="0"/>
              <a:t>∗</a:t>
            </a:r>
            <a:r>
              <a:rPr lang="en-CA" dirty="0"/>
              <a:t>, Peter C. Rigby</a:t>
            </a:r>
            <a:r>
              <a:rPr lang="en-CA" baseline="30000" dirty="0"/>
              <a:t>†</a:t>
            </a:r>
            <a:r>
              <a:rPr lang="en-CA" dirty="0"/>
              <a:t>, Earl T. Barr</a:t>
            </a:r>
            <a:r>
              <a:rPr lang="en-CA" baseline="30000" dirty="0"/>
              <a:t>∗</a:t>
            </a:r>
            <a:r>
              <a:rPr lang="en-CA" dirty="0"/>
              <a:t>, David J. Hamilton</a:t>
            </a:r>
            <a:r>
              <a:rPr lang="en-CA" baseline="30000" dirty="0"/>
              <a:t>∗</a:t>
            </a:r>
            <a:r>
              <a:rPr lang="en-CA" dirty="0"/>
              <a:t>, Daniel M. German</a:t>
            </a:r>
            <a:r>
              <a:rPr lang="en-CA" baseline="30000" dirty="0"/>
              <a:t>†</a:t>
            </a:r>
            <a:r>
              <a:rPr lang="en-CA" dirty="0"/>
              <a:t>, Prem </a:t>
            </a:r>
            <a:r>
              <a:rPr lang="en-CA" dirty="0" err="1"/>
              <a:t>Devanbu</a:t>
            </a:r>
            <a:r>
              <a:rPr lang="en-CA" baseline="30000" dirty="0"/>
              <a:t>*</a:t>
            </a:r>
            <a:r>
              <a:rPr lang="en-CA" dirty="0"/>
              <a:t>.</a:t>
            </a:r>
            <a:endParaRPr lang="en-CA" baseline="30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i="1" dirty="0"/>
              <a:t>Date of publication: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b="0" i="0" dirty="0">
                <a:solidFill>
                  <a:srgbClr val="333333"/>
                </a:solidFill>
                <a:effectLst/>
                <a:latin typeface="HelveticaNeue Regular"/>
              </a:rPr>
              <a:t>05 June 2009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i="1" dirty="0"/>
              <a:t>Goal of the paper: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Investigating whether the repositories created using Git would be as good as centralized options for gathering data and performing analyses.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900C3-51C4-7985-4952-9182C77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9AA1DD-6683-4B1D-BEDC-15C169967DA0}"/>
              </a:ext>
            </a:extLst>
          </p:cNvPr>
          <p:cNvSpPr txBox="1"/>
          <p:nvPr/>
        </p:nvSpPr>
        <p:spPr>
          <a:xfrm>
            <a:off x="5104151" y="4805317"/>
            <a:ext cx="397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4">
                    <a:lumMod val="75000"/>
                  </a:schemeClr>
                </a:solidFill>
                <a:latin typeface="Poppins"/>
                <a:cs typeface="Poppins"/>
              </a:rPr>
              <a:t>(*: University of California, †: University of Victoria)</a:t>
            </a:r>
            <a:endParaRPr lang="fr-CA" sz="1200" dirty="0">
              <a:solidFill>
                <a:schemeClr val="accent4">
                  <a:lumMod val="75000"/>
                </a:schemeClr>
              </a:solidFill>
              <a:latin typeface="Poppins"/>
              <a:cs typeface="Poppin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C7D2CF-655F-DED8-772B-731B87CB530A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6B48096-C040-8769-DB7D-C0C938762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5" t="-8100" b="-1"/>
          <a:stretch/>
        </p:blipFill>
        <p:spPr>
          <a:xfrm>
            <a:off x="1428182" y="4708331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9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124784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1400" dirty="0"/>
              <a:t>Their use in research.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176992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SCM systems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6C734F-CDFC-15A5-F7C9-6DF026378E5F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C3CF98F-294D-5949-C0C5-E4F186F13C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1809182" y="4708331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92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5E36E2D-A23A-6E5E-E41D-93E267873D68}"/>
              </a:ext>
            </a:extLst>
          </p:cNvPr>
          <p:cNvSpPr/>
          <p:nvPr/>
        </p:nvSpPr>
        <p:spPr>
          <a:xfrm>
            <a:off x="5430658" y="2541236"/>
            <a:ext cx="1641054" cy="175869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FCC496-004B-82C0-1AB0-25ACA4FCF28E}"/>
              </a:ext>
            </a:extLst>
          </p:cNvPr>
          <p:cNvSpPr/>
          <p:nvPr/>
        </p:nvSpPr>
        <p:spPr>
          <a:xfrm>
            <a:off x="6901794" y="1218025"/>
            <a:ext cx="1641054" cy="175869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EA480A-7F0B-C7BD-7563-30EE5A18F425}"/>
              </a:ext>
            </a:extLst>
          </p:cNvPr>
          <p:cNvSpPr/>
          <p:nvPr/>
        </p:nvSpPr>
        <p:spPr>
          <a:xfrm>
            <a:off x="3793086" y="1208689"/>
            <a:ext cx="1644815" cy="175869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44E4A5-BC69-CFC5-AF49-6EB82A8FA729}"/>
              </a:ext>
            </a:extLst>
          </p:cNvPr>
          <p:cNvSpPr/>
          <p:nvPr/>
        </p:nvSpPr>
        <p:spPr>
          <a:xfrm>
            <a:off x="2159275" y="2598415"/>
            <a:ext cx="1641054" cy="175869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281A62-EB2B-6C95-4879-D6C5D54BA28A}"/>
              </a:ext>
            </a:extLst>
          </p:cNvPr>
          <p:cNvSpPr/>
          <p:nvPr/>
        </p:nvSpPr>
        <p:spPr>
          <a:xfrm>
            <a:off x="633961" y="1228755"/>
            <a:ext cx="1641054" cy="175869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8473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Utilizing SCM Systems in Research</a:t>
            </a:r>
            <a:endParaRPr lang="en-CA"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601152" y="1692014"/>
            <a:ext cx="1631148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Reconstruction of the software creation process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BCFFC8-35C4-BB26-A8DA-33D1FE43A9A7}"/>
              </a:ext>
            </a:extLst>
          </p:cNvPr>
          <p:cNvSpPr/>
          <p:nvPr/>
        </p:nvSpPr>
        <p:spPr>
          <a:xfrm>
            <a:off x="582886" y="1284381"/>
            <a:ext cx="1631149" cy="16161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557097" y="1294448"/>
            <a:ext cx="467712" cy="57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</a:t>
            </a:r>
            <a:endParaRPr sz="32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Google Shape;1669;p42">
            <a:extLst>
              <a:ext uri="{FF2B5EF4-FFF2-40B4-BE49-F238E27FC236}">
                <a16:creationId xmlns:a16="http://schemas.microsoft.com/office/drawing/2014/main" id="{AF74E094-308D-8185-468F-2D08A5300B37}"/>
              </a:ext>
            </a:extLst>
          </p:cNvPr>
          <p:cNvSpPr txBox="1">
            <a:spLocks/>
          </p:cNvSpPr>
          <p:nvPr/>
        </p:nvSpPr>
        <p:spPr>
          <a:xfrm>
            <a:off x="2236713" y="3069788"/>
            <a:ext cx="1572096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dirty="0"/>
              <a:t>Creation of recommender systems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059F65-9410-60AF-9EE9-135BBB57CE4F}"/>
              </a:ext>
            </a:extLst>
          </p:cNvPr>
          <p:cNvSpPr/>
          <p:nvPr/>
        </p:nvSpPr>
        <p:spPr>
          <a:xfrm>
            <a:off x="2207187" y="2683804"/>
            <a:ext cx="1631149" cy="16161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Google Shape;1672;p42">
            <a:extLst>
              <a:ext uri="{FF2B5EF4-FFF2-40B4-BE49-F238E27FC236}">
                <a16:creationId xmlns:a16="http://schemas.microsoft.com/office/drawing/2014/main" id="{8BC4C44A-5D4A-A5B4-33F5-EF517FD26775}"/>
              </a:ext>
            </a:extLst>
          </p:cNvPr>
          <p:cNvSpPr txBox="1">
            <a:spLocks/>
          </p:cNvSpPr>
          <p:nvPr/>
        </p:nvSpPr>
        <p:spPr>
          <a:xfrm>
            <a:off x="2183054" y="2775097"/>
            <a:ext cx="467712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" sz="32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</a:p>
        </p:txBody>
      </p:sp>
      <p:sp>
        <p:nvSpPr>
          <p:cNvPr id="14" name="Google Shape;1669;p42">
            <a:extLst>
              <a:ext uri="{FF2B5EF4-FFF2-40B4-BE49-F238E27FC236}">
                <a16:creationId xmlns:a16="http://schemas.microsoft.com/office/drawing/2014/main" id="{284E8CAB-EE02-72C2-4A61-56F4FEABDDCC}"/>
              </a:ext>
            </a:extLst>
          </p:cNvPr>
          <p:cNvSpPr txBox="1">
            <a:spLocks/>
          </p:cNvSpPr>
          <p:nvPr/>
        </p:nvSpPr>
        <p:spPr>
          <a:xfrm>
            <a:off x="3900572" y="1602976"/>
            <a:ext cx="1492980" cy="78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dirty="0"/>
              <a:t>Study of evolution patterns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08F163-437C-110D-7FB4-2D27919895CC}"/>
              </a:ext>
            </a:extLst>
          </p:cNvPr>
          <p:cNvSpPr/>
          <p:nvPr/>
        </p:nvSpPr>
        <p:spPr>
          <a:xfrm>
            <a:off x="3831488" y="1261070"/>
            <a:ext cx="1631149" cy="16161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Google Shape;1672;p42">
            <a:extLst>
              <a:ext uri="{FF2B5EF4-FFF2-40B4-BE49-F238E27FC236}">
                <a16:creationId xmlns:a16="http://schemas.microsoft.com/office/drawing/2014/main" id="{8BE784A1-C9C8-25B9-82B8-CECFF0F2750A}"/>
              </a:ext>
            </a:extLst>
          </p:cNvPr>
          <p:cNvSpPr txBox="1">
            <a:spLocks/>
          </p:cNvSpPr>
          <p:nvPr/>
        </p:nvSpPr>
        <p:spPr>
          <a:xfrm>
            <a:off x="3794959" y="1301013"/>
            <a:ext cx="467712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" sz="32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</a:p>
        </p:txBody>
      </p:sp>
      <p:sp>
        <p:nvSpPr>
          <p:cNvPr id="17" name="Google Shape;1669;p42">
            <a:extLst>
              <a:ext uri="{FF2B5EF4-FFF2-40B4-BE49-F238E27FC236}">
                <a16:creationId xmlns:a16="http://schemas.microsoft.com/office/drawing/2014/main" id="{E24E7FC8-D8F0-7407-0135-5305D3F73905}"/>
              </a:ext>
            </a:extLst>
          </p:cNvPr>
          <p:cNvSpPr txBox="1">
            <a:spLocks/>
          </p:cNvSpPr>
          <p:nvPr/>
        </p:nvSpPr>
        <p:spPr>
          <a:xfrm>
            <a:off x="5554481" y="3081463"/>
            <a:ext cx="1572096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1500" dirty="0"/>
              <a:t>Bug predictions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EE81AD-B067-EADE-2967-77C08E1CE495}"/>
              </a:ext>
            </a:extLst>
          </p:cNvPr>
          <p:cNvSpPr/>
          <p:nvPr/>
        </p:nvSpPr>
        <p:spPr>
          <a:xfrm>
            <a:off x="5524955" y="2673737"/>
            <a:ext cx="1631149" cy="16161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Google Shape;1672;p42">
            <a:extLst>
              <a:ext uri="{FF2B5EF4-FFF2-40B4-BE49-F238E27FC236}">
                <a16:creationId xmlns:a16="http://schemas.microsoft.com/office/drawing/2014/main" id="{94F5F68B-7087-CA0E-1172-4B26DDE9ACC0}"/>
              </a:ext>
            </a:extLst>
          </p:cNvPr>
          <p:cNvSpPr txBox="1">
            <a:spLocks/>
          </p:cNvSpPr>
          <p:nvPr/>
        </p:nvSpPr>
        <p:spPr>
          <a:xfrm>
            <a:off x="5497557" y="2759244"/>
            <a:ext cx="467712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" sz="32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</a:t>
            </a:r>
          </a:p>
        </p:txBody>
      </p:sp>
      <p:sp>
        <p:nvSpPr>
          <p:cNvPr id="20" name="Google Shape;1669;p42">
            <a:extLst>
              <a:ext uri="{FF2B5EF4-FFF2-40B4-BE49-F238E27FC236}">
                <a16:creationId xmlns:a16="http://schemas.microsoft.com/office/drawing/2014/main" id="{3AFCF391-973E-7488-40B6-21DDA509119D}"/>
              </a:ext>
            </a:extLst>
          </p:cNvPr>
          <p:cNvSpPr txBox="1">
            <a:spLocks/>
          </p:cNvSpPr>
          <p:nvPr/>
        </p:nvSpPr>
        <p:spPr>
          <a:xfrm>
            <a:off x="6970752" y="1625208"/>
            <a:ext cx="1572096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dirty="0"/>
              <a:t>Exploring collaborative processes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044655-0B0B-5D6B-209E-1988CF20F95C}"/>
              </a:ext>
            </a:extLst>
          </p:cNvPr>
          <p:cNvSpPr/>
          <p:nvPr/>
        </p:nvSpPr>
        <p:spPr>
          <a:xfrm>
            <a:off x="6960319" y="1261070"/>
            <a:ext cx="1631149" cy="161612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Google Shape;1672;p42">
            <a:extLst>
              <a:ext uri="{FF2B5EF4-FFF2-40B4-BE49-F238E27FC236}">
                <a16:creationId xmlns:a16="http://schemas.microsoft.com/office/drawing/2014/main" id="{D0EF1940-695A-C0FF-4A3D-2D291BD21673}"/>
              </a:ext>
            </a:extLst>
          </p:cNvPr>
          <p:cNvSpPr txBox="1">
            <a:spLocks/>
          </p:cNvSpPr>
          <p:nvPr/>
        </p:nvSpPr>
        <p:spPr>
          <a:xfrm>
            <a:off x="6955972" y="1301013"/>
            <a:ext cx="467712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" sz="32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421776-4504-B149-FB2C-12DAFB887772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F0CB7E9-3FA2-68D8-FD27-5C372ACF6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25" t="-8100" b="-1"/>
          <a:stretch/>
        </p:blipFill>
        <p:spPr>
          <a:xfrm>
            <a:off x="2005783" y="4706095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124784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n w="6600">
                  <a:solidFill>
                    <a:srgbClr val="0C0A9E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</a:t>
            </a:r>
            <a:endParaRPr sz="4800" dirty="0">
              <a:ln w="6600">
                <a:solidFill>
                  <a:srgbClr val="0C0A9E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What they are, SVN, and its usage today compared to Git.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198815" y="3380397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176992"/>
            <a:ext cx="70424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CSCM systems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3BD5AC-6DAB-0F88-B25D-C0DB61A2CD42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899D7C-B135-B20A-24D5-07973CA0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2231768" y="4707177"/>
            <a:ext cx="152865" cy="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7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79ED2D-0443-791F-9D00-44B356A8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666" y="1314770"/>
            <a:ext cx="6323261" cy="3284308"/>
          </a:xfrm>
        </p:spPr>
        <p:txBody>
          <a:bodyPr/>
          <a:lstStyle/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600" dirty="0"/>
              <a:t>Stands for </a:t>
            </a:r>
            <a:r>
              <a:rPr lang="en-CA" sz="1600" b="1" dirty="0"/>
              <a:t>Centralized Source Code Management </a:t>
            </a:r>
            <a:r>
              <a:rPr lang="en-CA" sz="1600" dirty="0"/>
              <a:t>system.</a:t>
            </a:r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Developers connect to a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source/server to access the repository. </a:t>
            </a:r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Changing a file leads to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difference (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delta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being stored. </a:t>
            </a:r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Complicated to retrieve previous versions of the code if the code on the centralized server becomes corrupted. [3]</a:t>
            </a:r>
          </a:p>
          <a:p>
            <a:pPr marL="425450" indent="-285750">
              <a:buFont typeface="Courier New" panose="02070309020205020404" pitchFamily="49" charset="0"/>
              <a:buChar char="o"/>
            </a:pPr>
            <a:r>
              <a:rPr lang="en-CA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SVN</a:t>
            </a: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(Apache Subversion) is one such system.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25450" indent="-285750">
              <a:buFont typeface="Courier New" panose="02070309020205020404" pitchFamily="49" charset="0"/>
              <a:buChar char="o"/>
            </a:pPr>
            <a:endParaRPr lang="en-CA" sz="1600" dirty="0"/>
          </a:p>
          <a:p>
            <a:pPr marL="139700" indent="0">
              <a:buNone/>
            </a:pPr>
            <a:endParaRPr lang="en-CA" sz="1600" dirty="0"/>
          </a:p>
          <a:p>
            <a:pPr marL="139700" indent="0">
              <a:buNone/>
            </a:pPr>
            <a:endParaRPr lang="en-CA" sz="1600" dirty="0"/>
          </a:p>
          <a:p>
            <a:pPr marL="139700" indent="0">
              <a:buNone/>
            </a:pPr>
            <a:endParaRPr lang="en-CA" sz="1600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900C3-51C4-7985-4952-9182C770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6870"/>
            <a:ext cx="7704000" cy="572700"/>
          </a:xfrm>
        </p:spPr>
        <p:txBody>
          <a:bodyPr/>
          <a:lstStyle/>
          <a:p>
            <a:r>
              <a:rPr lang="en-US" dirty="0"/>
              <a:t>What is a CSCM system?</a:t>
            </a:r>
          </a:p>
        </p:txBody>
      </p:sp>
      <p:pic>
        <p:nvPicPr>
          <p:cNvPr id="1026" name="Picture 2" descr="Man Thinking icon">
            <a:extLst>
              <a:ext uri="{FF2B5EF4-FFF2-40B4-BE49-F238E27FC236}">
                <a16:creationId xmlns:a16="http://schemas.microsoft.com/office/drawing/2014/main" id="{33DE2019-A4F0-6367-38F0-2770CB48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6" y="1719348"/>
            <a:ext cx="2456036" cy="23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B0B354-6B96-5E75-279D-6B80324CE091}"/>
              </a:ext>
            </a:extLst>
          </p:cNvPr>
          <p:cNvCxnSpPr/>
          <p:nvPr/>
        </p:nvCxnSpPr>
        <p:spPr>
          <a:xfrm>
            <a:off x="-60960" y="4787416"/>
            <a:ext cx="9204960" cy="0"/>
          </a:xfrm>
          <a:prstGeom prst="line">
            <a:avLst/>
          </a:prstGeom>
          <a:ln w="19050">
            <a:solidFill>
              <a:srgbClr val="0C0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9A048C2-BFC5-57AC-72B8-A02D44439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5" t="-8100" b="-1"/>
          <a:stretch/>
        </p:blipFill>
        <p:spPr>
          <a:xfrm>
            <a:off x="2640708" y="4708331"/>
            <a:ext cx="152865" cy="15817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93351078-0F2F-A682-E366-B571B234B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45256" y="-1239472"/>
            <a:ext cx="3420152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29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C0A9E"/>
    </a:accent1>
    <a:accent2>
      <a:srgbClr val="EB9109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1235</Words>
  <Application>Microsoft Office PowerPoint</Application>
  <PresentationFormat>On-screen Show (16:9)</PresentationFormat>
  <Paragraphs>183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IBM Plex Mono</vt:lpstr>
      <vt:lpstr>Open Sans</vt:lpstr>
      <vt:lpstr>Poppins</vt:lpstr>
      <vt:lpstr>HelveticaNeue Regular</vt:lpstr>
      <vt:lpstr>Source Code Pro</vt:lpstr>
      <vt:lpstr>Courier New</vt:lpstr>
      <vt:lpstr>Arial</vt:lpstr>
      <vt:lpstr>Calibri</vt:lpstr>
      <vt:lpstr>Introduction to Coding Workshop by Slidesgo</vt:lpstr>
      <vt:lpstr>The Promises and Perils of Mining Git</vt:lpstr>
      <vt:lpstr>Table of contents</vt:lpstr>
      <vt:lpstr>Table of contents</vt:lpstr>
      <vt:lpstr>01</vt:lpstr>
      <vt:lpstr>Overview</vt:lpstr>
      <vt:lpstr>02</vt:lpstr>
      <vt:lpstr>Utilizing SCM Systems in Research</vt:lpstr>
      <vt:lpstr>03</vt:lpstr>
      <vt:lpstr>What is a CSCM system?</vt:lpstr>
      <vt:lpstr>Git vs. SVN: A 20-Year Comparison</vt:lpstr>
      <vt:lpstr>04</vt:lpstr>
      <vt:lpstr>What is a DSCM system?</vt:lpstr>
      <vt:lpstr>Growing Adoption of DSCM systems</vt:lpstr>
      <vt:lpstr>Promises and Perils</vt:lpstr>
      <vt:lpstr>05</vt:lpstr>
      <vt:lpstr>Promises and Perils (1/4)</vt:lpstr>
      <vt:lpstr>Promises and Perils (2/4) </vt:lpstr>
      <vt:lpstr>Promises and Perils (3/4)</vt:lpstr>
      <vt:lpstr>Promises and Perils (4/4)</vt:lpstr>
      <vt:lpstr>Testing some Promises and Perils</vt:lpstr>
      <vt:lpstr>06</vt:lpstr>
      <vt:lpstr>Research Inquiries</vt:lpstr>
      <vt:lpstr>07</vt:lpstr>
      <vt:lpstr>Question and answer</vt:lpstr>
      <vt:lpstr>Interesting observations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Promises and Perils of Mining Git</dc:title>
  <dc:creator>Soumaia Bouhouia</dc:creator>
  <cp:lastModifiedBy>Soumaia Bouhouia</cp:lastModifiedBy>
  <cp:revision>6</cp:revision>
  <dcterms:modified xsi:type="dcterms:W3CDTF">2023-09-18T21:36:04Z</dcterms:modified>
</cp:coreProperties>
</file>