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40e17416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40e1741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each components has its own unique responsibility, every </a:t>
            </a:r>
            <a:r>
              <a:rPr lang="en"/>
              <a:t>communication</a:t>
            </a:r>
            <a:r>
              <a:rPr lang="en"/>
              <a:t> go through API Server since this component is the cluster frontend;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Controller Manager check each node health periodically by checking with each node boss (kubelet) but the communicate via API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component may use some OS or kernel functionality but this is in its own responsibility space; for example, kube-proxy uses owr own “IPtables” to set required rules on each node/host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4331e31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4331e31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4331e313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4331e31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5d7b7bd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5d7b7bd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52cf277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52cf277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52cf277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52cf277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52cf277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52cf277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of them </a:t>
            </a:r>
            <a:r>
              <a:rPr lang="en"/>
              <a:t>except</a:t>
            </a:r>
            <a:r>
              <a:rPr lang="en"/>
              <a:t> “etcd” 2 node is enough. More node just create additional layer for HA &amp; LB.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many component as we need” is not a right term and scaling, like any other things, has its benefits &amp; drawbacks.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have to have at least 3 nodes to setup an etcd cluster, we use the same nodes for all control plane components but we don’t have to do this for them.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552cf277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552cf277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Since every component is stateless and everything stores in etcd, there is no different.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54565a92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54565a92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4565a92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54565a92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b76b4e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b76b4e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4565a92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54565a92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54565a9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54565a9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4331e313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4331e31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4331e313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54331e31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2e7d29f5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2e7d29f5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management → We’re not involved in managing these for containers. One time setup, then just using: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Resource pool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</a:t>
            </a:r>
            <a:r>
              <a:rPr lang="en"/>
              <a:t> kind of hardwares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lifecycle: There are a lot of states here. We just tell the orchestration what we want, it handle all of these states.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e7d29f5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2e7d29f5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2e7d29f5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2e7d29f5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e7d29f5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2e7d29f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3b269c8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3b269c8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really install Docker, but like we talk about it in “Container” section, K8S will use Containerd which is CRI compatible.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3b269c8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3b269c8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cli is not user friendly, you’re in a wrong business :)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40e17416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40e1741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kubernetes.io/docs/concepts/cluster-administration/addons/#networking-and-network-policy" TargetMode="External"/><Relationship Id="rId4" Type="http://schemas.openxmlformats.org/officeDocument/2006/relationships/hyperlink" Target="https://github.com/containernetworking/cni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ubernetes.io/docs/concepts/" TargetMode="External"/><Relationship Id="rId4" Type="http://schemas.openxmlformats.org/officeDocument/2006/relationships/hyperlink" Target="https://kubernetes.io/docs/concepts/overview/components/" TargetMode="External"/><Relationship Id="rId10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Orchestration</a:t>
            </a:r>
            <a:endParaRPr/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/>
          <p:nvPr/>
        </p:nvSpPr>
        <p:spPr>
          <a:xfrm>
            <a:off x="1721575" y="892675"/>
            <a:ext cx="6614700" cy="217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4526775" y="3230625"/>
            <a:ext cx="2734800" cy="1757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85" y="1314925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688" y="3263750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4682" y="1307840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5680" y="1314915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3666" y="2118703"/>
            <a:ext cx="638356" cy="5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5056463" y="3862063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6194732" y="3861388"/>
            <a:ext cx="74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800">
              <a:solidFill>
                <a:srgbClr val="4A86E8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2734679" y="2717000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800">
              <a:solidFill>
                <a:srgbClr val="00FFFF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4626181" y="1913238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5694733" y="1913225"/>
            <a:ext cx="11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800">
              <a:solidFill>
                <a:srgbClr val="FFFF00"/>
              </a:solidFill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7261577" y="1906150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800">
              <a:solidFill>
                <a:srgbClr val="FF9900"/>
              </a:solidFill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6169" y="3263075"/>
            <a:ext cx="638356" cy="5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5827888" y="4500250"/>
            <a:ext cx="14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IPtables / IPVS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325" y="2145288"/>
            <a:ext cx="563150" cy="5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338350" y="2640050"/>
            <a:ext cx="10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(e.g. kubectl)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4" name="Google Shape;344;p22"/>
          <p:cNvCxnSpPr>
            <a:stCxn id="330" idx="1"/>
            <a:endCxn id="333" idx="3"/>
          </p:cNvCxnSpPr>
          <p:nvPr/>
        </p:nvCxnSpPr>
        <p:spPr>
          <a:xfrm rot="10800000">
            <a:off x="3392088" y="2417799"/>
            <a:ext cx="1680600" cy="1145100"/>
          </a:xfrm>
          <a:prstGeom prst="bentConnector3">
            <a:avLst>
              <a:gd fmla="val 236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22"/>
          <p:cNvCxnSpPr>
            <a:stCxn id="340" idx="1"/>
            <a:endCxn id="333" idx="3"/>
          </p:cNvCxnSpPr>
          <p:nvPr/>
        </p:nvCxnSpPr>
        <p:spPr>
          <a:xfrm rot="10800000">
            <a:off x="3392069" y="2417724"/>
            <a:ext cx="2864100" cy="1144500"/>
          </a:xfrm>
          <a:prstGeom prst="bentConnector3">
            <a:avLst>
              <a:gd fmla="val 146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6" name="Google Shape;346;p22"/>
          <p:cNvCxnSpPr>
            <a:stCxn id="329" idx="1"/>
            <a:endCxn id="333" idx="3"/>
          </p:cNvCxnSpPr>
          <p:nvPr/>
        </p:nvCxnSpPr>
        <p:spPr>
          <a:xfrm flipH="1">
            <a:off x="3391985" y="1614074"/>
            <a:ext cx="1242600" cy="803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7" name="Google Shape;347;p22"/>
          <p:cNvCxnSpPr>
            <a:stCxn id="332" idx="1"/>
            <a:endCxn id="333" idx="3"/>
          </p:cNvCxnSpPr>
          <p:nvPr/>
        </p:nvCxnSpPr>
        <p:spPr>
          <a:xfrm flipH="1">
            <a:off x="3391980" y="1614064"/>
            <a:ext cx="2573700" cy="803700"/>
          </a:xfrm>
          <a:prstGeom prst="bentConnector3">
            <a:avLst>
              <a:gd fmla="val 217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8" name="Google Shape;348;p22"/>
          <p:cNvCxnSpPr>
            <a:stCxn id="331" idx="1"/>
            <a:endCxn id="333" idx="3"/>
          </p:cNvCxnSpPr>
          <p:nvPr/>
        </p:nvCxnSpPr>
        <p:spPr>
          <a:xfrm flipH="1">
            <a:off x="3391882" y="1606989"/>
            <a:ext cx="3892800" cy="810900"/>
          </a:xfrm>
          <a:prstGeom prst="bentConnector3">
            <a:avLst>
              <a:gd fmla="val 131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9" name="Google Shape;349;p22"/>
          <p:cNvCxnSpPr>
            <a:stCxn id="342" idx="3"/>
            <a:endCxn id="333" idx="1"/>
          </p:cNvCxnSpPr>
          <p:nvPr/>
        </p:nvCxnSpPr>
        <p:spPr>
          <a:xfrm>
            <a:off x="1126475" y="2417850"/>
            <a:ext cx="16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2"/>
          <p:cNvCxnSpPr>
            <a:stCxn id="335" idx="2"/>
            <a:endCxn id="341" idx="0"/>
          </p:cNvCxnSpPr>
          <p:nvPr/>
        </p:nvCxnSpPr>
        <p:spPr>
          <a:xfrm>
            <a:off x="6569432" y="4169188"/>
            <a:ext cx="60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2"/>
          <p:cNvSpPr txBox="1"/>
          <p:nvPr/>
        </p:nvSpPr>
        <p:spPr>
          <a:xfrm>
            <a:off x="4526775" y="4648875"/>
            <a:ext cx="90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Node space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1721575" y="2717000"/>
            <a:ext cx="10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Control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space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1721575" y="2717000"/>
            <a:ext cx="10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Control plane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338350" y="4066650"/>
            <a:ext cx="4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communication works?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Which component talk to which component?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 rotWithShape="1">
          <a:blip r:embed="rId10">
            <a:alphaModFix/>
          </a:blip>
          <a:srcRect b="27309" l="5856" r="5135" t="5934"/>
          <a:stretch/>
        </p:blipFill>
        <p:spPr>
          <a:xfrm>
            <a:off x="1196572" y="180842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1297500" y="1178850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several components that we need to create a K8S cluster:</a:t>
            </a:r>
            <a:endParaRPr sz="1200"/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254" y="150000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728" y="150000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293" y="150000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9781" y="150000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0750" y="1500002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2481375" y="200205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600">
              <a:solidFill>
                <a:srgbClr val="0000FF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3262874" y="2002051"/>
            <a:ext cx="64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4120382" y="2002043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600">
              <a:solidFill>
                <a:srgbClr val="00FFFF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950254" y="200205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600">
              <a:solidFill>
                <a:srgbClr val="00FF00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543300" y="2002051"/>
            <a:ext cx="100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600">
              <a:solidFill>
                <a:srgbClr val="FFFF00"/>
              </a:solidFill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6578925" y="200205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600">
              <a:solidFill>
                <a:srgbClr val="FF9900"/>
              </a:solidFill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1243" y="1500000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1297500" y="229522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some required components as well like “</a:t>
            </a:r>
            <a:r>
              <a:rPr lang="en" sz="1200">
                <a:solidFill>
                  <a:srgbClr val="FF00FF"/>
                </a:solidFill>
              </a:rPr>
              <a:t>kubectl</a:t>
            </a:r>
            <a:r>
              <a:rPr lang="en" sz="1200"/>
              <a:t>” and </a:t>
            </a:r>
            <a:r>
              <a:rPr lang="en" sz="1200">
                <a:solidFill>
                  <a:srgbClr val="FF0000"/>
                </a:solidFill>
              </a:rPr>
              <a:t>Addon</a:t>
            </a:r>
            <a:r>
              <a:rPr lang="en" sz="1200"/>
              <a:t> which we will discuss later</a:t>
            </a:r>
            <a:endParaRPr sz="1200"/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1297500" y="2544625"/>
            <a:ext cx="70389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Since there are good amount of cluster control related components and since they have a mission critical roles, It’s a good idea to group them in something called “</a:t>
            </a:r>
            <a:r>
              <a:rPr lang="en" sz="1200">
                <a:solidFill>
                  <a:schemeClr val="accent6"/>
                </a:solidFill>
              </a:rPr>
              <a:t>control plane</a:t>
            </a:r>
            <a:r>
              <a:rPr lang="en" sz="1200"/>
              <a:t>” and deploy them in a separate node which usually called “Controller Node”</a:t>
            </a:r>
            <a:endParaRPr sz="1200"/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1297500" y="3262800"/>
            <a:ext cx="703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single component call “</a:t>
            </a:r>
            <a:r>
              <a:rPr lang="en" sz="1200">
                <a:solidFill>
                  <a:srgbClr val="00FFFF"/>
                </a:solidFill>
              </a:rPr>
              <a:t>API Server</a:t>
            </a:r>
            <a:r>
              <a:rPr lang="en" sz="1200"/>
              <a:t>” to communicate with others since this component is the frontend for cluster</a:t>
            </a:r>
            <a:endParaRPr sz="1200"/>
          </a:p>
        </p:txBody>
      </p:sp>
      <p:sp>
        <p:nvSpPr>
          <p:cNvPr id="377" name="Google Shape;377;p23"/>
          <p:cNvSpPr txBox="1"/>
          <p:nvPr>
            <p:ph idx="1" type="body"/>
          </p:nvPr>
        </p:nvSpPr>
        <p:spPr>
          <a:xfrm>
            <a:off x="1297500" y="377167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component may use OS or kernel functionalities as the need; e.g.: </a:t>
            </a:r>
            <a:r>
              <a:rPr lang="en" sz="1200">
                <a:solidFill>
                  <a:srgbClr val="4A86E8"/>
                </a:solidFill>
              </a:rPr>
              <a:t>kube-proxy</a:t>
            </a:r>
            <a:r>
              <a:rPr lang="en" sz="1200"/>
              <a:t> → IPtables</a:t>
            </a:r>
            <a:endParaRPr sz="1200"/>
          </a:p>
        </p:txBody>
      </p: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1297500" y="4040600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Client uses a tool called “</a:t>
            </a:r>
            <a:r>
              <a:rPr lang="en" sz="1200">
                <a:solidFill>
                  <a:srgbClr val="FF00FF"/>
                </a:solidFill>
              </a:rPr>
              <a:t>kubectl</a:t>
            </a:r>
            <a:r>
              <a:rPr lang="en" sz="1200"/>
              <a:t>” to </a:t>
            </a:r>
            <a:r>
              <a:rPr lang="en" sz="1200"/>
              <a:t>interact</a:t>
            </a:r>
            <a:r>
              <a:rPr lang="en" sz="1200"/>
              <a:t> with cluster; again through “</a:t>
            </a:r>
            <a:r>
              <a:rPr lang="en" sz="1200">
                <a:solidFill>
                  <a:srgbClr val="00FFFF"/>
                </a:solidFill>
              </a:rPr>
              <a:t>API Server</a:t>
            </a:r>
            <a:r>
              <a:rPr lang="en" sz="1200"/>
              <a:t>”</a:t>
            </a:r>
            <a:endParaRPr sz="1200"/>
          </a:p>
        </p:txBody>
      </p:sp>
      <p:sp>
        <p:nvSpPr>
          <p:cNvPr id="379" name="Google Shape;379;p23"/>
          <p:cNvSpPr txBox="1"/>
          <p:nvPr>
            <p:ph idx="1" type="body"/>
          </p:nvPr>
        </p:nvSpPr>
        <p:spPr>
          <a:xfrm>
            <a:off x="1297500" y="4292700"/>
            <a:ext cx="70389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communication through “</a:t>
            </a:r>
            <a:r>
              <a:rPr lang="en" sz="1200">
                <a:solidFill>
                  <a:srgbClr val="00FFFF"/>
                </a:solidFill>
              </a:rPr>
              <a:t>API Server</a:t>
            </a:r>
            <a:r>
              <a:rPr lang="en" sz="1200"/>
              <a:t>” are encrypted and required certificate to prevent known </a:t>
            </a:r>
            <a:r>
              <a:rPr lang="en" sz="1200"/>
              <a:t>vulnerabilities</a:t>
            </a:r>
            <a:r>
              <a:rPr lang="en" sz="1200"/>
              <a:t> like man-in-the-middle-attack and avoid unauthorized access to any part of cluster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endParaRPr/>
          </a:p>
        </p:txBody>
      </p:sp>
      <p:sp>
        <p:nvSpPr>
          <p:cNvPr id="385" name="Google Shape;385;p24"/>
          <p:cNvSpPr txBox="1"/>
          <p:nvPr>
            <p:ph idx="1" type="body"/>
          </p:nvPr>
        </p:nvSpPr>
        <p:spPr>
          <a:xfrm>
            <a:off x="1052550" y="1307850"/>
            <a:ext cx="7038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Why do we need to create a cluster?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1052550" y="1708050"/>
            <a:ext cx="7038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OK, we will create a controller node to have dedicated resources and bunch of worker nodes to cover required resources</a:t>
            </a:r>
            <a:endParaRPr/>
          </a:p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1033050" y="2356050"/>
            <a:ext cx="7038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But why cluster?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1052550" y="2756250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answer this, we need to understand what issue(s) we’re trying to fix via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Cluster: </a:t>
            </a:r>
            <a:r>
              <a:rPr lang="en"/>
              <a:t>Issues of single node</a:t>
            </a:r>
            <a:endParaRPr/>
          </a:p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1052550" y="15519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point of failure</a:t>
            </a:r>
            <a:endParaRPr/>
          </a:p>
        </p:txBody>
      </p:sp>
      <p:sp>
        <p:nvSpPr>
          <p:cNvPr id="400" name="Google Shape;400;p26"/>
          <p:cNvSpPr txBox="1"/>
          <p:nvPr>
            <p:ph idx="1" type="body"/>
          </p:nvPr>
        </p:nvSpPr>
        <p:spPr>
          <a:xfrm>
            <a:off x="1052550" y="190857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there is only one of each component, there will be none component in some point</a:t>
            </a:r>
            <a:endParaRPr sz="1200"/>
          </a:p>
        </p:txBody>
      </p:sp>
      <p:sp>
        <p:nvSpPr>
          <p:cNvPr id="401" name="Google Shape;401;p26"/>
          <p:cNvSpPr txBox="1"/>
          <p:nvPr>
            <p:ph idx="1" type="body"/>
          </p:nvPr>
        </p:nvSpPr>
        <p:spPr>
          <a:xfrm>
            <a:off x="1052550" y="2244750"/>
            <a:ext cx="7038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need </a:t>
            </a:r>
            <a:r>
              <a:rPr lang="en" sz="1100">
                <a:solidFill>
                  <a:srgbClr val="00FF00"/>
                </a:solidFill>
              </a:rPr>
              <a:t>high availability </a:t>
            </a:r>
            <a:r>
              <a:rPr lang="en" sz="1100"/>
              <a:t>→</a:t>
            </a:r>
            <a:r>
              <a:rPr lang="en" sz="1100">
                <a:solidFill>
                  <a:srgbClr val="00FF00"/>
                </a:solidFill>
              </a:rPr>
              <a:t> HA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402" name="Google Shape;402;p26"/>
          <p:cNvSpPr txBox="1"/>
          <p:nvPr>
            <p:ph idx="1" type="body"/>
          </p:nvPr>
        </p:nvSpPr>
        <p:spPr>
          <a:xfrm>
            <a:off x="1052550" y="25987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load</a:t>
            </a:r>
            <a:endParaRPr/>
          </a:p>
        </p:txBody>
      </p:sp>
      <p:sp>
        <p:nvSpPr>
          <p:cNvPr id="403" name="Google Shape;403;p26"/>
          <p:cNvSpPr txBox="1"/>
          <p:nvPr>
            <p:ph idx="1" type="body"/>
          </p:nvPr>
        </p:nvSpPr>
        <p:spPr>
          <a:xfrm>
            <a:off x="1052550" y="293492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load increases, we have to scale the component</a:t>
            </a:r>
            <a:endParaRPr sz="1200"/>
          </a:p>
        </p:txBody>
      </p:sp>
      <p:sp>
        <p:nvSpPr>
          <p:cNvPr id="404" name="Google Shape;404;p26"/>
          <p:cNvSpPr txBox="1"/>
          <p:nvPr>
            <p:ph idx="1" type="body"/>
          </p:nvPr>
        </p:nvSpPr>
        <p:spPr>
          <a:xfrm>
            <a:off x="1052550" y="3270375"/>
            <a:ext cx="7038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Scale up → Add more resources to our existing component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405" name="Google Shape;405;p26"/>
          <p:cNvSpPr txBox="1"/>
          <p:nvPr>
            <p:ph idx="1" type="body"/>
          </p:nvPr>
        </p:nvSpPr>
        <p:spPr>
          <a:xfrm>
            <a:off x="1052550" y="36000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 are other software components that this </a:t>
            </a:r>
            <a:r>
              <a:rPr lang="en" sz="1000">
                <a:solidFill>
                  <a:srgbClr val="FF0000"/>
                </a:solidFill>
              </a:rPr>
              <a:t>will not resolve</a:t>
            </a:r>
            <a:r>
              <a:rPr lang="en" sz="1000"/>
              <a:t> (e.g.: thread management)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406" name="Google Shape;406;p26"/>
          <p:cNvSpPr txBox="1"/>
          <p:nvPr>
            <p:ph idx="1" type="body"/>
          </p:nvPr>
        </p:nvSpPr>
        <p:spPr>
          <a:xfrm>
            <a:off x="1052550" y="3911100"/>
            <a:ext cx="7038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Scale out → Add more component as same as existing component and balance the load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407" name="Google Shape;407;p26"/>
          <p:cNvSpPr txBox="1"/>
          <p:nvPr>
            <p:ph idx="1" type="body"/>
          </p:nvPr>
        </p:nvSpPr>
        <p:spPr>
          <a:xfrm>
            <a:off x="1052550" y="4234475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 need </a:t>
            </a:r>
            <a:r>
              <a:rPr lang="en" sz="1000">
                <a:solidFill>
                  <a:srgbClr val="00FF00"/>
                </a:solidFill>
              </a:rPr>
              <a:t>load balancing </a:t>
            </a:r>
            <a:r>
              <a:rPr lang="en" sz="1000"/>
              <a:t>→</a:t>
            </a:r>
            <a:r>
              <a:rPr lang="en" sz="1000">
                <a:solidFill>
                  <a:srgbClr val="00FF00"/>
                </a:solidFill>
              </a:rPr>
              <a:t> LB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492025" y="4573175"/>
            <a:ext cx="3831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there any issue which created by having cluster?</a:t>
            </a:r>
            <a:endParaRPr/>
          </a:p>
        </p:txBody>
      </p:sp>
      <p:sp>
        <p:nvSpPr>
          <p:cNvPr id="409" name="Google Shape;409;p26"/>
          <p:cNvSpPr txBox="1"/>
          <p:nvPr>
            <p:ph idx="1" type="body"/>
          </p:nvPr>
        </p:nvSpPr>
        <p:spPr>
          <a:xfrm>
            <a:off x="4714050" y="4573175"/>
            <a:ext cx="2330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100%; everything is trade-off</a:t>
            </a:r>
            <a:endParaRPr/>
          </a:p>
        </p:txBody>
      </p:sp>
      <p:sp>
        <p:nvSpPr>
          <p:cNvPr id="410" name="Google Shape;410;p26"/>
          <p:cNvSpPr txBox="1"/>
          <p:nvPr>
            <p:ph idx="1" type="body"/>
          </p:nvPr>
        </p:nvSpPr>
        <p:spPr>
          <a:xfrm>
            <a:off x="7435475" y="4573175"/>
            <a:ext cx="1318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e.g.:</a:t>
            </a:r>
            <a:r>
              <a:rPr lang="en"/>
              <a:t> Split-brain</a:t>
            </a:r>
            <a:endParaRPr/>
          </a:p>
        </p:txBody>
      </p:sp>
      <p:cxnSp>
        <p:nvCxnSpPr>
          <p:cNvPr id="411" name="Google Shape;411;p26"/>
          <p:cNvCxnSpPr>
            <a:stCxn id="408" idx="3"/>
            <a:endCxn id="409" idx="1"/>
          </p:cNvCxnSpPr>
          <p:nvPr/>
        </p:nvCxnSpPr>
        <p:spPr>
          <a:xfrm>
            <a:off x="4323325" y="4765625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6"/>
          <p:cNvCxnSpPr>
            <a:stCxn id="409" idx="3"/>
            <a:endCxn id="410" idx="1"/>
          </p:cNvCxnSpPr>
          <p:nvPr/>
        </p:nvCxnSpPr>
        <p:spPr>
          <a:xfrm>
            <a:off x="7044750" y="4765625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Cluster: </a:t>
            </a:r>
            <a:r>
              <a:rPr lang="en"/>
              <a:t>Which components needs HA &amp; LB</a:t>
            </a:r>
            <a:endParaRPr/>
          </a:p>
        </p:txBody>
      </p:sp>
      <p:pic>
        <p:nvPicPr>
          <p:cNvPr id="418" name="Google Shape;4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04" y="130785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778" y="130785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343" y="130785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831" y="130785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5800" y="1307852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7"/>
          <p:cNvSpPr txBox="1"/>
          <p:nvPr/>
        </p:nvSpPr>
        <p:spPr>
          <a:xfrm>
            <a:off x="2236425" y="180990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600">
              <a:solidFill>
                <a:srgbClr val="0000FF"/>
              </a:solidFill>
            </a:endParaRPr>
          </a:p>
        </p:txBody>
      </p:sp>
      <p:sp>
        <p:nvSpPr>
          <p:cNvPr id="424" name="Google Shape;424;p27"/>
          <p:cNvSpPr txBox="1"/>
          <p:nvPr/>
        </p:nvSpPr>
        <p:spPr>
          <a:xfrm>
            <a:off x="3017924" y="1809901"/>
            <a:ext cx="64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3875432" y="1809893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600">
              <a:solidFill>
                <a:srgbClr val="00FFFF"/>
              </a:solidFill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4705304" y="180990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600">
              <a:solidFill>
                <a:srgbClr val="00FF00"/>
              </a:solidFill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5298350" y="1809901"/>
            <a:ext cx="100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600">
              <a:solidFill>
                <a:srgbClr val="FFFF00"/>
              </a:solidFill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333975" y="180990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600">
              <a:solidFill>
                <a:srgbClr val="FF9900"/>
              </a:solidFill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6293" y="1307850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287575" y="2383475"/>
            <a:ext cx="26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node has one these since these components are in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node space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27"/>
          <p:cNvCxnSpPr>
            <a:stCxn id="424" idx="2"/>
            <a:endCxn id="430" idx="0"/>
          </p:cNvCxnSpPr>
          <p:nvPr/>
        </p:nvCxnSpPr>
        <p:spPr>
          <a:xfrm rot="5400000">
            <a:off x="2323574" y="1364401"/>
            <a:ext cx="296700" cy="1741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27"/>
          <p:cNvCxnSpPr>
            <a:stCxn id="423" idx="2"/>
            <a:endCxn id="430" idx="0"/>
          </p:cNvCxnSpPr>
          <p:nvPr/>
        </p:nvCxnSpPr>
        <p:spPr>
          <a:xfrm rot="5400000">
            <a:off x="1913775" y="1774051"/>
            <a:ext cx="296700" cy="922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3" name="Google Shape;433;p27"/>
          <p:cNvSpPr txBox="1"/>
          <p:nvPr/>
        </p:nvSpPr>
        <p:spPr>
          <a:xfrm>
            <a:off x="6040425" y="2383500"/>
            <a:ext cx="262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components needs HA &amp; LB to secure the functionality of cluster management since they are in </a:t>
            </a: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control space/plane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p27"/>
          <p:cNvCxnSpPr>
            <a:stCxn id="425" idx="2"/>
            <a:endCxn id="433" idx="0"/>
          </p:cNvCxnSpPr>
          <p:nvPr/>
        </p:nvCxnSpPr>
        <p:spPr>
          <a:xfrm flipH="1" rot="-5400000">
            <a:off x="5609732" y="639293"/>
            <a:ext cx="296700" cy="3191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5" name="Google Shape;435;p27"/>
          <p:cNvCxnSpPr>
            <a:stCxn id="426" idx="2"/>
            <a:endCxn id="433" idx="0"/>
          </p:cNvCxnSpPr>
          <p:nvPr/>
        </p:nvCxnSpPr>
        <p:spPr>
          <a:xfrm flipH="1" rot="-5400000">
            <a:off x="6024704" y="1054201"/>
            <a:ext cx="296700" cy="236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6" name="Google Shape;436;p27"/>
          <p:cNvCxnSpPr>
            <a:stCxn id="427" idx="2"/>
            <a:endCxn id="433" idx="0"/>
          </p:cNvCxnSpPr>
          <p:nvPr/>
        </p:nvCxnSpPr>
        <p:spPr>
          <a:xfrm flipH="1" rot="-5400000">
            <a:off x="6429200" y="1458751"/>
            <a:ext cx="296700" cy="155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7" name="Google Shape;437;p27"/>
          <p:cNvCxnSpPr>
            <a:stCxn id="428" idx="2"/>
            <a:endCxn id="433" idx="0"/>
          </p:cNvCxnSpPr>
          <p:nvPr/>
        </p:nvCxnSpPr>
        <p:spPr>
          <a:xfrm flipH="1" rot="-5400000">
            <a:off x="6839025" y="1868551"/>
            <a:ext cx="296700" cy="73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8" name="Google Shape;438;p27"/>
          <p:cNvSpPr txBox="1"/>
          <p:nvPr/>
        </p:nvSpPr>
        <p:spPr>
          <a:xfrm>
            <a:off x="2022750" y="3694675"/>
            <a:ext cx="50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OK, we understand that we need both HA &amp; LB for these components, but how many of each components are required?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9" name="Google Shape;439;p27"/>
          <p:cNvCxnSpPr>
            <a:stCxn id="433" idx="2"/>
            <a:endCxn id="438" idx="0"/>
          </p:cNvCxnSpPr>
          <p:nvPr/>
        </p:nvCxnSpPr>
        <p:spPr>
          <a:xfrm rot="5400000">
            <a:off x="5769075" y="2109900"/>
            <a:ext cx="387900" cy="27819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40" name="Google Shape;440;p27"/>
          <p:cNvPicPr preferRelativeResize="0"/>
          <p:nvPr/>
        </p:nvPicPr>
        <p:blipFill rotWithShape="1">
          <a:blip r:embed="rId9">
            <a:alphaModFix/>
          </a:blip>
          <a:srcRect b="27309" l="5856" r="5135" t="5934"/>
          <a:stretch/>
        </p:blipFill>
        <p:spPr>
          <a:xfrm>
            <a:off x="856097" y="542650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Cluster: How many of each component?</a:t>
            </a:r>
            <a:endParaRPr/>
          </a:p>
        </p:txBody>
      </p:sp>
      <p:sp>
        <p:nvSpPr>
          <p:cNvPr id="446" name="Google Shape;446;p28"/>
          <p:cNvSpPr txBox="1"/>
          <p:nvPr>
            <p:ph idx="1" type="body"/>
          </p:nvPr>
        </p:nvSpPr>
        <p:spPr>
          <a:xfrm>
            <a:off x="986250" y="1307850"/>
            <a:ext cx="7171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answer this, we need to go back to the requirements that these components created to satisfy</a:t>
            </a:r>
            <a:endParaRPr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1057750" y="1791200"/>
            <a:ext cx="4099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API Server:</a:t>
            </a:r>
            <a:r>
              <a:rPr lang="en" sz="1200"/>
              <a:t> to handle/translate client requests for cluster</a:t>
            </a:r>
            <a:endParaRPr sz="1200"/>
          </a:p>
        </p:txBody>
      </p:sp>
      <p:sp>
        <p:nvSpPr>
          <p:cNvPr id="448" name="Google Shape;448;p28"/>
          <p:cNvSpPr txBox="1"/>
          <p:nvPr>
            <p:ph idx="1" type="body"/>
          </p:nvPr>
        </p:nvSpPr>
        <p:spPr>
          <a:xfrm>
            <a:off x="1057750" y="2058125"/>
            <a:ext cx="4099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Scheduler:</a:t>
            </a:r>
            <a:r>
              <a:rPr lang="en"/>
              <a:t> specify where to put each service</a:t>
            </a:r>
            <a:endParaRPr/>
          </a:p>
        </p:txBody>
      </p:sp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1057750" y="2357475"/>
            <a:ext cx="4099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Controller Manager:</a:t>
            </a:r>
            <a:r>
              <a:rPr lang="en" sz="1200"/>
              <a:t> to manage the cluster</a:t>
            </a:r>
            <a:endParaRPr sz="1200"/>
          </a:p>
        </p:txBody>
      </p:sp>
      <p:sp>
        <p:nvSpPr>
          <p:cNvPr id="450" name="Google Shape;450;p28"/>
          <p:cNvSpPr txBox="1"/>
          <p:nvPr>
            <p:ph idx="1" type="body"/>
          </p:nvPr>
        </p:nvSpPr>
        <p:spPr>
          <a:xfrm>
            <a:off x="1057750" y="2637625"/>
            <a:ext cx="4099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etcd:</a:t>
            </a:r>
            <a:r>
              <a:rPr lang="en" sz="1200"/>
              <a:t> to keep any data related to cluster</a:t>
            </a:r>
            <a:endParaRPr sz="1200"/>
          </a:p>
        </p:txBody>
      </p:sp>
      <p:sp>
        <p:nvSpPr>
          <p:cNvPr id="451" name="Google Shape;451;p28"/>
          <p:cNvSpPr txBox="1"/>
          <p:nvPr/>
        </p:nvSpPr>
        <p:spPr>
          <a:xfrm>
            <a:off x="5605325" y="1791200"/>
            <a:ext cx="24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a.k.a.: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cluster frontend</a:t>
            </a:r>
            <a:endParaRPr sz="12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5605325" y="2637625"/>
            <a:ext cx="24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a.k.a.: </a:t>
            </a: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 key-value store for cluster</a:t>
            </a:r>
            <a:endParaRPr sz="12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3697050" y="3006925"/>
            <a:ext cx="1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Holy number → 3</a:t>
            </a:r>
            <a:endParaRPr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4122600" y="3324250"/>
            <a:ext cx="8988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WHY?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5" name="Google Shape;455;p28"/>
          <p:cNvSpPr txBox="1"/>
          <p:nvPr>
            <p:ph idx="1" type="body"/>
          </p:nvPr>
        </p:nvSpPr>
        <p:spPr>
          <a:xfrm>
            <a:off x="3398100" y="3636050"/>
            <a:ext cx="23478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not 2? It seems enough</a:t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935850" y="1891200"/>
            <a:ext cx="112200" cy="74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"/>
          <p:cNvSpPr txBox="1"/>
          <p:nvPr/>
        </p:nvSpPr>
        <p:spPr>
          <a:xfrm>
            <a:off x="1536600" y="4026475"/>
            <a:ext cx="607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are </a:t>
            </a: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stateless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⇒ We can have as many component as we need to 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handle our load (management load)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8" name="Google Shape;458;p28"/>
          <p:cNvCxnSpPr>
            <a:stCxn id="456" idx="1"/>
            <a:endCxn id="457" idx="1"/>
          </p:cNvCxnSpPr>
          <p:nvPr/>
        </p:nvCxnSpPr>
        <p:spPr>
          <a:xfrm>
            <a:off x="935850" y="2264400"/>
            <a:ext cx="600900" cy="1931400"/>
          </a:xfrm>
          <a:prstGeom prst="curvedConnector3">
            <a:avLst>
              <a:gd fmla="val -3962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9" name="Google Shape;459;p28"/>
          <p:cNvSpPr txBox="1"/>
          <p:nvPr/>
        </p:nvSpPr>
        <p:spPr>
          <a:xfrm>
            <a:off x="2211600" y="4365175"/>
            <a:ext cx="47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uses RAFT protocol ⇒ We have to honor the requirements of this protocol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0" name="Google Shape;460;p28"/>
          <p:cNvCxnSpPr>
            <a:stCxn id="450" idx="1"/>
            <a:endCxn id="459" idx="1"/>
          </p:cNvCxnSpPr>
          <p:nvPr/>
        </p:nvCxnSpPr>
        <p:spPr>
          <a:xfrm>
            <a:off x="1057750" y="2822275"/>
            <a:ext cx="1153800" cy="1712400"/>
          </a:xfrm>
          <a:prstGeom prst="curvedConnector3">
            <a:avLst>
              <a:gd fmla="val -206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</a:t>
            </a:r>
            <a:r>
              <a:rPr lang="en"/>
              <a:t>Architecture</a:t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1151038" y="2583538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67" name="Google Shape;467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1469375" y="3657888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012" y="2610875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075" y="3330063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087" y="2970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2023" y="2970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5090" y="2610864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2016" y="3330063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9"/>
          <p:cNvSpPr txBox="1"/>
          <p:nvPr/>
        </p:nvSpPr>
        <p:spPr>
          <a:xfrm>
            <a:off x="1151038" y="2327613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1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6117038" y="2594513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76" name="Google Shape;476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6435375" y="3668863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075" y="3341038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8016" y="3341038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9"/>
          <p:cNvSpPr txBox="1"/>
          <p:nvPr/>
        </p:nvSpPr>
        <p:spPr>
          <a:xfrm>
            <a:off x="6117038" y="2338588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Worker 1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7424613" y="2594525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81" name="Google Shape;481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7742950" y="3668875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650" y="3341050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85591" y="3341050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9"/>
          <p:cNvSpPr txBox="1"/>
          <p:nvPr/>
        </p:nvSpPr>
        <p:spPr>
          <a:xfrm>
            <a:off x="7424613" y="2338600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Worker 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081925" y="3083238"/>
            <a:ext cx="32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2521988" y="2594538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87" name="Google Shape;487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2840325" y="3668888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962" y="2621875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025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037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2973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6040" y="2621864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2966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9"/>
          <p:cNvSpPr txBox="1"/>
          <p:nvPr/>
        </p:nvSpPr>
        <p:spPr>
          <a:xfrm>
            <a:off x="2521988" y="2338613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2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29"/>
          <p:cNvSpPr/>
          <p:nvPr/>
        </p:nvSpPr>
        <p:spPr>
          <a:xfrm>
            <a:off x="3892938" y="2594538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4211275" y="3668888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12" y="2621875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975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987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3923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6990" y="2621864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3916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9"/>
          <p:cNvSpPr txBox="1"/>
          <p:nvPr/>
        </p:nvSpPr>
        <p:spPr>
          <a:xfrm>
            <a:off x="3892938" y="2338613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3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3920688" y="4272225"/>
            <a:ext cx="1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3 node Cluster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29"/>
          <p:cNvSpPr/>
          <p:nvPr/>
        </p:nvSpPr>
        <p:spPr>
          <a:xfrm>
            <a:off x="3892938" y="2935525"/>
            <a:ext cx="425100" cy="4056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516950" y="2935525"/>
            <a:ext cx="425100" cy="4056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1140988" y="2935525"/>
            <a:ext cx="425100" cy="4056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9"/>
          <p:cNvCxnSpPr>
            <a:stCxn id="507" idx="2"/>
            <a:endCxn id="504" idx="1"/>
          </p:cNvCxnSpPr>
          <p:nvPr/>
        </p:nvCxnSpPr>
        <p:spPr>
          <a:xfrm>
            <a:off x="1140988" y="3138325"/>
            <a:ext cx="2779800" cy="1318500"/>
          </a:xfrm>
          <a:prstGeom prst="curvedConnector3">
            <a:avLst>
              <a:gd fmla="val -8566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" name="Google Shape;509;p29"/>
          <p:cNvCxnSpPr>
            <a:stCxn id="506" idx="2"/>
            <a:endCxn id="504" idx="1"/>
          </p:cNvCxnSpPr>
          <p:nvPr/>
        </p:nvCxnSpPr>
        <p:spPr>
          <a:xfrm>
            <a:off x="2516950" y="3138325"/>
            <a:ext cx="1403700" cy="1318500"/>
          </a:xfrm>
          <a:prstGeom prst="curvedConnector3">
            <a:avLst>
              <a:gd fmla="val -16964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29"/>
          <p:cNvCxnSpPr>
            <a:stCxn id="505" idx="2"/>
            <a:endCxn id="504" idx="1"/>
          </p:cNvCxnSpPr>
          <p:nvPr/>
        </p:nvCxnSpPr>
        <p:spPr>
          <a:xfrm>
            <a:off x="3892938" y="3138325"/>
            <a:ext cx="27900" cy="1318500"/>
          </a:xfrm>
          <a:prstGeom prst="curvedConnector3">
            <a:avLst>
              <a:gd fmla="val -853495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11" name="Google Shape;51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0950" y="1307827"/>
            <a:ext cx="505100" cy="503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29"/>
          <p:cNvCxnSpPr>
            <a:stCxn id="511" idx="2"/>
            <a:endCxn id="472" idx="1"/>
          </p:cNvCxnSpPr>
          <p:nvPr/>
        </p:nvCxnSpPr>
        <p:spPr>
          <a:xfrm rot="5400000">
            <a:off x="1822300" y="1173870"/>
            <a:ext cx="954000" cy="2228400"/>
          </a:xfrm>
          <a:prstGeom prst="curvedConnector4">
            <a:avLst>
              <a:gd fmla="val 41918" name="adj1"/>
              <a:gd fmla="val 110686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29"/>
          <p:cNvCxnSpPr>
            <a:stCxn id="511" idx="2"/>
            <a:endCxn id="492" idx="1"/>
          </p:cNvCxnSpPr>
          <p:nvPr/>
        </p:nvCxnSpPr>
        <p:spPr>
          <a:xfrm rot="5400000">
            <a:off x="2502250" y="1864920"/>
            <a:ext cx="965100" cy="857400"/>
          </a:xfrm>
          <a:prstGeom prst="curvedConnector4">
            <a:avLst>
              <a:gd fmla="val 42006" name="adj1"/>
              <a:gd fmla="val 127780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4" name="Google Shape;514;p29"/>
          <p:cNvCxnSpPr>
            <a:stCxn id="511" idx="2"/>
            <a:endCxn id="501" idx="1"/>
          </p:cNvCxnSpPr>
          <p:nvPr/>
        </p:nvCxnSpPr>
        <p:spPr>
          <a:xfrm flipH="1" rot="-5400000">
            <a:off x="3187750" y="2036820"/>
            <a:ext cx="965100" cy="5136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15" name="Google Shape;515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2194" y="1380671"/>
            <a:ext cx="366762" cy="357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6" name="Google Shape;516;p29"/>
          <p:cNvCxnSpPr>
            <a:stCxn id="515" idx="3"/>
            <a:endCxn id="511" idx="1"/>
          </p:cNvCxnSpPr>
          <p:nvPr/>
        </p:nvCxnSpPr>
        <p:spPr>
          <a:xfrm>
            <a:off x="2058956" y="1559462"/>
            <a:ext cx="11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29"/>
          <p:cNvSpPr txBox="1"/>
          <p:nvPr/>
        </p:nvSpPr>
        <p:spPr>
          <a:xfrm>
            <a:off x="4369025" y="1374813"/>
            <a:ext cx="32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Which one should we send our requests to?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8" name="Google Shape;518;p29"/>
          <p:cNvCxnSpPr>
            <a:stCxn id="515" idx="3"/>
            <a:endCxn id="472" idx="1"/>
          </p:cNvCxnSpPr>
          <p:nvPr/>
        </p:nvCxnSpPr>
        <p:spPr>
          <a:xfrm flipH="1">
            <a:off x="1185056" y="1559462"/>
            <a:ext cx="873900" cy="1205700"/>
          </a:xfrm>
          <a:prstGeom prst="curvedConnector5">
            <a:avLst>
              <a:gd fmla="val -31173" name="adj1"/>
              <a:gd fmla="val 51016" name="adj2"/>
              <a:gd fmla="val 13336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9" name="Google Shape;519;p29"/>
          <p:cNvCxnSpPr>
            <a:stCxn id="515" idx="3"/>
            <a:endCxn id="492" idx="1"/>
          </p:cNvCxnSpPr>
          <p:nvPr/>
        </p:nvCxnSpPr>
        <p:spPr>
          <a:xfrm>
            <a:off x="2058956" y="1559462"/>
            <a:ext cx="497100" cy="1216500"/>
          </a:xfrm>
          <a:prstGeom prst="curvedConnector3">
            <a:avLst>
              <a:gd fmla="val 421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0" name="Google Shape;520;p29"/>
          <p:cNvCxnSpPr>
            <a:stCxn id="515" idx="3"/>
            <a:endCxn id="501" idx="1"/>
          </p:cNvCxnSpPr>
          <p:nvPr/>
        </p:nvCxnSpPr>
        <p:spPr>
          <a:xfrm>
            <a:off x="2058956" y="1559462"/>
            <a:ext cx="1868100" cy="1216500"/>
          </a:xfrm>
          <a:prstGeom prst="curvedConnector3">
            <a:avLst>
              <a:gd fmla="val 627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1" name="Google Shape;521;p29"/>
          <p:cNvSpPr txBox="1"/>
          <p:nvPr/>
        </p:nvSpPr>
        <p:spPr>
          <a:xfrm>
            <a:off x="709350" y="4596700"/>
            <a:ext cx="77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talk about what will happen if we want to create some sort of resource in such cluster in the next session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/>
        </p:nvSpPr>
        <p:spPr>
          <a:xfrm>
            <a:off x="1183200" y="915075"/>
            <a:ext cx="6777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Buckle up!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will get a little confusing but remember that from this section forward, we’re going to just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introduce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some other parts of K8S, to be able to help 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complete the task and we will cover all of these in details in the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next lesson</a:t>
            </a:r>
            <a:endParaRPr b="1"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30"/>
          <p:cNvSpPr txBox="1"/>
          <p:nvPr/>
        </p:nvSpPr>
        <p:spPr>
          <a:xfrm>
            <a:off x="1183200" y="2812425"/>
            <a:ext cx="6777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These are not important and I want you to understand that you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SHOULD NOT</a:t>
            </a: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focus on them, since we don’t need them for now and it just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distract</a:t>
            </a: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you from this </a:t>
            </a:r>
            <a:r>
              <a:rPr b="1"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section goal</a:t>
            </a: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which is to understand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K8S cluster itself works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K8S’s yaml files</a:t>
            </a:r>
            <a:endParaRPr/>
          </a:p>
        </p:txBody>
      </p:sp>
      <p:sp>
        <p:nvSpPr>
          <p:cNvPr id="533" name="Google Shape;53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Something like </a:t>
            </a:r>
            <a:r>
              <a:rPr lang="en">
                <a:solidFill>
                  <a:schemeClr val="accent6"/>
                </a:solidFill>
              </a:rPr>
              <a:t>docker-compose.yml</a:t>
            </a:r>
            <a:r>
              <a:rPr lang="en"/>
              <a:t>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K8S has </a:t>
            </a:r>
            <a:r>
              <a:rPr lang="en"/>
              <a:t>different </a:t>
            </a:r>
            <a:r>
              <a:rPr lang="en">
                <a:solidFill>
                  <a:srgbClr val="FF0000"/>
                </a:solidFill>
              </a:rPr>
              <a:t>kind</a:t>
            </a:r>
            <a:r>
              <a:rPr lang="en"/>
              <a:t> of resources which we will discuss them in the next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resources has their own unique mechanism to deploy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now, we just need to know that we need them to bring required services up on our cluster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is container orchestration?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VMware:</a:t>
            </a:r>
            <a:r>
              <a:rPr lang="en"/>
              <a:t> the automation of much of the operational effort required to run containerized workloads and services.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1297500" y="2182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RedHat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automates the deployment, management, scaling, and networking of containers.</a:t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1297500" y="2567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IBM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automates the provisioning, deployment, networking, scaling, availability, and lifecycle management of containers.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1297500" y="3182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AVI networks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he automatic process of managing or scheduling the work of individual containers for applications based on microservices within multiple clusters.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1297500" y="3797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Google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automatically provisions, deploys, scales, and manages containerized applications without worrying about the underlying infrastructure.</a:t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1297500" y="4412450"/>
            <a:ext cx="958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AWS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…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2256000" y="4412450"/>
            <a:ext cx="5192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→ </a:t>
            </a:r>
            <a:r>
              <a:rPr lang="en"/>
              <a:t>They didn’t </a:t>
            </a:r>
            <a:r>
              <a:rPr lang="en"/>
              <a:t>bother</a:t>
            </a:r>
            <a:r>
              <a:rPr lang="en"/>
              <a:t> to come up with any </a:t>
            </a:r>
            <a:r>
              <a:rPr lang="en"/>
              <a:t>explanation</a:t>
            </a:r>
            <a:r>
              <a:rPr lang="en"/>
              <a:t> :)))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r>
              <a:rPr lang="en"/>
              <a:t> with K8S: kubectl</a:t>
            </a:r>
            <a:endParaRPr/>
          </a:p>
        </p:txBody>
      </p:sp>
      <p:sp>
        <p:nvSpPr>
          <p:cNvPr id="539" name="Google Shape;53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Something like </a:t>
            </a:r>
            <a:r>
              <a:rPr lang="en">
                <a:solidFill>
                  <a:schemeClr val="accent6"/>
                </a:solidFill>
              </a:rPr>
              <a:t>docker-cli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this to </a:t>
            </a:r>
            <a:r>
              <a:rPr lang="en"/>
              <a:t>interact</a:t>
            </a:r>
            <a:r>
              <a:rPr lang="en"/>
              <a:t> with our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now, just remember these: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kubectl get pods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kubectl apply -f &lt;SOME_FILE&gt;.yaml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kubectl</a:t>
            </a:r>
            <a:r>
              <a:rPr lang="en"/>
              <a:t> delete -f </a:t>
            </a:r>
            <a:r>
              <a:rPr lang="en"/>
              <a:t>&lt;SOME_FILE&gt;.yaml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all of the above commands, you can add bellow section to interact with cluster in specific namespace which we also will talk about in the next session: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-n &lt;SOME_NAMESPACE&gt;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--all-namespaces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kubectl get pods -n kube-system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kubectl get pods --all-namespaces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</a:t>
            </a:r>
            <a:endParaRPr/>
          </a:p>
        </p:txBody>
      </p:sp>
      <p:sp>
        <p:nvSpPr>
          <p:cNvPr id="545" name="Google Shape;545;p33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some other functionalities which are required by K8S </a:t>
            </a:r>
            <a:endParaRPr/>
          </a:p>
        </p:txBody>
      </p:sp>
      <p:sp>
        <p:nvSpPr>
          <p:cNvPr id="546" name="Google Shape;546;p33"/>
          <p:cNvSpPr txBox="1"/>
          <p:nvPr/>
        </p:nvSpPr>
        <p:spPr>
          <a:xfrm>
            <a:off x="1297500" y="1855275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addons maintains by third-parties, not K8S itself</a:t>
            </a:r>
            <a:endParaRPr/>
          </a:p>
        </p:txBody>
      </p:sp>
      <p:sp>
        <p:nvSpPr>
          <p:cNvPr id="547" name="Google Shape;547;p33"/>
          <p:cNvSpPr txBox="1"/>
          <p:nvPr/>
        </p:nvSpPr>
        <p:spPr>
          <a:xfrm>
            <a:off x="1297500" y="21499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of them are mandatory to completes K8S functionality (somehow)</a:t>
            </a:r>
            <a:endParaRPr/>
          </a:p>
        </p:txBody>
      </p:sp>
      <p:sp>
        <p:nvSpPr>
          <p:cNvPr id="548" name="Google Shape;548;p33"/>
          <p:cNvSpPr txBox="1"/>
          <p:nvPr/>
        </p:nvSpPr>
        <p:spPr>
          <a:xfrm>
            <a:off x="1297500" y="2415125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lists some of the available addons: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549" name="Google Shape;549;p33"/>
          <p:cNvSpPr txBox="1"/>
          <p:nvPr/>
        </p:nvSpPr>
        <p:spPr>
          <a:xfrm>
            <a:off x="1297500" y="2682900"/>
            <a:ext cx="703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Networking and Network Policy → CNI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Service Discovery → CoreDNS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Visualization &amp; Control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Infrastructure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0" name="Google Shape;550;p33"/>
          <p:cNvSpPr txBox="1"/>
          <p:nvPr/>
        </p:nvSpPr>
        <p:spPr>
          <a:xfrm>
            <a:off x="4488225" y="2896775"/>
            <a:ext cx="8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Mandatory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33"/>
          <p:cNvSpPr txBox="1"/>
          <p:nvPr/>
        </p:nvSpPr>
        <p:spPr>
          <a:xfrm>
            <a:off x="4990900" y="2682900"/>
            <a:ext cx="8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Mandatory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1443150" y="3597400"/>
            <a:ext cx="62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understand this, we need to understand how K8S networking works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3" name="Google Shape;553;p33"/>
          <p:cNvCxnSpPr>
            <a:endCxn id="552" idx="1"/>
          </p:cNvCxnSpPr>
          <p:nvPr/>
        </p:nvCxnSpPr>
        <p:spPr>
          <a:xfrm rot="5400000">
            <a:off x="1265850" y="3067000"/>
            <a:ext cx="907800" cy="553200"/>
          </a:xfrm>
          <a:prstGeom prst="curvedConnector4">
            <a:avLst>
              <a:gd fmla="val 18462" name="adj1"/>
              <a:gd fmla="val 14304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4" name="Google Shape;554;p33"/>
          <p:cNvSpPr txBox="1"/>
          <p:nvPr/>
        </p:nvSpPr>
        <p:spPr>
          <a:xfrm>
            <a:off x="1443150" y="3997600"/>
            <a:ext cx="62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to understand K8S networking, first we need to understand how K8S behave and how we can deploy our applications on 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5" name="Google Shape;555;p33"/>
          <p:cNvCxnSpPr>
            <a:stCxn id="552" idx="1"/>
            <a:endCxn id="554" idx="1"/>
          </p:cNvCxnSpPr>
          <p:nvPr/>
        </p:nvCxnSpPr>
        <p:spPr>
          <a:xfrm>
            <a:off x="1443150" y="3797500"/>
            <a:ext cx="600" cy="507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6" name="Google Shape;556;p33"/>
          <p:cNvSpPr txBox="1"/>
          <p:nvPr/>
        </p:nvSpPr>
        <p:spPr>
          <a:xfrm>
            <a:off x="1443150" y="4496600"/>
            <a:ext cx="62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cover this in the next lesson; for now, just know that we need these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7" name="Google Shape;557;p33"/>
          <p:cNvCxnSpPr>
            <a:stCxn id="554" idx="1"/>
            <a:endCxn id="556" idx="1"/>
          </p:cNvCxnSpPr>
          <p:nvPr/>
        </p:nvCxnSpPr>
        <p:spPr>
          <a:xfrm>
            <a:off x="1443150" y="4305400"/>
            <a:ext cx="600" cy="391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Mandatory Addon: CNI</a:t>
            </a:r>
            <a:endParaRPr/>
          </a:p>
        </p:txBody>
      </p:sp>
      <p:sp>
        <p:nvSpPr>
          <p:cNvPr id="563" name="Google Shape;563;p34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fully </a:t>
            </a:r>
            <a:r>
              <a:rPr lang="en"/>
              <a:t>understand</a:t>
            </a:r>
            <a:r>
              <a:rPr lang="en"/>
              <a:t> this section, we have to know about K8S’s networking; for now just accept that we need this to handle K8S’s </a:t>
            </a:r>
            <a:r>
              <a:rPr lang="en">
                <a:solidFill>
                  <a:srgbClr val="FF0000"/>
                </a:solidFill>
              </a:rPr>
              <a:t>pods</a:t>
            </a:r>
            <a:r>
              <a:rPr lang="en"/>
              <a:t>.</a:t>
            </a:r>
            <a:endParaRPr/>
          </a:p>
        </p:txBody>
      </p:sp>
      <p:sp>
        <p:nvSpPr>
          <p:cNvPr id="564" name="Google Shape;564;p34"/>
          <p:cNvSpPr txBox="1"/>
          <p:nvPr>
            <p:ph idx="1" type="body"/>
          </p:nvPr>
        </p:nvSpPr>
        <p:spPr>
          <a:xfrm>
            <a:off x="1297500" y="2182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Pods</a:t>
            </a:r>
            <a:r>
              <a:rPr lang="en"/>
              <a:t> are the smallest section of K8S; we will cover this later, sorry :)</a:t>
            </a:r>
            <a:endParaRPr/>
          </a:p>
        </p:txBody>
      </p:sp>
      <p:sp>
        <p:nvSpPr>
          <p:cNvPr id="565" name="Google Shape;565;p34"/>
          <p:cNvSpPr txBox="1"/>
          <p:nvPr>
            <p:ph idx="1" type="body"/>
          </p:nvPr>
        </p:nvSpPr>
        <p:spPr>
          <a:xfrm>
            <a:off x="1297500" y="25674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know that you have to choose some sort of CNI to make your cluster works.</a:t>
            </a:r>
            <a:endParaRPr/>
          </a:p>
        </p:txBody>
      </p:sp>
      <p:sp>
        <p:nvSpPr>
          <p:cNvPr id="566" name="Google Shape;566;p34"/>
          <p:cNvSpPr txBox="1"/>
          <p:nvPr>
            <p:ph idx="1" type="body"/>
          </p:nvPr>
        </p:nvSpPr>
        <p:spPr>
          <a:xfrm>
            <a:off x="1297500" y="29523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recommend something simple like </a:t>
            </a:r>
            <a:r>
              <a:rPr lang="en">
                <a:solidFill>
                  <a:srgbClr val="00FF00"/>
                </a:solidFill>
              </a:rPr>
              <a:t>Flannel</a:t>
            </a:r>
            <a:r>
              <a:rPr lang="en"/>
              <a:t>.</a:t>
            </a:r>
            <a:endParaRPr/>
          </a:p>
        </p:txBody>
      </p:sp>
      <p:sp>
        <p:nvSpPr>
          <p:cNvPr id="567" name="Google Shape;567;p34"/>
          <p:cNvSpPr txBox="1"/>
          <p:nvPr>
            <p:ph idx="1" type="body"/>
          </p:nvPr>
        </p:nvSpPr>
        <p:spPr>
          <a:xfrm>
            <a:off x="1297500" y="3337250"/>
            <a:ext cx="703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these URLs for available 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Installing Addons | Kubernetes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- CNI - the Container Network 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Mandatory Addon: CoreDNS</a:t>
            </a:r>
            <a:endParaRPr/>
          </a:p>
        </p:txBody>
      </p:sp>
      <p:sp>
        <p:nvSpPr>
          <p:cNvPr id="573" name="Google Shape;573;p35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this service listed as “service discovery” but it’s not a full service discovery application.</a:t>
            </a:r>
            <a:endParaRPr/>
          </a:p>
        </p:txBody>
      </p:sp>
      <p:sp>
        <p:nvSpPr>
          <p:cNvPr id="574" name="Google Shape;574;p35"/>
          <p:cNvSpPr txBox="1"/>
          <p:nvPr>
            <p:ph idx="1" type="body"/>
          </p:nvPr>
        </p:nvSpPr>
        <p:spPr>
          <a:xfrm>
            <a:off x="1297500" y="2182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provide an in-cluster DNS for pods.</a:t>
            </a:r>
            <a:endParaRPr/>
          </a:p>
        </p:txBody>
      </p:sp>
      <p:sp>
        <p:nvSpPr>
          <p:cNvPr id="575" name="Google Shape;575;p35"/>
          <p:cNvSpPr txBox="1"/>
          <p:nvPr>
            <p:ph idx="1" type="body"/>
          </p:nvPr>
        </p:nvSpPr>
        <p:spPr>
          <a:xfrm>
            <a:off x="1297500" y="25717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way we can use the name of our applications to call them.</a:t>
            </a:r>
            <a:endParaRPr/>
          </a:p>
        </p:txBody>
      </p:sp>
      <p:sp>
        <p:nvSpPr>
          <p:cNvPr id="576" name="Google Shape;576;p35"/>
          <p:cNvSpPr txBox="1"/>
          <p:nvPr>
            <p:ph idx="1" type="body"/>
          </p:nvPr>
        </p:nvSpPr>
        <p:spPr>
          <a:xfrm>
            <a:off x="1297500" y="2956650"/>
            <a:ext cx="70389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service will get the first IP of our cluster.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as before, we have to understand the K8S’s networking to understand this :)</a:t>
            </a:r>
            <a:endParaRPr/>
          </a:p>
        </p:txBody>
      </p:sp>
      <p:sp>
        <p:nvSpPr>
          <p:cNvPr id="577" name="Google Shape;577;p35"/>
          <p:cNvSpPr txBox="1"/>
          <p:nvPr>
            <p:ph idx="1" type="body"/>
          </p:nvPr>
        </p:nvSpPr>
        <p:spPr>
          <a:xfrm>
            <a:off x="1297500" y="399622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Sorry about all the confusion but we have to know the essentials to move forward with our task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5"/>
          <p:cNvCxnSpPr>
            <a:stCxn id="163" idx="2"/>
          </p:cNvCxnSpPr>
          <p:nvPr/>
        </p:nvCxnSpPr>
        <p:spPr>
          <a:xfrm>
            <a:off x="4572000" y="1692750"/>
            <a:ext cx="15600" cy="3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" name="Google Shape;164;p15"/>
          <p:cNvSpPr/>
          <p:nvPr/>
        </p:nvSpPr>
        <p:spPr>
          <a:xfrm>
            <a:off x="5698163" y="2597225"/>
            <a:ext cx="2272200" cy="2209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container orchestration? </a:t>
            </a:r>
            <a:r>
              <a:rPr lang="en">
                <a:solidFill>
                  <a:schemeClr val="accent6"/>
                </a:solidFill>
              </a:rPr>
              <a:t>My version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1052550" y="13078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</a:t>
            </a:r>
            <a:r>
              <a:rPr lang="en"/>
              <a:t>2</a:t>
            </a:r>
            <a:r>
              <a:rPr lang="en"/>
              <a:t> sides here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490313" y="1770125"/>
            <a:ext cx="3508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Resource Management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5122988" y="1770125"/>
            <a:ext cx="3530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Container Lifecycle</a:t>
            </a:r>
            <a:endParaRPr/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3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8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3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88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3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6548063" y="235990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813" y="3823513"/>
            <a:ext cx="879900" cy="84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862" y="3686300"/>
            <a:ext cx="1110200" cy="11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/>
          <p:nvPr/>
        </p:nvSpPr>
        <p:spPr>
          <a:xfrm>
            <a:off x="7553413" y="295390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5698163" y="400855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7496813" y="4008538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5542713" y="295390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6678788" y="4567650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506213" y="248755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Running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7511563" y="308155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Stoping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500863" y="308155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Creating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7454963" y="413620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Deleting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5656313" y="413620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Scaling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3776850" y="2188250"/>
            <a:ext cx="159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Container orchestration handle all of these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vs Docker swarm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1084013" y="13078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me do the most fair comparison that ever existed</a:t>
            </a:r>
            <a:endParaRPr/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28065" l="7780" r="50703" t="26432"/>
          <a:stretch/>
        </p:blipFill>
        <p:spPr>
          <a:xfrm>
            <a:off x="1952488" y="2369813"/>
            <a:ext cx="1650700" cy="18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27764" l="66137" r="6383" t="34413"/>
          <a:stretch/>
        </p:blipFill>
        <p:spPr>
          <a:xfrm>
            <a:off x="6319075" y="2674100"/>
            <a:ext cx="872425" cy="12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429688" y="3788250"/>
            <a:ext cx="1377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7337013" y="3805200"/>
            <a:ext cx="1377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 swarm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56" y="2507525"/>
            <a:ext cx="1236367" cy="120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5">
            <a:alphaModFix/>
          </a:blip>
          <a:srcRect b="0" l="6690" r="7641" t="0"/>
          <a:stretch/>
        </p:blipFill>
        <p:spPr>
          <a:xfrm>
            <a:off x="7407488" y="2507525"/>
            <a:ext cx="1236349" cy="12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/>
          <p:nvPr/>
        </p:nvSpPr>
        <p:spPr>
          <a:xfrm>
            <a:off x="1806988" y="1927025"/>
            <a:ext cx="145500" cy="26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 flipH="1">
            <a:off x="7191513" y="1927025"/>
            <a:ext cx="145500" cy="26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6"/>
          <p:cNvCxnSpPr>
            <a:stCxn id="192" idx="2"/>
          </p:cNvCxnSpPr>
          <p:nvPr/>
        </p:nvCxnSpPr>
        <p:spPr>
          <a:xfrm>
            <a:off x="4603463" y="1692750"/>
            <a:ext cx="15600" cy="302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2" name="Google Shape;202;p16"/>
          <p:cNvSpPr txBox="1"/>
          <p:nvPr/>
        </p:nvSpPr>
        <p:spPr>
          <a:xfrm>
            <a:off x="3603188" y="2643413"/>
            <a:ext cx="262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That’s it. If you think, K8S is big for you, then you can say that you don’t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probably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need container orchestration.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Don’t fool yourself :)))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understand why a service has a specific architecture, first we have to understand what is the requirements for that service: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1297500" y="21607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00FF"/>
                </a:solidFill>
              </a:rPr>
              <a:t>Something</a:t>
            </a:r>
            <a:r>
              <a:rPr lang="en" sz="1000"/>
              <a:t> to handle client interactions</a:t>
            </a:r>
            <a:endParaRPr sz="1000"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1297500" y="31320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00FFFF"/>
                </a:solidFill>
              </a:rPr>
              <a:t>Something</a:t>
            </a:r>
            <a:r>
              <a:rPr lang="en" sz="1000"/>
              <a:t> to handle/translate client requests for cluster</a:t>
            </a:r>
            <a:endParaRPr sz="1000"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1297500" y="3383075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00FF00"/>
                </a:solidFill>
              </a:rPr>
              <a:t>Something</a:t>
            </a:r>
            <a:r>
              <a:rPr lang="en" sz="1000"/>
              <a:t> specify where to put each service</a:t>
            </a:r>
            <a:endParaRPr sz="1000"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1297500" y="36259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FF00"/>
                </a:solidFill>
              </a:rPr>
              <a:t>Something</a:t>
            </a:r>
            <a:r>
              <a:rPr lang="en" sz="1000"/>
              <a:t> to manage the cluster</a:t>
            </a:r>
            <a:endParaRPr sz="1000"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1297500" y="387275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9900"/>
                </a:solidFill>
              </a:rPr>
              <a:t>Something</a:t>
            </a:r>
            <a:r>
              <a:rPr lang="en" sz="1000"/>
              <a:t> to keep any data related to cluster</a:t>
            </a:r>
            <a:endParaRPr sz="1000"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1297500" y="24046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9900FF"/>
                </a:solidFill>
              </a:rPr>
              <a:t>Something</a:t>
            </a:r>
            <a:r>
              <a:rPr lang="en" sz="1000"/>
              <a:t> to handle containers for each node</a:t>
            </a:r>
            <a:endParaRPr sz="1000"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297500" y="264635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0000FF"/>
                </a:solidFill>
              </a:rPr>
              <a:t>Something</a:t>
            </a:r>
            <a:r>
              <a:rPr lang="en" sz="1000"/>
              <a:t> to manage each node</a:t>
            </a:r>
            <a:endParaRPr sz="1000"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1297500" y="2893825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Something</a:t>
            </a:r>
            <a:r>
              <a:rPr lang="en" sz="1000"/>
              <a:t> to handle required network rules for each node</a:t>
            </a:r>
            <a:endParaRPr sz="1000"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1297500" y="4411025"/>
            <a:ext cx="7038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So we need a whole bunch of </a:t>
            </a:r>
            <a:r>
              <a:rPr lang="en" sz="2000">
                <a:solidFill>
                  <a:srgbClr val="FF00FF"/>
                </a:solidFill>
              </a:rPr>
              <a:t>S</a:t>
            </a:r>
            <a:r>
              <a:rPr lang="en" sz="2000">
                <a:solidFill>
                  <a:srgbClr val="9900FF"/>
                </a:solidFill>
              </a:rPr>
              <a:t>O</a:t>
            </a:r>
            <a:r>
              <a:rPr lang="en" sz="2000">
                <a:solidFill>
                  <a:srgbClr val="0000FF"/>
                </a:solidFill>
              </a:rPr>
              <a:t>M</a:t>
            </a:r>
            <a:r>
              <a:rPr lang="en" sz="2000">
                <a:solidFill>
                  <a:srgbClr val="4A86E8"/>
                </a:solidFill>
              </a:rPr>
              <a:t>E</a:t>
            </a:r>
            <a:r>
              <a:rPr lang="en" sz="2000">
                <a:solidFill>
                  <a:srgbClr val="00FFFF"/>
                </a:solidFill>
              </a:rPr>
              <a:t>T</a:t>
            </a:r>
            <a:r>
              <a:rPr lang="en" sz="2000">
                <a:solidFill>
                  <a:srgbClr val="00FF00"/>
                </a:solidFill>
              </a:rPr>
              <a:t>H</a:t>
            </a:r>
            <a:r>
              <a:rPr lang="en" sz="2000">
                <a:solidFill>
                  <a:srgbClr val="FFFF00"/>
                </a:solidFill>
              </a:rPr>
              <a:t>I</a:t>
            </a:r>
            <a:r>
              <a:rPr lang="en" sz="2000">
                <a:solidFill>
                  <a:srgbClr val="FF9900"/>
                </a:solidFill>
              </a:rPr>
              <a:t>N</a:t>
            </a:r>
            <a:r>
              <a:rPr lang="en" sz="2000">
                <a:solidFill>
                  <a:srgbClr val="FF0000"/>
                </a:solidFill>
              </a:rPr>
              <a:t>G</a:t>
            </a:r>
            <a:r>
              <a:rPr lang="en" sz="2000"/>
              <a:t>s</a:t>
            </a:r>
            <a:endParaRPr sz="2000"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1297500" y="41198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Something</a:t>
            </a:r>
            <a:r>
              <a:rPr lang="en" sz="1000"/>
              <a:t> to handle other aspect for cluster like network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052550" y="13078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break this </a:t>
            </a:r>
            <a:r>
              <a:rPr lang="en"/>
              <a:t>down to more related parts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3346500" y="1692750"/>
            <a:ext cx="24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4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24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24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/>
          </a:p>
        </p:txBody>
      </p:sp>
      <p:sp>
        <p:nvSpPr>
          <p:cNvPr id="231" name="Google Shape;231;p19"/>
          <p:cNvSpPr/>
          <p:nvPr/>
        </p:nvSpPr>
        <p:spPr>
          <a:xfrm rot="-5400000">
            <a:off x="3701475" y="2065825"/>
            <a:ext cx="60900" cy="19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rot="-5400000">
            <a:off x="4156000" y="1829725"/>
            <a:ext cx="60900" cy="66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 rot="-5400000">
            <a:off x="4866875" y="1809475"/>
            <a:ext cx="60900" cy="70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 rot="-5400000">
            <a:off x="5341650" y="2065825"/>
            <a:ext cx="60900" cy="19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2640900" y="2570663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2955088" y="3118100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node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5250113" y="3118100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management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5797500" y="2519888"/>
            <a:ext cx="15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network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19"/>
          <p:cNvCxnSpPr>
            <a:stCxn id="231" idx="1"/>
            <a:endCxn id="235" idx="3"/>
          </p:cNvCxnSpPr>
          <p:nvPr/>
        </p:nvCxnSpPr>
        <p:spPr>
          <a:xfrm rot="5400000">
            <a:off x="3250125" y="2289025"/>
            <a:ext cx="578100" cy="385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" name="Google Shape;240;p19"/>
          <p:cNvCxnSpPr>
            <a:stCxn id="232" idx="1"/>
            <a:endCxn id="236" idx="3"/>
          </p:cNvCxnSpPr>
          <p:nvPr/>
        </p:nvCxnSpPr>
        <p:spPr>
          <a:xfrm rot="5400000">
            <a:off x="3528400" y="2660275"/>
            <a:ext cx="1125600" cy="190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19"/>
          <p:cNvCxnSpPr>
            <a:stCxn id="233" idx="1"/>
            <a:endCxn id="237" idx="1"/>
          </p:cNvCxnSpPr>
          <p:nvPr/>
        </p:nvCxnSpPr>
        <p:spPr>
          <a:xfrm flipH="1" rot="-5400000">
            <a:off x="4510925" y="2579125"/>
            <a:ext cx="1125600" cy="352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19"/>
          <p:cNvCxnSpPr>
            <a:stCxn id="234" idx="1"/>
            <a:endCxn id="238" idx="1"/>
          </p:cNvCxnSpPr>
          <p:nvPr/>
        </p:nvCxnSpPr>
        <p:spPr>
          <a:xfrm flipH="1" rot="-5400000">
            <a:off x="5321100" y="2243725"/>
            <a:ext cx="527400" cy="425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0" y="3665525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00FF"/>
                </a:solidFill>
              </a:rPr>
              <a:t>Something</a:t>
            </a:r>
            <a:r>
              <a:rPr lang="en" sz="900"/>
              <a:t> to handle client interactions</a:t>
            </a:r>
            <a:endParaRPr sz="900"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4942475" y="3576500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00FFFF"/>
                </a:solidFill>
              </a:rPr>
              <a:t>Something</a:t>
            </a:r>
            <a:r>
              <a:rPr lang="en" sz="900"/>
              <a:t> to handle/translate client requests for cluster</a:t>
            </a:r>
            <a:endParaRPr sz="900"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4942475" y="3798625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00FF00"/>
                </a:solidFill>
              </a:rPr>
              <a:t>Something</a:t>
            </a:r>
            <a:r>
              <a:rPr lang="en" sz="900"/>
              <a:t> specify where to put each service</a:t>
            </a:r>
            <a:endParaRPr sz="900"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4942475" y="4016050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FF00"/>
                </a:solidFill>
              </a:rPr>
              <a:t>Something</a:t>
            </a:r>
            <a:r>
              <a:rPr lang="en" sz="900"/>
              <a:t> to manage the cluster</a:t>
            </a:r>
            <a:endParaRPr sz="900"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4942475" y="4242575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9900"/>
                </a:solidFill>
              </a:rPr>
              <a:t>Something</a:t>
            </a:r>
            <a:r>
              <a:rPr lang="en" sz="900"/>
              <a:t> to keep any data related to cluster</a:t>
            </a:r>
            <a:endParaRPr sz="900"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0" y="4082050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9900FF"/>
                </a:solidFill>
              </a:rPr>
              <a:t>Something</a:t>
            </a:r>
            <a:r>
              <a:rPr lang="en" sz="900"/>
              <a:t> to handle containers for each node</a:t>
            </a:r>
            <a:endParaRPr sz="900"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0" y="4308600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0000FF"/>
                </a:solidFill>
              </a:rPr>
              <a:t>Something</a:t>
            </a:r>
            <a:r>
              <a:rPr lang="en" sz="900"/>
              <a:t> to manage each node</a:t>
            </a:r>
            <a:endParaRPr sz="900"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0" y="4531575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4A86E8"/>
                </a:solidFill>
              </a:rPr>
              <a:t>Something</a:t>
            </a:r>
            <a:r>
              <a:rPr lang="en" sz="900"/>
              <a:t> to handle required network rules for each node</a:t>
            </a:r>
            <a:endParaRPr sz="900"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4942475" y="4587575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Something</a:t>
            </a:r>
            <a:r>
              <a:rPr lang="en" sz="900"/>
              <a:t> to handle other aspect for cluster like network</a:t>
            </a:r>
            <a:endParaRPr sz="900"/>
          </a:p>
        </p:txBody>
      </p:sp>
      <p:sp>
        <p:nvSpPr>
          <p:cNvPr id="252" name="Google Shape;252;p19"/>
          <p:cNvSpPr txBox="1"/>
          <p:nvPr/>
        </p:nvSpPr>
        <p:spPr>
          <a:xfrm>
            <a:off x="7067525" y="1736875"/>
            <a:ext cx="1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seems that there are some heavy lifting about managing the cluster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19"/>
          <p:cNvCxnSpPr>
            <a:stCxn id="237" idx="3"/>
            <a:endCxn id="252" idx="2"/>
          </p:cNvCxnSpPr>
          <p:nvPr/>
        </p:nvCxnSpPr>
        <p:spPr>
          <a:xfrm flipH="1" rot="10800000">
            <a:off x="7067513" y="2475800"/>
            <a:ext cx="908700" cy="84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" name="Google Shape;254;p19"/>
          <p:cNvSpPr txBox="1"/>
          <p:nvPr/>
        </p:nvSpPr>
        <p:spPr>
          <a:xfrm>
            <a:off x="2502650" y="3665513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2833125" y="4085100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900">
              <a:solidFill>
                <a:srgbClr val="9900FF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2234600" y="4308600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3635475" y="4531575"/>
            <a:ext cx="101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900">
              <a:solidFill>
                <a:srgbClr val="4A86E8"/>
              </a:solidFill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8301300" y="3576488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7717175" y="3791338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7188125" y="4016050"/>
            <a:ext cx="157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900">
              <a:solidFill>
                <a:srgbClr val="FFFF00"/>
              </a:solidFill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7766825" y="4242575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900">
              <a:solidFill>
                <a:srgbClr val="FF9900"/>
              </a:solidFill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8245200" y="4587575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Addons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363625" y="2209625"/>
            <a:ext cx="181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we really using Docker?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19"/>
          <p:cNvCxnSpPr>
            <a:stCxn id="255" idx="0"/>
            <a:endCxn id="263" idx="2"/>
          </p:cNvCxnSpPr>
          <p:nvPr/>
        </p:nvCxnSpPr>
        <p:spPr>
          <a:xfrm flipH="1" rot="5400000">
            <a:off x="1616625" y="2419200"/>
            <a:ext cx="1321500" cy="2010300"/>
          </a:xfrm>
          <a:prstGeom prst="curvedConnector3">
            <a:avLst>
              <a:gd fmla="val 675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p19"/>
          <p:cNvSpPr txBox="1"/>
          <p:nvPr/>
        </p:nvSpPr>
        <p:spPr>
          <a:xfrm>
            <a:off x="363625" y="1416450"/>
            <a:ext cx="181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“Container” slides to get the answer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19"/>
          <p:cNvCxnSpPr>
            <a:stCxn id="263" idx="0"/>
            <a:endCxn id="265" idx="2"/>
          </p:cNvCxnSpPr>
          <p:nvPr/>
        </p:nvCxnSpPr>
        <p:spPr>
          <a:xfrm rot="10800000">
            <a:off x="1272325" y="1970525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56097" y="45992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412950" y="20307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412950" y="16614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endParaRPr sz="1200"/>
          </a:p>
        </p:txBody>
      </p:sp>
      <p:sp>
        <p:nvSpPr>
          <p:cNvPr id="275" name="Google Shape;275;p20"/>
          <p:cNvSpPr txBox="1"/>
          <p:nvPr/>
        </p:nvSpPr>
        <p:spPr>
          <a:xfrm>
            <a:off x="412950" y="24000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353400" y="2769300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412950" y="3138588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412950" y="35079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74250" y="3877200"/>
            <a:ext cx="15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412950" y="4246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412950" y="46158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Addons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2746163" y="2235625"/>
            <a:ext cx="1827900" cy="227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5059838" y="2235625"/>
            <a:ext cx="1827900" cy="227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1650450" y="1307850"/>
            <a:ext cx="58431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Since there are good amount of cluster management requirement, It’s a good idea to have dedicated resources for them</a:t>
            </a:r>
            <a:endParaRPr sz="1200"/>
          </a:p>
        </p:txBody>
      </p:sp>
      <p:sp>
        <p:nvSpPr>
          <p:cNvPr id="285" name="Google Shape;285;p20"/>
          <p:cNvSpPr txBox="1"/>
          <p:nvPr/>
        </p:nvSpPr>
        <p:spPr>
          <a:xfrm>
            <a:off x="2880888" y="1889550"/>
            <a:ext cx="144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5252438" y="1889550"/>
            <a:ext cx="144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2746163" y="4137625"/>
            <a:ext cx="18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5059838" y="4137625"/>
            <a:ext cx="18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746163" y="37683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3556163" y="3768325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5047163" y="37683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5857163" y="3768325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3210713" y="2291113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3210713" y="26604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2872013" y="3029725"/>
            <a:ext cx="15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3210713" y="33990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3666450" y="4632900"/>
            <a:ext cx="23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about </a:t>
            </a: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Addons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20"/>
          <p:cNvCxnSpPr>
            <a:stCxn id="274" idx="3"/>
            <a:endCxn id="297" idx="1"/>
          </p:cNvCxnSpPr>
          <p:nvPr/>
        </p:nvCxnSpPr>
        <p:spPr>
          <a:xfrm>
            <a:off x="1311750" y="1846050"/>
            <a:ext cx="2354700" cy="2971500"/>
          </a:xfrm>
          <a:prstGeom prst="curvedConnector3">
            <a:avLst>
              <a:gd fmla="val 168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0"/>
          <p:cNvCxnSpPr>
            <a:stCxn id="281" idx="3"/>
            <a:endCxn id="297" idx="1"/>
          </p:cNvCxnSpPr>
          <p:nvPr/>
        </p:nvCxnSpPr>
        <p:spPr>
          <a:xfrm>
            <a:off x="1311750" y="4800450"/>
            <a:ext cx="2354700" cy="1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0" name="Google Shape;300;p20"/>
          <p:cNvSpPr txBox="1"/>
          <p:nvPr/>
        </p:nvSpPr>
        <p:spPr>
          <a:xfrm>
            <a:off x="7187700" y="2584500"/>
            <a:ext cx="182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cli tool which gets user input in a user friendly fashion and send them to related components of cluster to be executed; like what we had for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docker cli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20"/>
          <p:cNvCxnSpPr>
            <a:stCxn id="297" idx="3"/>
            <a:endCxn id="300" idx="2"/>
          </p:cNvCxnSpPr>
          <p:nvPr/>
        </p:nvCxnSpPr>
        <p:spPr>
          <a:xfrm flipH="1" rot="10800000">
            <a:off x="5967450" y="4062150"/>
            <a:ext cx="2134200" cy="755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02" name="Google Shape;302;p20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4596259" y="3095700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of </a:t>
            </a:r>
            <a:r>
              <a:rPr lang="en"/>
              <a:t>interrupt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1297500" y="1572750"/>
            <a:ext cx="70389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deep dive about each component that we mentioned, please read this section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K8S documentation, called Concepts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not, this part of above documentation, is a </a:t>
            </a:r>
            <a:r>
              <a:rPr lang="en">
                <a:solidFill>
                  <a:srgbClr val="FF0000"/>
                </a:solidFill>
              </a:rPr>
              <a:t>MUST read section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Kubernetes Components</a:t>
            </a:r>
            <a:endParaRPr/>
          </a:p>
        </p:txBody>
      </p:sp>
      <p:pic>
        <p:nvPicPr>
          <p:cNvPr id="309" name="Google Shape;3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000" y="2805571"/>
            <a:ext cx="866313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7925" y="2805571"/>
            <a:ext cx="866312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9749" y="2805575"/>
            <a:ext cx="866313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5386" y="2805575"/>
            <a:ext cx="866312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6649" y="2805575"/>
            <a:ext cx="866313" cy="81792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 txBox="1"/>
          <p:nvPr/>
        </p:nvSpPr>
        <p:spPr>
          <a:xfrm>
            <a:off x="911700" y="3623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2136488" y="3623500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3480400" y="3623488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4781000" y="3623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5710438" y="3623500"/>
            <a:ext cx="15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7333500" y="3623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1200">
              <a:solidFill>
                <a:srgbClr val="FF9900"/>
              </a:solidFill>
            </a:endParaRPr>
          </a:p>
        </p:txBody>
      </p:sp>
      <p:pic>
        <p:nvPicPr>
          <p:cNvPr id="320" name="Google Shape;32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2294" y="2805571"/>
            <a:ext cx="866313" cy="81792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1297500" y="421187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also bundle cluster management components and called them control plane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