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10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AF9F0-2188-4A31-9791-85603D023C50}">
  <a:tblStyle styleId="{844AF9F0-2188-4A31-9791-85603D023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eae52866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eae52866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eae52866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eae52866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eae52866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eae52866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eae52866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eae52866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eae52866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eae52866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eae52866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eae52866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eae52866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eae52866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 requests on app.snapp-box.com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eae52866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eae52866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GET request that client makes, proxy server will send a HEAD request to check the “</a:t>
            </a:r>
            <a:r>
              <a:rPr b="1" lang="en" sz="9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Last-Modified</a:t>
            </a:r>
            <a:r>
              <a:rPr lang="en"/>
              <a:t>” header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eae52866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eae52866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eae52866e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eae52866e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bdcd2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bdcd2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eae52866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eae52866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eae52866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eae52866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Software-Oriented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Service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eae52866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eae52866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4eae52866e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4eae52866e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eae52866e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eae52866e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normalizer: most important one → prevent SYN </a:t>
            </a:r>
            <a:r>
              <a:rPr lang="en"/>
              <a:t>flood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fixing tool: manipulate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switch: decide based on request regardless of 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scrubber: do not check or modify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4f25d482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4f25d482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f25d482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4f25d482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4f8e30b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4f8e30b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4f8e30b1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4f8e30b1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f8e30b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4f8e30b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7fb60f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b7fb60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f8e30b1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f8e30b1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f8e30b1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f8e30b1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4f8e30b1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4f8e30b1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4f8e30b1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4f8e30b1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f8e30b1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4f8e30b1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ae528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ae528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eae5286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eae5286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ae52866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ae52866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ae52866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ae52866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ae52866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ae52866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eae52866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eae52866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receiving arrows, I intentionally remove the bulky section and replace it with simple </a:t>
            </a:r>
            <a:r>
              <a:rPr lang="en"/>
              <a:t>arrow</a:t>
            </a:r>
            <a:r>
              <a:rPr lang="en"/>
              <a:t> to create the diagram more clean but the concept remain the same as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haproxy.com/blog/the-four-essential-sections-of-an-haproxy-configur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back to our example</a:t>
            </a:r>
            <a:r>
              <a:rPr lang="en"/>
              <a:t>: </a:t>
            </a:r>
            <a:r>
              <a:rPr lang="en">
                <a:solidFill>
                  <a:schemeClr val="lt2"/>
                </a:solidFill>
              </a:rPr>
              <a:t>www.example.com</a:t>
            </a:r>
            <a:r>
              <a:rPr lang="en">
                <a:solidFill>
                  <a:schemeClr val="accent1"/>
                </a:solidFill>
              </a:rPr>
              <a:t>/someURI/someindex.index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480750" y="19151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sp>
        <p:nvSpPr>
          <p:cNvPr id="325" name="Google Shape;325;p22"/>
          <p:cNvSpPr txBox="1"/>
          <p:nvPr/>
        </p:nvSpPr>
        <p:spPr>
          <a:xfrm>
            <a:off x="403250" y="1901200"/>
            <a:ext cx="27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line (GET, POST, … commands)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22"/>
          <p:cNvCxnSpPr>
            <a:endCxn id="325" idx="3"/>
          </p:cNvCxnSpPr>
          <p:nvPr/>
        </p:nvCxnSpPr>
        <p:spPr>
          <a:xfrm rot="10800000">
            <a:off x="3163550" y="2085850"/>
            <a:ext cx="354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2"/>
          <p:cNvSpPr/>
          <p:nvPr/>
        </p:nvSpPr>
        <p:spPr>
          <a:xfrm>
            <a:off x="3225975" y="2273475"/>
            <a:ext cx="264300" cy="21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2189775" y="31526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1000" y="4351475"/>
            <a:ext cx="27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return, line-feed at start of line indicates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end of header lines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22"/>
          <p:cNvCxnSpPr>
            <a:endCxn id="329" idx="3"/>
          </p:cNvCxnSpPr>
          <p:nvPr/>
        </p:nvCxnSpPr>
        <p:spPr>
          <a:xfrm rot="10800000">
            <a:off x="3121300" y="4628525"/>
            <a:ext cx="382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2"/>
          <p:cNvSpPr txBox="1"/>
          <p:nvPr/>
        </p:nvSpPr>
        <p:spPr>
          <a:xfrm>
            <a:off x="6570175" y="2155275"/>
            <a:ext cx="14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570175" y="2571750"/>
            <a:ext cx="118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Line-feed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4950225" y="25724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783975" y="28569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2"/>
          <p:cNvCxnSpPr>
            <a:stCxn id="331" idx="1"/>
            <a:endCxn id="333" idx="0"/>
          </p:cNvCxnSpPr>
          <p:nvPr/>
        </p:nvCxnSpPr>
        <p:spPr>
          <a:xfrm flipH="1">
            <a:off x="5021575" y="2316825"/>
            <a:ext cx="1548600" cy="255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2"/>
          <p:cNvCxnSpPr>
            <a:stCxn id="332" idx="1"/>
            <a:endCxn id="334" idx="0"/>
          </p:cNvCxnSpPr>
          <p:nvPr/>
        </p:nvCxnSpPr>
        <p:spPr>
          <a:xfrm flipH="1">
            <a:off x="5855275" y="2733300"/>
            <a:ext cx="714900" cy="123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3232875" y="1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{844AF9F0-2188-4A31-9791-85603D023C50}</a:tableStyleId>
              </a:tblPr>
              <a:tblGrid>
                <a:gridCol w="1034150"/>
                <a:gridCol w="382850"/>
                <a:gridCol w="1024950"/>
                <a:gridCol w="382850"/>
                <a:gridCol w="892875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method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version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18925" y="16509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3232875" y="2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{844AF9F0-2188-4A31-9791-85603D023C50}</a:tableStyleId>
              </a:tblPr>
              <a:tblGrid>
                <a:gridCol w="1721600"/>
                <a:gridCol w="382850"/>
                <a:gridCol w="720350"/>
                <a:gridCol w="402225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gridSpan="5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rowSpan="2" hMerge="1"/>
                <a:tc rowSpan="2" hMerge="1"/>
                <a:tc rowSpan="2" hMerge="1"/>
              </a:tr>
              <a:tr h="381000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5" name="Google Shape;345;p23"/>
          <p:cNvGraphicFramePr/>
          <p:nvPr/>
        </p:nvGraphicFramePr>
        <p:xfrm>
          <a:off x="3232875" y="36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{844AF9F0-2188-4A31-9791-85603D023C50}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6" name="Google Shape;346;p23"/>
          <p:cNvGraphicFramePr/>
          <p:nvPr/>
        </p:nvGraphicFramePr>
        <p:xfrm>
          <a:off x="3232875" y="39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{844AF9F0-2188-4A31-9791-85603D023C50}</a:tableStyleId>
              </a:tblPr>
              <a:tblGrid>
                <a:gridCol w="4100525"/>
              </a:tblGrid>
              <a:tr h="101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body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23"/>
          <p:cNvSpPr txBox="1"/>
          <p:nvPr/>
        </p:nvSpPr>
        <p:spPr>
          <a:xfrm>
            <a:off x="7918375" y="16157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equest line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716250" y="2099675"/>
            <a:ext cx="159900" cy="150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7918375" y="2665925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7918375" y="43199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055550" y="4395850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m</a:t>
            </a:r>
            <a:r>
              <a:rPr lang="en"/>
              <a:t>ethod types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47355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</a:t>
            </a:r>
            <a:r>
              <a:rPr lang="en"/>
              <a:t>1.0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169000" y="1843350"/>
            <a:ext cx="2196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GET, POST, 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77810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HTTP/0.9: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364350" y="4004550"/>
            <a:ext cx="24153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Version 2.0 &amp; 3.0 exists as well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1974525" y="2329100"/>
            <a:ext cx="90300" cy="24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4741075" y="2329100"/>
            <a:ext cx="90300" cy="65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4"/>
          <p:cNvCxnSpPr>
            <a:stCxn id="361" idx="1"/>
          </p:cNvCxnSpPr>
          <p:nvPr/>
        </p:nvCxnSpPr>
        <p:spPr>
          <a:xfrm flipH="1" rot="10800000">
            <a:off x="2064825" y="2440250"/>
            <a:ext cx="1620000" cy="10200"/>
          </a:xfrm>
          <a:prstGeom prst="curvedConnector5">
            <a:avLst>
              <a:gd fmla="val 17171" name="adj1"/>
              <a:gd fmla="val 30882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4"/>
          <p:cNvCxnSpPr>
            <a:stCxn id="362" idx="1"/>
          </p:cNvCxnSpPr>
          <p:nvPr/>
        </p:nvCxnSpPr>
        <p:spPr>
          <a:xfrm flipH="1" rot="10800000">
            <a:off x="4831375" y="2426450"/>
            <a:ext cx="1537200" cy="231300"/>
          </a:xfrm>
          <a:prstGeom prst="curvedConnector5">
            <a:avLst>
              <a:gd fmla="val 19490" name="adj1"/>
              <a:gd fmla="val 93990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297500" y="1307850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something from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et something from server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6595325" y="1569975"/>
            <a:ext cx="732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WHAT?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932625" y="2868975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5840675" y="2103225"/>
            <a:ext cx="2241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back to the question that we ask few slides ago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297500" y="2430975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URL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body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297500" y="3622500"/>
            <a:ext cx="70389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GET</a:t>
            </a:r>
            <a:r>
              <a:rPr lang="en"/>
              <a:t> method requests a representation of the specified resource. Requests using </a:t>
            </a:r>
            <a:r>
              <a:rPr i="1" lang="en"/>
              <a:t>GET</a:t>
            </a:r>
            <a:r>
              <a:rPr lang="en"/>
              <a:t> should only retrieve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POST</a:t>
            </a:r>
            <a:r>
              <a:rPr lang="en"/>
              <a:t> method submits an entity to the specified resource, often causing a change in state or side effects on the server.</a:t>
            </a:r>
            <a:endParaRPr/>
          </a:p>
        </p:txBody>
      </p:sp>
      <p:cxnSp>
        <p:nvCxnSpPr>
          <p:cNvPr id="376" name="Google Shape;376;p25"/>
          <p:cNvCxnSpPr>
            <a:stCxn id="370" idx="1"/>
            <a:endCxn id="374" idx="1"/>
          </p:cNvCxnSpPr>
          <p:nvPr/>
        </p:nvCxnSpPr>
        <p:spPr>
          <a:xfrm>
            <a:off x="1297500" y="1834650"/>
            <a:ext cx="600" cy="1123200"/>
          </a:xfrm>
          <a:prstGeom prst="curvedConnector3">
            <a:avLst>
              <a:gd fmla="val -8762916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>
            <a:stCxn id="374" idx="1"/>
            <a:endCxn id="375" idx="1"/>
          </p:cNvCxnSpPr>
          <p:nvPr/>
        </p:nvCxnSpPr>
        <p:spPr>
          <a:xfrm>
            <a:off x="1297500" y="2957775"/>
            <a:ext cx="600" cy="1307700"/>
          </a:xfrm>
          <a:prstGeom prst="curvedConnector3">
            <a:avLst>
              <a:gd fmla="val -92262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5"/>
          <p:cNvSpPr txBox="1"/>
          <p:nvPr/>
        </p:nvSpPr>
        <p:spPr>
          <a:xfrm rot="-5400000">
            <a:off x="-15525" y="3450075"/>
            <a:ext cx="119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Firefox </a:t>
            </a: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297500" y="15675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Exactly like </a:t>
            </a:r>
            <a:r>
              <a:rPr i="1" lang="en"/>
              <a:t>GET</a:t>
            </a:r>
            <a:r>
              <a:rPr lang="en"/>
              <a:t> method but </a:t>
            </a:r>
            <a:r>
              <a:rPr lang="en"/>
              <a:t>response</a:t>
            </a:r>
            <a:r>
              <a:rPr lang="en"/>
              <a:t> has no body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297500" y="21969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Uploads file to specified path in URL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1297500" y="28263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Deletes file from specified path in URL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4400350" y="1405175"/>
            <a:ext cx="2906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HTTP/1.1 </a:t>
            </a:r>
            <a:r>
              <a:rPr b="1" lang="en" sz="912">
                <a:solidFill>
                  <a:schemeClr val="lt2"/>
                </a:solidFill>
              </a:rPr>
              <a:t>200</a:t>
            </a:r>
            <a:r>
              <a:rPr b="1" lang="en" sz="912"/>
              <a:t> </a:t>
            </a:r>
            <a:r>
              <a:rPr b="1" lang="en" sz="912">
                <a:solidFill>
                  <a:schemeClr val="accent1"/>
                </a:solidFill>
              </a:rPr>
              <a:t>OK</a:t>
            </a: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Date: Sun, 26 Sep 2010 20:09:20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Server: Apache/2.0.52 (CentOS)\r\n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Last-Modified: Tue, 30 Oct 2022 17:00:02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ETag: "17dc6-a5c-bf716880"\r\n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Accept-Ranges: bytes\r\n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Content-Length: 2652\r\n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Keep-Alive: timeout=10, max=100\r\n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Connection: Keep-Alive\r\n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Content-Type: text/html; charset=ISO-8859-1\r\n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12"/>
              <a:t>data data data data data ...</a:t>
            </a:r>
            <a:endParaRPr b="1" sz="912"/>
          </a:p>
        </p:txBody>
      </p:sp>
      <p:sp>
        <p:nvSpPr>
          <p:cNvPr id="393" name="Google Shape;393;p27"/>
          <p:cNvSpPr txBox="1"/>
          <p:nvPr/>
        </p:nvSpPr>
        <p:spPr>
          <a:xfrm>
            <a:off x="360750" y="1385425"/>
            <a:ext cx="33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line (protocol status code &amp; status phrase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4" name="Google Shape;394;p27"/>
          <p:cNvCxnSpPr>
            <a:endCxn id="393" idx="3"/>
          </p:cNvCxnSpPr>
          <p:nvPr/>
        </p:nvCxnSpPr>
        <p:spPr>
          <a:xfrm rot="10800000">
            <a:off x="3740550" y="1570075"/>
            <a:ext cx="688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7"/>
          <p:cNvSpPr/>
          <p:nvPr/>
        </p:nvSpPr>
        <p:spPr>
          <a:xfrm>
            <a:off x="4178475" y="1786800"/>
            <a:ext cx="146100" cy="24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3142275" y="2829300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480850" y="4527450"/>
            <a:ext cx="12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Requested data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27"/>
          <p:cNvCxnSpPr>
            <a:endCxn id="397" idx="3"/>
          </p:cNvCxnSpPr>
          <p:nvPr/>
        </p:nvCxnSpPr>
        <p:spPr>
          <a:xfrm rot="10800000">
            <a:off x="3740550" y="4712100"/>
            <a:ext cx="68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/>
          <p:nvPr/>
        </p:nvSpPr>
        <p:spPr>
          <a:xfrm>
            <a:off x="4366175" y="2252550"/>
            <a:ext cx="2871300" cy="31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2057950" y="2212050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Cache uses this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27"/>
          <p:cNvCxnSpPr>
            <a:stCxn id="399" idx="1"/>
            <a:endCxn id="400" idx="3"/>
          </p:cNvCxnSpPr>
          <p:nvPr/>
        </p:nvCxnSpPr>
        <p:spPr>
          <a:xfrm rot="10800000">
            <a:off x="3447275" y="2412150"/>
            <a:ext cx="91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97900" y="153761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1xx: informational response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897925" y="196387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r>
              <a:rPr lang="en"/>
              <a:t>xx: successful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897938" y="23901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xx: redirection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897925" y="2816600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r>
              <a:rPr lang="en"/>
              <a:t>xx: client error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897938" y="324302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</a:t>
            </a:r>
            <a:r>
              <a:rPr lang="en"/>
              <a:t>xx: server error</a:t>
            </a:r>
            <a:endParaRPr/>
          </a:p>
        </p:txBody>
      </p:sp>
      <p:sp>
        <p:nvSpPr>
          <p:cNvPr id="412" name="Google Shape;412;p28"/>
          <p:cNvSpPr txBox="1"/>
          <p:nvPr>
            <p:ph idx="1" type="body"/>
          </p:nvPr>
        </p:nvSpPr>
        <p:spPr>
          <a:xfrm>
            <a:off x="3894000" y="153761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request was received, continuing process</a:t>
            </a:r>
            <a:endParaRPr sz="2100"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3893950" y="19638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was successfully received, understood, and accepted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3893963" y="239006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 action needs to be taken in order to complete the request</a:t>
            </a:r>
            <a:endParaRPr/>
          </a:p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3893950" y="28164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contains bad syntax or cannot be fulfilled</a:t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3893963" y="324302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 failed to fulfil an apparently valid request</a:t>
            </a:r>
            <a:endParaRPr/>
          </a:p>
        </p:txBody>
      </p:sp>
      <p:cxnSp>
        <p:nvCxnSpPr>
          <p:cNvPr id="417" name="Google Shape;417;p28"/>
          <p:cNvCxnSpPr>
            <a:stCxn id="407" idx="3"/>
            <a:endCxn id="412" idx="1"/>
          </p:cNvCxnSpPr>
          <p:nvPr/>
        </p:nvCxnSpPr>
        <p:spPr>
          <a:xfrm>
            <a:off x="3132300" y="173411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stCxn id="408" idx="3"/>
            <a:endCxn id="413" idx="1"/>
          </p:cNvCxnSpPr>
          <p:nvPr/>
        </p:nvCxnSpPr>
        <p:spPr>
          <a:xfrm>
            <a:off x="3132325" y="216037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>
            <a:stCxn id="409" idx="3"/>
            <a:endCxn id="414" idx="1"/>
          </p:cNvCxnSpPr>
          <p:nvPr/>
        </p:nvCxnSpPr>
        <p:spPr>
          <a:xfrm>
            <a:off x="3132338" y="258666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>
            <a:stCxn id="410" idx="3"/>
            <a:endCxn id="415" idx="1"/>
          </p:cNvCxnSpPr>
          <p:nvPr/>
        </p:nvCxnSpPr>
        <p:spPr>
          <a:xfrm>
            <a:off x="3132325" y="3013100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>
            <a:stCxn id="411" idx="3"/>
            <a:endCxn id="416" idx="1"/>
          </p:cNvCxnSpPr>
          <p:nvPr/>
        </p:nvCxnSpPr>
        <p:spPr>
          <a:xfrm>
            <a:off x="3132338" y="343952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8"/>
          <p:cNvSpPr txBox="1"/>
          <p:nvPr>
            <p:ph idx="1" type="body"/>
          </p:nvPr>
        </p:nvSpPr>
        <p:spPr>
          <a:xfrm>
            <a:off x="897950" y="4464075"/>
            <a:ext cx="1119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1xx: Hold 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2253100" y="4039775"/>
            <a:ext cx="1431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8">
                <a:solidFill>
                  <a:srgbClr val="00FF00"/>
                </a:solidFill>
              </a:rPr>
              <a:t>2xx: Here you go</a:t>
            </a:r>
            <a:endParaRPr sz="1408">
              <a:solidFill>
                <a:srgbClr val="00FF00"/>
              </a:solidFill>
            </a:endParaRPr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3995244" y="3768825"/>
            <a:ext cx="1153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3xx: Go away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5360900" y="4039775"/>
            <a:ext cx="1542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4xx: You fucked up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7001995" y="4464075"/>
            <a:ext cx="13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5xx: I Fucked up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454800" y="44640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our hand dirty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caches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1297500" y="1567550"/>
            <a:ext cx="46608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a.k.a. Proxy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access web servers through cache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sends all requests to cache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present in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returns the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missing from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server request it from origin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save it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return it to client</a:t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750" y="17800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75" y="2523450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75" y="16605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125" y="15351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875" y="1650943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525" y="26304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50" y="34120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200" y="3286631"/>
            <a:ext cx="341275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6236450" y="20162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6236450" y="3791275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7316200" y="3016875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8178875" y="2273500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29"/>
          <p:cNvCxnSpPr>
            <a:stCxn id="436" idx="3"/>
            <a:endCxn id="435" idx="1"/>
          </p:cNvCxnSpPr>
          <p:nvPr/>
        </p:nvCxnSpPr>
        <p:spPr>
          <a:xfrm>
            <a:off x="6660550" y="1850175"/>
            <a:ext cx="777600" cy="920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>
            <a:stCxn id="435" idx="1"/>
            <a:endCxn id="434" idx="1"/>
          </p:cNvCxnSpPr>
          <p:nvPr/>
        </p:nvCxnSpPr>
        <p:spPr>
          <a:xfrm flipH="1" rot="10800000">
            <a:off x="7438075" y="2026763"/>
            <a:ext cx="862800" cy="743400"/>
          </a:xfrm>
          <a:prstGeom prst="curvedConnector3">
            <a:avLst>
              <a:gd fmla="val 6621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9"/>
          <p:cNvCxnSpPr>
            <a:stCxn id="438" idx="1"/>
            <a:endCxn id="439" idx="3"/>
          </p:cNvCxnSpPr>
          <p:nvPr/>
        </p:nvCxnSpPr>
        <p:spPr>
          <a:xfrm flipH="1">
            <a:off x="7931875" y="1790678"/>
            <a:ext cx="369000" cy="979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>
            <a:stCxn id="439" idx="1"/>
            <a:endCxn id="437" idx="3"/>
          </p:cNvCxnSpPr>
          <p:nvPr/>
        </p:nvCxnSpPr>
        <p:spPr>
          <a:xfrm rot="10800000">
            <a:off x="6542325" y="1674865"/>
            <a:ext cx="1048200" cy="1095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29"/>
          <p:cNvCxnSpPr>
            <a:stCxn id="440" idx="3"/>
            <a:endCxn id="435" idx="1"/>
          </p:cNvCxnSpPr>
          <p:nvPr/>
        </p:nvCxnSpPr>
        <p:spPr>
          <a:xfrm flipH="1" rot="10800000">
            <a:off x="6719625" y="2770075"/>
            <a:ext cx="718500" cy="83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9"/>
          <p:cNvCxnSpPr>
            <a:stCxn id="439" idx="1"/>
            <a:endCxn id="441" idx="3"/>
          </p:cNvCxnSpPr>
          <p:nvPr/>
        </p:nvCxnSpPr>
        <p:spPr>
          <a:xfrm flipH="1">
            <a:off x="6601425" y="2770165"/>
            <a:ext cx="989100" cy="656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9"/>
          <p:cNvCxnSpPr>
            <a:stCxn id="444" idx="3"/>
            <a:endCxn id="445" idx="2"/>
          </p:cNvCxnSpPr>
          <p:nvPr/>
        </p:nvCxnSpPr>
        <p:spPr>
          <a:xfrm flipH="1" rot="10800000">
            <a:off x="7858600" y="2704725"/>
            <a:ext cx="591600" cy="527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9"/>
          <p:cNvSpPr txBox="1"/>
          <p:nvPr/>
        </p:nvSpPr>
        <p:spPr>
          <a:xfrm rot="-2507899">
            <a:off x="7971638" y="2944284"/>
            <a:ext cx="493766" cy="3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5485238" y="4324250"/>
            <a:ext cx="189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“Last-Modified” header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29"/>
          <p:cNvCxnSpPr>
            <a:stCxn id="453" idx="2"/>
            <a:endCxn id="454" idx="3"/>
          </p:cNvCxnSpPr>
          <p:nvPr/>
        </p:nvCxnSpPr>
        <p:spPr>
          <a:xfrm rot="5400000">
            <a:off x="7208420" y="3380964"/>
            <a:ext cx="1280700" cy="944700"/>
          </a:xfrm>
          <a:prstGeom prst="curved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29"/>
          <p:cNvSpPr txBox="1"/>
          <p:nvPr/>
        </p:nvSpPr>
        <p:spPr>
          <a:xfrm>
            <a:off x="6655600" y="1067850"/>
            <a:ext cx="18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It’s clients </a:t>
            </a: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lawyer</a:t>
            </a: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to represent them in the Internet</a:t>
            </a:r>
            <a:endParaRPr sz="10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29"/>
          <p:cNvCxnSpPr>
            <a:stCxn id="435" idx="0"/>
            <a:endCxn id="456" idx="2"/>
          </p:cNvCxnSpPr>
          <p:nvPr/>
        </p:nvCxnSpPr>
        <p:spPr>
          <a:xfrm rot="10800000">
            <a:off x="7587400" y="1498950"/>
            <a:ext cx="0" cy="1024500"/>
          </a:xfrm>
          <a:prstGeom prst="straightConnector1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9"/>
          <p:cNvSpPr txBox="1"/>
          <p:nvPr/>
        </p:nvSpPr>
        <p:spPr>
          <a:xfrm>
            <a:off x="1297500" y="3791275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forward proxy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2322150" y="4637350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Telnet can NOT handle SSL → Why?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 b="0" l="573" r="573" t="0"/>
          <a:stretch/>
        </p:blipFill>
        <p:spPr>
          <a:xfrm>
            <a:off x="6225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7659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80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47916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1675775"/>
            <a:ext cx="2192491" cy="3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126" y="1675775"/>
            <a:ext cx="5133399" cy="313568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/>
          <p:nvPr/>
        </p:nvSpPr>
        <p:spPr>
          <a:xfrm>
            <a:off x="2795394" y="109241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openssl s_client -connect diginext.ir:443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4088100" y="1307850"/>
            <a:ext cx="4484400" cy="3433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Reverse</a:t>
            </a:r>
            <a:r>
              <a:rPr lang="en"/>
              <a:t> Proxy</a:t>
            </a:r>
            <a:endParaRPr/>
          </a:p>
        </p:txBody>
      </p:sp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15576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13" y="25704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63" y="2571750"/>
            <a:ext cx="341275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 txBox="1"/>
          <p:nvPr/>
        </p:nvSpPr>
        <p:spPr>
          <a:xfrm>
            <a:off x="833188" y="29509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3803401" y="3047913"/>
            <a:ext cx="5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5785725" y="2051113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4" name="Google Shape;4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2455800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3"/>
          <p:cNvSpPr txBox="1"/>
          <p:nvPr/>
        </p:nvSpPr>
        <p:spPr>
          <a:xfrm>
            <a:off x="5785725" y="2949238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3847363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3"/>
          <p:cNvSpPr txBox="1"/>
          <p:nvPr/>
        </p:nvSpPr>
        <p:spPr>
          <a:xfrm>
            <a:off x="5785725" y="4340800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5982975" y="3287988"/>
            <a:ext cx="2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6597975" y="1682525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webapp1.example.com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6597975" y="2517863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webapp2.example.com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6597975" y="3971500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webappn.example.com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4088100" y="1307850"/>
            <a:ext cx="12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Private Network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2339075" y="2441725"/>
            <a:ext cx="1168020" cy="750924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Internet</a:t>
            </a:r>
            <a:endParaRPr sz="1000"/>
          </a:p>
        </p:txBody>
      </p:sp>
      <p:cxnSp>
        <p:nvCxnSpPr>
          <p:cNvPr id="504" name="Google Shape;504;p33"/>
          <p:cNvCxnSpPr>
            <a:stCxn id="503" idx="0"/>
            <a:endCxn id="489" idx="1"/>
          </p:cNvCxnSpPr>
          <p:nvPr/>
        </p:nvCxnSpPr>
        <p:spPr>
          <a:xfrm>
            <a:off x="3506122" y="2817187"/>
            <a:ext cx="440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3"/>
          <p:cNvCxnSpPr>
            <a:stCxn id="489" idx="3"/>
            <a:endCxn id="488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3"/>
          <p:cNvCxnSpPr>
            <a:stCxn id="489" idx="3"/>
            <a:endCxn id="494" idx="1"/>
          </p:cNvCxnSpPr>
          <p:nvPr/>
        </p:nvCxnSpPr>
        <p:spPr>
          <a:xfrm flipH="1" rot="10800000">
            <a:off x="4245363" y="2702588"/>
            <a:ext cx="1735200" cy="11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3"/>
          <p:cNvCxnSpPr>
            <a:stCxn id="489" idx="3"/>
            <a:endCxn id="496" idx="1"/>
          </p:cNvCxnSpPr>
          <p:nvPr/>
        </p:nvCxnSpPr>
        <p:spPr>
          <a:xfrm>
            <a:off x="4245363" y="2817188"/>
            <a:ext cx="1735200" cy="127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>
            <a:stCxn id="490" idx="2"/>
            <a:endCxn id="503" idx="2"/>
          </p:cNvCxnSpPr>
          <p:nvPr/>
        </p:nvCxnSpPr>
        <p:spPr>
          <a:xfrm rot="-5400000">
            <a:off x="1656700" y="2264850"/>
            <a:ext cx="133800" cy="1238400"/>
          </a:xfrm>
          <a:prstGeom prst="curvedConnector4">
            <a:avLst>
              <a:gd fmla="val -39275" name="adj1"/>
              <a:gd fmla="val 567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503" idx="2"/>
            <a:endCxn id="489" idx="1"/>
          </p:cNvCxnSpPr>
          <p:nvPr/>
        </p:nvCxnSpPr>
        <p:spPr>
          <a:xfrm>
            <a:off x="2342698" y="2817187"/>
            <a:ext cx="1604100" cy="600"/>
          </a:xfrm>
          <a:prstGeom prst="curvedConnector5">
            <a:avLst>
              <a:gd fmla="val 19090" name="adj1"/>
              <a:gd fmla="val 33368833" name="adj2"/>
              <a:gd fmla="val 8237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33"/>
          <p:cNvCxnSpPr>
            <a:stCxn id="489" idx="3"/>
            <a:endCxn id="488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curvedConnector3">
            <a:avLst>
              <a:gd fmla="val 26197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33"/>
          <p:cNvCxnSpPr>
            <a:stCxn id="488" idx="1"/>
            <a:endCxn id="489" idx="3"/>
          </p:cNvCxnSpPr>
          <p:nvPr/>
        </p:nvCxnSpPr>
        <p:spPr>
          <a:xfrm flipH="1">
            <a:off x="4245288" y="1804388"/>
            <a:ext cx="1735200" cy="1012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3"/>
          <p:cNvCxnSpPr>
            <a:stCxn id="489" idx="1"/>
            <a:endCxn id="503" idx="2"/>
          </p:cNvCxnSpPr>
          <p:nvPr/>
        </p:nvCxnSpPr>
        <p:spPr>
          <a:xfrm flipH="1">
            <a:off x="2342613" y="2817188"/>
            <a:ext cx="1604100" cy="600"/>
          </a:xfrm>
          <a:prstGeom prst="curvedConnector5">
            <a:avLst>
              <a:gd fmla="val 13686" name="adj1"/>
              <a:gd fmla="val -40789588" name="adj2"/>
              <a:gd fmla="val 87406" name="adj3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3"/>
          <p:cNvCxnSpPr>
            <a:stCxn id="503" idx="2"/>
            <a:endCxn id="490" idx="0"/>
          </p:cNvCxnSpPr>
          <p:nvPr/>
        </p:nvCxnSpPr>
        <p:spPr>
          <a:xfrm rot="10800000">
            <a:off x="1104298" y="2571787"/>
            <a:ext cx="1238400" cy="245400"/>
          </a:xfrm>
          <a:prstGeom prst="curvedConnector4">
            <a:avLst>
              <a:gd fmla="val 43292" name="adj1"/>
              <a:gd fmla="val 11956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4" name="Google Shape;514;p33"/>
          <p:cNvSpPr txBox="1"/>
          <p:nvPr/>
        </p:nvSpPr>
        <p:spPr>
          <a:xfrm>
            <a:off x="1152900" y="4014250"/>
            <a:ext cx="2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HTTP headers &amp;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5" name="Google Shape;515;p33"/>
          <p:cNvCxnSpPr>
            <a:stCxn id="492" idx="0"/>
            <a:endCxn id="514" idx="0"/>
          </p:cNvCxnSpPr>
          <p:nvPr/>
        </p:nvCxnSpPr>
        <p:spPr>
          <a:xfrm flipH="1">
            <a:off x="2453551" y="3047913"/>
            <a:ext cx="16425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functions</a:t>
            </a:r>
            <a:endParaRPr/>
          </a:p>
        </p:txBody>
      </p:sp>
      <p:sp>
        <p:nvSpPr>
          <p:cNvPr id="521" name="Google Shape;52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balancing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</a:t>
            </a:r>
            <a:r>
              <a:rPr lang="en"/>
              <a:t> servers may exists for specific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 the WebApp </a:t>
            </a:r>
            <a:r>
              <a:rPr lang="en"/>
              <a:t>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some of the security measures like rate limit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527" name="Google Shape;527;p35"/>
          <p:cNvSpPr txBox="1"/>
          <p:nvPr>
            <p:ph idx="1" type="body"/>
          </p:nvPr>
        </p:nvSpPr>
        <p:spPr>
          <a:xfrm>
            <a:off x="1297500" y="1567550"/>
            <a:ext cx="213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Traefik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Caddy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3503400" y="1567550"/>
            <a:ext cx="463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also has other functionality as well;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968997" y="1679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</a:t>
            </a:r>
            <a:endParaRPr/>
          </a:p>
        </p:txBody>
      </p:sp>
      <p:sp>
        <p:nvSpPr>
          <p:cNvPr id="535" name="Google Shape;535;p36"/>
          <p:cNvSpPr txBox="1"/>
          <p:nvPr>
            <p:ph idx="1" type="body"/>
          </p:nvPr>
        </p:nvSpPr>
        <p:spPr>
          <a:xfrm>
            <a:off x="5673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 is: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reverse-proxy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SSL terminator / initiator /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fixing tool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content-based switch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server load balancer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traffic regulator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protection against DDoS and service abuse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observation point for network troubleshooting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compression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caching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FastCGI gateway</a:t>
            </a:r>
            <a:endParaRPr/>
          </a:p>
        </p:txBody>
      </p:sp>
      <p:sp>
        <p:nvSpPr>
          <p:cNvPr id="536" name="Google Shape;536;p36"/>
          <p:cNvSpPr txBox="1"/>
          <p:nvPr>
            <p:ph idx="1" type="body"/>
          </p:nvPr>
        </p:nvSpPr>
        <p:spPr>
          <a:xfrm>
            <a:off x="45720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HAproxy is NOT: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explicit HTTP proxy (forward proxy)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data scrubber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static web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packet-based load balancer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42" name="Google Shape;542;p37"/>
          <p:cNvSpPr txBox="1"/>
          <p:nvPr>
            <p:ph idx="1" type="body"/>
          </p:nvPr>
        </p:nvSpPr>
        <p:spPr>
          <a:xfrm>
            <a:off x="1297500" y="1307850"/>
            <a:ext cx="7038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</a:t>
            </a:r>
            <a:r>
              <a:rPr lang="en" sz="1000"/>
              <a:t> contains global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</a:t>
            </a:r>
            <a:r>
              <a:rPr lang="en" sz="1000"/>
              <a:t>og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user &amp; group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supported</a:t>
            </a:r>
            <a:r>
              <a:rPr lang="en" sz="1000"/>
              <a:t> encryptions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</a:t>
            </a:r>
            <a:endParaRPr sz="1000"/>
          </a:p>
        </p:txBody>
      </p:sp>
      <p:sp>
        <p:nvSpPr>
          <p:cNvPr id="543" name="Google Shape;543;p37"/>
          <p:cNvSpPr txBox="1"/>
          <p:nvPr>
            <p:ph idx="1" type="body"/>
          </p:nvPr>
        </p:nvSpPr>
        <p:spPr>
          <a:xfrm>
            <a:off x="1297500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defaults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 contains default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This is where you put all expected behaviour of all other components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You can override these as you want in their own section</a:t>
            </a:r>
            <a:endParaRPr sz="1000"/>
          </a:p>
        </p:txBody>
      </p:sp>
      <p:sp>
        <p:nvSpPr>
          <p:cNvPr id="544" name="Google Shape;544;p37"/>
          <p:cNvSpPr txBox="1"/>
          <p:nvPr>
            <p:ph idx="1" type="body"/>
          </p:nvPr>
        </p:nvSpPr>
        <p:spPr>
          <a:xfrm>
            <a:off x="1297500" y="34858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configure something to accept client requests</a:t>
            </a:r>
            <a:endParaRPr sz="1000"/>
          </a:p>
        </p:txBody>
      </p:sp>
      <p:sp>
        <p:nvSpPr>
          <p:cNvPr id="545" name="Google Shape;545;p37"/>
          <p:cNvSpPr txBox="1"/>
          <p:nvPr>
            <p:ph idx="1" type="body"/>
          </p:nvPr>
        </p:nvSpPr>
        <p:spPr>
          <a:xfrm>
            <a:off x="1297500" y="4012050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Servers that fulfil the requests</a:t>
            </a:r>
            <a:endParaRPr sz="1000"/>
          </a:p>
        </p:txBody>
      </p:sp>
      <p:sp>
        <p:nvSpPr>
          <p:cNvPr id="546" name="Google Shape;546;p37"/>
          <p:cNvSpPr txBox="1"/>
          <p:nvPr>
            <p:ph idx="1" type="body"/>
          </p:nvPr>
        </p:nvSpPr>
        <p:spPr>
          <a:xfrm>
            <a:off x="1297500" y="45721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listen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have both functionality of frontend &amp; backend in one section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A </a:t>
            </a:r>
            <a:r>
              <a:rPr lang="en" sz="1600">
                <a:solidFill>
                  <a:srgbClr val="FF0000"/>
                </a:solidFill>
              </a:rPr>
              <a:t>MUST READ</a:t>
            </a:r>
            <a:r>
              <a:rPr lang="en" sz="1600"/>
              <a:t> MATERIAL: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The Four Essential Sections of an HAProxy Configuration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</a:t>
            </a:r>
            <a:endParaRPr/>
          </a:p>
        </p:txBody>
      </p:sp>
      <p:pic>
        <p:nvPicPr>
          <p:cNvPr id="558" name="Google Shape;5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44950"/>
            <a:ext cx="7078451" cy="37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000" y="1307850"/>
            <a:ext cx="6290000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350388"/>
            <a:ext cx="7038900" cy="350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66" name="Google Shape;56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#</a:t>
            </a:r>
            <a:r>
              <a:rPr i="1" lang="en"/>
              <a:t>bind</a:t>
            </a:r>
            <a:r>
              <a:rPr i="1" lang="en"/>
              <a:t> &lt;SOME_IP&gt;:&lt;SOME_PORT&gt;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/>
              <a:t>bind *:80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bind *:443 ssl crt /etc/haproxy/ssl/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capture req.hdr(host) len 300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capture req.hdr(X-Forwarded-For) len 15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add-header X-Forwarded-Port %[dst_port]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redirect prefix https://owncloud.snpb.app code 301 if { hdr(host) -i learning.snpb.app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…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2" name="Google Shape;572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acl is_blacklist_ip src -f /etc/haproxy/blacklist.ips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deny_status 429 if is_blacklist_ip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is_whitelist src -f /etc/haproxy/whitelist.lst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is_ok_from_all_ips hdr(host) -i snpb.link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if !is_whitelist !is_ok_from_all_ips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090000" y="1307850"/>
            <a:ext cx="2964000" cy="3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879725" y="2097663"/>
            <a:ext cx="687300" cy="68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595600" y="2804300"/>
            <a:ext cx="8538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10425" y="3574775"/>
            <a:ext cx="825900" cy="687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3998175" y="1610375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557500" y="30612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JPEG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879725" y="2133513"/>
            <a:ext cx="6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 applet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758375" y="38098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133725" y="2815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5"/>
          <p:cNvCxnSpPr>
            <a:stCxn id="159" idx="3"/>
            <a:endCxn id="163" idx="1"/>
          </p:cNvCxnSpPr>
          <p:nvPr/>
        </p:nvCxnSpPr>
        <p:spPr>
          <a:xfrm>
            <a:off x="4928175" y="1810475"/>
            <a:ext cx="2205600" cy="12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1" idx="3"/>
            <a:endCxn id="163" idx="1"/>
          </p:cNvCxnSpPr>
          <p:nvPr/>
        </p:nvCxnSpPr>
        <p:spPr>
          <a:xfrm>
            <a:off x="5567025" y="2441313"/>
            <a:ext cx="1566600" cy="57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60" idx="3"/>
            <a:endCxn id="163" idx="1"/>
          </p:cNvCxnSpPr>
          <p:nvPr/>
        </p:nvCxnSpPr>
        <p:spPr>
          <a:xfrm flipH="1" rot="10800000">
            <a:off x="4487500" y="3015350"/>
            <a:ext cx="2646300" cy="24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endCxn id="163" idx="1"/>
          </p:cNvCxnSpPr>
          <p:nvPr/>
        </p:nvCxnSpPr>
        <p:spPr>
          <a:xfrm flipH="1" rot="10800000">
            <a:off x="5423425" y="3015450"/>
            <a:ext cx="1710300" cy="9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8" name="Google Shape;57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app.snpb.cloud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app.snpb.ir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4" name="Google Shape;584;p43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 app.snapp-box.com app.snpb.cloud cpanel.snapp-box.ir app.snapp-box.ir app.snpb.ir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is_landing path_beg -i /landing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bk_k8s_prod_customer-panel if is_k8s_prod_customer-panel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bk_landing if is_k8s_prod_customer-panel is_landing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596" name="Google Shape;596;p45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http-keep-alive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prefer-last-server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balance leastconn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k8s_ingress_controller1 &lt;SERVER_1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k8s_ingress_controller2 &lt;SERVER_2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k8s_ingress_controller3 &lt;SERVER_3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k8s_ingress_worker1 &lt;SERVER_4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602" name="Google Shape;602;p46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bk_landing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landing &lt;SERVER</a:t>
            </a:r>
            <a:r>
              <a:rPr i="1" lang="en"/>
              <a:t>_IP</a:t>
            </a:r>
            <a:r>
              <a:rPr i="1" lang="en"/>
              <a:t>&gt;:80 check inter 2500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00" y="1936013"/>
            <a:ext cx="704850" cy="7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550" y="1648650"/>
            <a:ext cx="704850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/>
          <p:nvPr/>
        </p:nvCxnSpPr>
        <p:spPr>
          <a:xfrm>
            <a:off x="2859450" y="2082184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2859450" y="2452138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3905400" y="1681975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98900" y="245215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41338" y="1458850"/>
            <a:ext cx="1661400" cy="168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297500" y="3222325"/>
            <a:ext cx="31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uses TCP as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underlying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protocol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298600" y="3222325"/>
            <a:ext cx="4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Client initiate TCP connection &amp; server accepts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284150" y="3545925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Creates socket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5912350" y="2680475"/>
            <a:ext cx="139500" cy="180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297500" y="404385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657025" y="4043850"/>
            <a:ext cx="5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How web pages keeps our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staying login after closing the page 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connections</a:t>
            </a:r>
            <a:endParaRPr/>
          </a:p>
        </p:txBody>
      </p:sp>
      <p:cxnSp>
        <p:nvCxnSpPr>
          <p:cNvPr id="191" name="Google Shape;191;p17"/>
          <p:cNvCxnSpPr>
            <a:stCxn id="192" idx="2"/>
            <a:endCxn id="193" idx="0"/>
          </p:cNvCxnSpPr>
          <p:nvPr/>
        </p:nvCxnSpPr>
        <p:spPr>
          <a:xfrm flipH="1" rot="-5400000">
            <a:off x="5053500" y="1155450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4" name="Google Shape;194;p17"/>
          <p:cNvCxnSpPr>
            <a:stCxn id="195" idx="0"/>
            <a:endCxn id="192" idx="2"/>
          </p:cNvCxnSpPr>
          <p:nvPr/>
        </p:nvCxnSpPr>
        <p:spPr>
          <a:xfrm rot="-5400000">
            <a:off x="3516350" y="1155575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" name="Google Shape;192;p17"/>
          <p:cNvSpPr txBox="1"/>
          <p:nvPr/>
        </p:nvSpPr>
        <p:spPr>
          <a:xfrm>
            <a:off x="4288650" y="1307850"/>
            <a:ext cx="566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49890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7325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297500" y="2540500"/>
            <a:ext cx="327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most one object sent over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the connection closes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Getting multiple objects, required multiple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0" y="2540500"/>
            <a:ext cx="32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objects can be sent over a single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URL </a:t>
            </a:r>
            <a:r>
              <a:rPr lang="en"/>
              <a:t>containing</a:t>
            </a:r>
            <a:r>
              <a:rPr lang="en"/>
              <a:t> </a:t>
            </a:r>
            <a:r>
              <a:rPr lang="en"/>
              <a:t>references</a:t>
            </a:r>
            <a:r>
              <a:rPr lang="en"/>
              <a:t> to 5 objects: www.example.com/someURI/someindex.index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059850" y="1767550"/>
            <a:ext cx="324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1.a:</a:t>
            </a:r>
            <a:r>
              <a:rPr lang="en" sz="1200"/>
              <a:t> Client initiate TCP connection to </a:t>
            </a:r>
            <a:r>
              <a:rPr lang="en" sz="1200"/>
              <a:t>www.example.com</a:t>
            </a:r>
            <a:r>
              <a:rPr lang="en" sz="1200"/>
              <a:t> on port 80</a:t>
            </a:r>
            <a:endParaRPr sz="1200"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5352800" y="2061300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1.b:</a:t>
            </a:r>
            <a:r>
              <a:rPr lang="en" sz="1200"/>
              <a:t> Server which is waiting for TCP connection on port 80, accepts it and notify the client</a:t>
            </a:r>
            <a:endParaRPr sz="1200"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059850" y="2467425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sends HTTP request message over TCP socket </a:t>
            </a:r>
            <a:r>
              <a:rPr lang="en" sz="1200"/>
              <a:t>indicating</a:t>
            </a:r>
            <a:r>
              <a:rPr lang="en" sz="1200"/>
              <a:t> that client wants </a:t>
            </a:r>
            <a:r>
              <a:rPr lang="en" sz="1200"/>
              <a:t>/someURI/someindex.index</a:t>
            </a:r>
            <a:endParaRPr sz="1200"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5352800" y="2846063"/>
            <a:ext cx="3246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</a:t>
            </a:r>
            <a:r>
              <a:rPr lang="en" sz="1200"/>
              <a:t>receives</a:t>
            </a:r>
            <a:r>
              <a:rPr lang="en" sz="1200"/>
              <a:t> request message and forms response message containing requested object and send it into socket</a:t>
            </a:r>
            <a:endParaRPr sz="1200"/>
          </a:p>
        </p:txBody>
      </p:sp>
      <p:cxnSp>
        <p:nvCxnSpPr>
          <p:cNvPr id="208" name="Google Shape;208;p18"/>
          <p:cNvCxnSpPr/>
          <p:nvPr/>
        </p:nvCxnSpPr>
        <p:spPr>
          <a:xfrm flipH="1">
            <a:off x="572450" y="1870675"/>
            <a:ext cx="6900" cy="294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 txBox="1"/>
          <p:nvPr/>
        </p:nvSpPr>
        <p:spPr>
          <a:xfrm>
            <a:off x="251300" y="305730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18"/>
          <p:cNvCxnSpPr>
            <a:stCxn id="204" idx="3"/>
            <a:endCxn id="205" idx="1"/>
          </p:cNvCxnSpPr>
          <p:nvPr/>
        </p:nvCxnSpPr>
        <p:spPr>
          <a:xfrm>
            <a:off x="4306450" y="2035600"/>
            <a:ext cx="1046400" cy="3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stCxn id="205" idx="1"/>
            <a:endCxn id="206" idx="3"/>
          </p:cNvCxnSpPr>
          <p:nvPr/>
        </p:nvCxnSpPr>
        <p:spPr>
          <a:xfrm flipH="1">
            <a:off x="4306400" y="2417400"/>
            <a:ext cx="1046400" cy="4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8"/>
          <p:cNvCxnSpPr>
            <a:stCxn id="206" idx="3"/>
            <a:endCxn id="207" idx="1"/>
          </p:cNvCxnSpPr>
          <p:nvPr/>
        </p:nvCxnSpPr>
        <p:spPr>
          <a:xfrm>
            <a:off x="4306450" y="2823525"/>
            <a:ext cx="1046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5352800" y="36557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closes TCP connection</a:t>
            </a:r>
            <a:endParaRPr sz="1200"/>
          </a:p>
        </p:txBody>
      </p:sp>
      <p:cxnSp>
        <p:nvCxnSpPr>
          <p:cNvPr id="214" name="Google Shape;214;p18"/>
          <p:cNvCxnSpPr>
            <a:stCxn id="207" idx="1"/>
            <a:endCxn id="213" idx="1"/>
          </p:cNvCxnSpPr>
          <p:nvPr/>
        </p:nvCxnSpPr>
        <p:spPr>
          <a:xfrm>
            <a:off x="5352800" y="3214613"/>
            <a:ext cx="600" cy="620100"/>
          </a:xfrm>
          <a:prstGeom prst="curvedConnector3">
            <a:avLst>
              <a:gd fmla="val -836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059850" y="3622550"/>
            <a:ext cx="3246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>
                <a:solidFill>
                  <a:srgbClr val="FF0000"/>
                </a:solidFill>
              </a:rPr>
              <a:t>5</a:t>
            </a:r>
            <a:r>
              <a:rPr lang="en" sz="1210">
                <a:solidFill>
                  <a:srgbClr val="FF0000"/>
                </a:solidFill>
              </a:rPr>
              <a:t>:</a:t>
            </a:r>
            <a:r>
              <a:rPr lang="en" sz="1210"/>
              <a:t> Client </a:t>
            </a:r>
            <a:r>
              <a:rPr lang="en" sz="1210"/>
              <a:t>receives</a:t>
            </a:r>
            <a:r>
              <a:rPr lang="en" sz="1210"/>
              <a:t> response message containing html file and displays it. Parsing html file, shows </a:t>
            </a:r>
            <a:r>
              <a:rPr lang="en" sz="1210"/>
              <a:t>references</a:t>
            </a:r>
            <a:r>
              <a:rPr lang="en" sz="1210"/>
              <a:t> to 5 objects needed</a:t>
            </a:r>
            <a:endParaRPr sz="1210"/>
          </a:p>
        </p:txBody>
      </p:sp>
      <p:cxnSp>
        <p:nvCxnSpPr>
          <p:cNvPr id="216" name="Google Shape;216;p18"/>
          <p:cNvCxnSpPr>
            <a:stCxn id="213" idx="1"/>
            <a:endCxn id="215" idx="3"/>
          </p:cNvCxnSpPr>
          <p:nvPr/>
        </p:nvCxnSpPr>
        <p:spPr>
          <a:xfrm flipH="1">
            <a:off x="4306400" y="3834700"/>
            <a:ext cx="1046400" cy="26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059850" y="45720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repeats 1-5 steps for 5 objects</a:t>
            </a:r>
            <a:endParaRPr sz="1200"/>
          </a:p>
        </p:txBody>
      </p:sp>
      <p:cxnSp>
        <p:nvCxnSpPr>
          <p:cNvPr id="218" name="Google Shape;218;p18"/>
          <p:cNvCxnSpPr>
            <a:stCxn id="215" idx="3"/>
            <a:endCxn id="217" idx="3"/>
          </p:cNvCxnSpPr>
          <p:nvPr/>
        </p:nvCxnSpPr>
        <p:spPr>
          <a:xfrm>
            <a:off x="4306450" y="4097300"/>
            <a:ext cx="600" cy="653700"/>
          </a:xfrm>
          <a:prstGeom prst="curvedConnector3">
            <a:avLst>
              <a:gd fmla="val 8613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88" y="1521838"/>
            <a:ext cx="503034" cy="44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13" y="1307850"/>
            <a:ext cx="390623" cy="6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>
            <a:stCxn id="224" idx="2"/>
            <a:endCxn id="227" idx="0"/>
          </p:cNvCxnSpPr>
          <p:nvPr/>
        </p:nvCxnSpPr>
        <p:spPr>
          <a:xfrm>
            <a:off x="2874304" y="1965032"/>
            <a:ext cx="0" cy="2174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7" name="Google Shape;227;p19"/>
          <p:cNvSpPr txBox="1"/>
          <p:nvPr/>
        </p:nvSpPr>
        <p:spPr>
          <a:xfrm>
            <a:off x="2584663" y="4139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19"/>
          <p:cNvCxnSpPr>
            <a:stCxn id="225" idx="2"/>
            <a:endCxn id="229" idx="0"/>
          </p:cNvCxnSpPr>
          <p:nvPr/>
        </p:nvCxnSpPr>
        <p:spPr>
          <a:xfrm>
            <a:off x="5765525" y="1930125"/>
            <a:ext cx="0" cy="216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9" name="Google Shape;229;p19"/>
          <p:cNvSpPr txBox="1"/>
          <p:nvPr/>
        </p:nvSpPr>
        <p:spPr>
          <a:xfrm>
            <a:off x="5475875" y="4090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2888825" y="2170825"/>
            <a:ext cx="28551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 flipH="1">
            <a:off x="2895725" y="2526825"/>
            <a:ext cx="2841000" cy="3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2909750" y="2924675"/>
            <a:ext cx="28410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 flipH="1">
            <a:off x="2902713" y="3322775"/>
            <a:ext cx="2848200" cy="3978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9"/>
          <p:cNvSpPr/>
          <p:nvPr/>
        </p:nvSpPr>
        <p:spPr>
          <a:xfrm>
            <a:off x="2581500" y="21917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078400" y="23630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20000" y="1972225"/>
            <a:ext cx="17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Initiate TCP connection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914400" y="2740025"/>
            <a:ext cx="9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931200" y="3610250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904400" y="3134475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to transmit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855400" y="3245775"/>
            <a:ext cx="55800" cy="146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9"/>
          <p:cNvCxnSpPr>
            <a:endCxn id="236" idx="3"/>
          </p:cNvCxnSpPr>
          <p:nvPr/>
        </p:nvCxnSpPr>
        <p:spPr>
          <a:xfrm rot="10800000">
            <a:off x="1899900" y="21568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endCxn id="237" idx="3"/>
          </p:cNvCxnSpPr>
          <p:nvPr/>
        </p:nvCxnSpPr>
        <p:spPr>
          <a:xfrm rot="10800000">
            <a:off x="1899900" y="29246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>
            <a:endCxn id="238" idx="3"/>
          </p:cNvCxnSpPr>
          <p:nvPr/>
        </p:nvCxnSpPr>
        <p:spPr>
          <a:xfrm rot="10800000">
            <a:off x="1883100" y="3794900"/>
            <a:ext cx="9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9"/>
          <p:cNvSpPr/>
          <p:nvPr/>
        </p:nvSpPr>
        <p:spPr>
          <a:xfrm>
            <a:off x="2569075" y="29456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2065975" y="31169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773050" y="2093525"/>
            <a:ext cx="180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Definition of RTT: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for a small packet to travel from client to server &amp; back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6773050" y="3720575"/>
            <a:ext cx="20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 Time: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TCP connection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little time to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096625" y="4509525"/>
            <a:ext cx="44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Non-persistent HTTP response time = 2*RTT + file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</a:t>
            </a:r>
            <a:r>
              <a:rPr lang="en"/>
              <a:t>fetch</a:t>
            </a:r>
            <a:r>
              <a:rPr lang="en"/>
              <a:t>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0"/>
          <p:cNvCxnSpPr>
            <a:stCxn id="255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20"/>
          <p:cNvCxnSpPr>
            <a:stCxn id="256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7539681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/>
          <p:nvPr/>
        </p:nvCxnSpPr>
        <p:spPr>
          <a:xfrm flipH="1">
            <a:off x="7542185" y="18193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7547787" y="19992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/>
          <p:nvPr/>
        </p:nvCxnSpPr>
        <p:spPr>
          <a:xfrm flipH="1">
            <a:off x="7545281" y="21792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0"/>
          <p:cNvSpPr/>
          <p:nvPr/>
        </p:nvSpPr>
        <p:spPr>
          <a:xfrm>
            <a:off x="7322075" y="16584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644975" y="18909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7539681" y="24312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7542185" y="25921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7547787" y="27720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7545281" y="29520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0"/>
          <p:cNvSpPr/>
          <p:nvPr/>
        </p:nvSpPr>
        <p:spPr>
          <a:xfrm>
            <a:off x="7322075" y="24312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6644975" y="26637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>
            <a:off x="7539681" y="40940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/>
          <p:nvPr/>
        </p:nvCxnSpPr>
        <p:spPr>
          <a:xfrm flipH="1">
            <a:off x="7542185" y="42549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7547787" y="44348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 flipH="1">
            <a:off x="7545281" y="46148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0"/>
          <p:cNvSpPr/>
          <p:nvPr/>
        </p:nvSpPr>
        <p:spPr>
          <a:xfrm>
            <a:off x="7322075" y="40940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644975" y="43265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nth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940275" y="3262025"/>
            <a:ext cx="2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</a:t>
            </a:r>
            <a:r>
              <a:rPr lang="en"/>
              <a:t>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</a:t>
            </a:r>
            <a:r>
              <a:rPr lang="en"/>
              <a:t>referenced</a:t>
            </a:r>
            <a:r>
              <a:rPr lang="en"/>
              <a:t>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</a:t>
            </a:r>
            <a:r>
              <a:rPr lang="en"/>
              <a:t>response</a:t>
            </a:r>
            <a:r>
              <a:rPr lang="en"/>
              <a:t>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fetch referenced objects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1"/>
          <p:cNvCxnSpPr>
            <a:stCxn id="291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1"/>
          <p:cNvCxnSpPr>
            <a:stCxn id="292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1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referenced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response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referenced objects</a:t>
            </a:r>
            <a:endParaRPr/>
          </a:p>
        </p:txBody>
      </p:sp>
      <p:cxnSp>
        <p:nvCxnSpPr>
          <p:cNvPr id="302" name="Google Shape;302;p21"/>
          <p:cNvCxnSpPr/>
          <p:nvPr/>
        </p:nvCxnSpPr>
        <p:spPr>
          <a:xfrm>
            <a:off x="7526606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1"/>
          <p:cNvSpPr txBox="1"/>
          <p:nvPr/>
        </p:nvSpPr>
        <p:spPr>
          <a:xfrm>
            <a:off x="5513375" y="1658400"/>
            <a:ext cx="186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 request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4" name="Google Shape;304;p21"/>
          <p:cNvCxnSpPr/>
          <p:nvPr/>
        </p:nvCxnSpPr>
        <p:spPr>
          <a:xfrm flipH="1">
            <a:off x="7529310" y="18225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7526606" y="17469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1"/>
          <p:cNvCxnSpPr/>
          <p:nvPr/>
        </p:nvCxnSpPr>
        <p:spPr>
          <a:xfrm>
            <a:off x="7526606" y="18412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7521006" y="19409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1"/>
          <p:cNvCxnSpPr/>
          <p:nvPr/>
        </p:nvCxnSpPr>
        <p:spPr>
          <a:xfrm flipH="1">
            <a:off x="7528010" y="1910996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/>
          <p:nvPr/>
        </p:nvCxnSpPr>
        <p:spPr>
          <a:xfrm flipH="1">
            <a:off x="7523710" y="20053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/>
          <p:nvPr/>
        </p:nvCxnSpPr>
        <p:spPr>
          <a:xfrm flipH="1">
            <a:off x="7529310" y="21050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1"/>
          <p:cNvSpPr/>
          <p:nvPr/>
        </p:nvSpPr>
        <p:spPr>
          <a:xfrm>
            <a:off x="7400200" y="1216425"/>
            <a:ext cx="1367700" cy="2421600"/>
          </a:xfrm>
          <a:prstGeom prst="bracePair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324400" y="226247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sort of timeout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1"/>
          <p:cNvCxnSpPr>
            <a:stCxn id="314" idx="3"/>
          </p:cNvCxnSpPr>
          <p:nvPr/>
        </p:nvCxnSpPr>
        <p:spPr>
          <a:xfrm>
            <a:off x="7396925" y="3678825"/>
            <a:ext cx="1395600" cy="10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6238625" y="352492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 TCP connection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303600" y="1666875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7303600" y="1945100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5304800" y="1936625"/>
            <a:ext cx="20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Receiving response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