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71" r:id="rId9"/>
    <p:sldId id="272" r:id="rId10"/>
    <p:sldId id="267" r:id="rId11"/>
    <p:sldId id="260" r:id="rId12"/>
    <p:sldId id="273" r:id="rId13"/>
    <p:sldId id="274" r:id="rId14"/>
    <p:sldId id="275" r:id="rId15"/>
    <p:sldId id="261" r:id="rId16"/>
    <p:sldId id="268" r:id="rId17"/>
    <p:sldId id="276" r:id="rId18"/>
    <p:sldId id="262" r:id="rId19"/>
    <p:sldId id="269" r:id="rId20"/>
    <p:sldId id="263" r:id="rId21"/>
    <p:sldId id="270" r:id="rId22"/>
    <p:sldId id="277" r:id="rId23"/>
    <p:sldId id="280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7537" autoAdjust="0"/>
  </p:normalViewPr>
  <p:slideViewPr>
    <p:cSldViewPr snapToGrid="0">
      <p:cViewPr varScale="1">
        <p:scale>
          <a:sx n="68" d="100"/>
          <a:sy n="68" d="100"/>
        </p:scale>
        <p:origin x="68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DC4E-C258-4BA8-991D-C5480B931319}" type="datetimeFigureOut">
              <a:rPr lang="en-US" smtClean="0"/>
              <a:t>2018/10/22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56F40-2113-470C-83C8-16177FDB3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kern="12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Subject</a:t>
            </a:r>
            <a:r>
              <a:rPr lang="fa-IR" dirty="0" smtClean="0"/>
              <a:t>: صاحب گواهی</a:t>
            </a:r>
          </a:p>
          <a:p>
            <a:pPr algn="r" rtl="1"/>
            <a:r>
              <a:rPr lang="en-US" dirty="0" smtClean="0"/>
              <a:t>Validation</a:t>
            </a:r>
            <a:r>
              <a:rPr lang="en-US" baseline="0" dirty="0" smtClean="0"/>
              <a:t> Period</a:t>
            </a:r>
            <a:r>
              <a:rPr lang="fa-IR" baseline="0" dirty="0" smtClean="0"/>
              <a:t>: تاریخ شروع و انقضای گواهی</a:t>
            </a:r>
          </a:p>
          <a:p>
            <a:pPr algn="r" rtl="1"/>
            <a:r>
              <a:rPr lang="en-US" baseline="0" dirty="0" smtClean="0"/>
              <a:t>Issuer</a:t>
            </a:r>
            <a:r>
              <a:rPr lang="fa-IR" baseline="0" dirty="0" smtClean="0"/>
              <a:t>: کسی که شما را گواهی کرده است. معمولا از طرف </a:t>
            </a:r>
            <a:r>
              <a:rPr lang="en-US" baseline="0" dirty="0" smtClean="0"/>
              <a:t>Intermediate CA</a:t>
            </a:r>
            <a:r>
              <a:rPr lang="fa-IR" baseline="0" dirty="0" smtClean="0"/>
              <a:t> 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1- تولید فایل </a:t>
            </a:r>
            <a:r>
              <a:rPr lang="en-US" dirty="0" smtClean="0"/>
              <a:t>Certificate Signing Request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در این پروسه</a:t>
            </a:r>
            <a:r>
              <a:rPr lang="fa-IR" baseline="0" dirty="0" smtClean="0">
                <a:sym typeface="Wingdings" panose="05000000000000000000" pitchFamily="2" charset="2"/>
              </a:rPr>
              <a:t> هر دو کلید تولید میشوند (رمزنگاری نامتقارن)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3)</a:t>
            </a:r>
            <a:r>
              <a:rPr lang="fa-IR" baseline="0" dirty="0" smtClean="0"/>
              <a:t> سه فاکتور اصلی گواهی را چک میکند. یک کلید به نام کلید </a:t>
            </a:r>
            <a:r>
              <a:rPr lang="en-US" baseline="0" dirty="0" smtClean="0"/>
              <a:t>Session</a:t>
            </a:r>
            <a:r>
              <a:rPr lang="fa-IR" baseline="0" dirty="0" smtClean="0"/>
              <a:t> انتخاب میکند (این کلید از رمزنگاری متقارن استفاده میکند). این کلید با کلید عمومی سرور رمز میشود و برای آن ارسال میگردد.</a:t>
            </a:r>
          </a:p>
          <a:p>
            <a:pPr algn="r" rtl="1"/>
            <a:r>
              <a:rPr lang="fa-IR" dirty="0" smtClean="0"/>
              <a:t>4)</a:t>
            </a:r>
            <a:r>
              <a:rPr lang="fa-IR" baseline="0" dirty="0" smtClean="0"/>
              <a:t> سرور با استفاده از کلید خصوصی خود، کلید </a:t>
            </a:r>
            <a:r>
              <a:rPr lang="en-US" baseline="0" dirty="0" smtClean="0"/>
              <a:t>Session</a:t>
            </a:r>
            <a:r>
              <a:rPr lang="fa-IR" baseline="0" dirty="0" smtClean="0"/>
              <a:t> را بدست می آورد و برای کلاینت </a:t>
            </a:r>
            <a:r>
              <a:rPr lang="en-US" baseline="0" dirty="0" err="1" smtClean="0"/>
              <a:t>Ack</a:t>
            </a:r>
            <a:r>
              <a:rPr lang="fa-IR" baseline="0" dirty="0" smtClean="0"/>
              <a:t> میفرستد.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6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اسلاید 7، انواع رمزنگاری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Secure</a:t>
            </a:r>
            <a:r>
              <a:rPr lang="en-US" baseline="0" dirty="0" smtClean="0"/>
              <a:t> Sockets Layer</a:t>
            </a:r>
          </a:p>
          <a:p>
            <a:pPr algn="r" rtl="1"/>
            <a:r>
              <a:rPr lang="en-US" baseline="0" dirty="0" smtClean="0"/>
              <a:t>Transport Layer Security</a:t>
            </a:r>
            <a:endParaRPr lang="fa-IR" dirty="0" smtClean="0"/>
          </a:p>
          <a:p>
            <a:pPr algn="r" rtl="1"/>
            <a:r>
              <a:rPr lang="fa-IR" dirty="0" smtClean="0"/>
              <a:t>هدف:</a:t>
            </a:r>
            <a:r>
              <a:rPr lang="fa-IR" baseline="0" dirty="0" smtClean="0"/>
              <a:t> ایجاد امنیت در ارتباطات </a:t>
            </a:r>
            <a:r>
              <a:rPr lang="en-US" baseline="0" dirty="0" smtClean="0"/>
              <a:t>TCP/IP</a:t>
            </a:r>
            <a:endParaRPr lang="fa-IR" baseline="0" dirty="0" smtClean="0"/>
          </a:p>
          <a:p>
            <a:pPr algn="r" rtl="1"/>
            <a:r>
              <a:rPr lang="fa-IR" dirty="0" smtClean="0"/>
              <a:t>تفاوت:</a:t>
            </a:r>
            <a:r>
              <a:rPr lang="fa-IR" baseline="0" dirty="0" smtClean="0"/>
              <a:t> هیچ تفاوتی با هم ندارند و فقط در زمان ارتقا از </a:t>
            </a:r>
            <a:r>
              <a:rPr lang="en-US" baseline="0" dirty="0" smtClean="0"/>
              <a:t>SSL v3.0</a:t>
            </a:r>
            <a:r>
              <a:rPr lang="fa-IR" baseline="0" dirty="0" smtClean="0"/>
              <a:t> نام آن برای ایجاد معنای محتوایی بهتر نسبت به پروتکل </a:t>
            </a:r>
            <a:r>
              <a:rPr lang="en-US" baseline="0" dirty="0" smtClean="0"/>
              <a:t>TCP/IP</a:t>
            </a:r>
            <a:r>
              <a:rPr lang="fa-IR" baseline="0" dirty="0" smtClean="0"/>
              <a:t> به </a:t>
            </a:r>
            <a:r>
              <a:rPr lang="en-US" baseline="0" dirty="0" smtClean="0"/>
              <a:t>TLS</a:t>
            </a:r>
            <a:r>
              <a:rPr lang="fa-IR" baseline="0" dirty="0" smtClean="0"/>
              <a:t> تغییر یافت (</a:t>
            </a:r>
            <a:r>
              <a:rPr lang="en-US" baseline="0" dirty="0" smtClean="0"/>
              <a:t>TLS v1.0</a:t>
            </a:r>
            <a:r>
              <a:rPr lang="fa-IR" baseline="0" dirty="0" smtClean="0"/>
              <a:t>). </a:t>
            </a:r>
            <a:r>
              <a:rPr lang="fa-IR" dirty="0" smtClean="0"/>
              <a:t>با اینکه نام تغییر کرده</a:t>
            </a:r>
            <a:r>
              <a:rPr lang="fa-IR" baseline="0" dirty="0" smtClean="0"/>
              <a:t> است ولی به دلیل جا افتادگی نام </a:t>
            </a:r>
            <a:r>
              <a:rPr lang="en-US" baseline="0" dirty="0" smtClean="0"/>
              <a:t>SSL</a:t>
            </a:r>
            <a:r>
              <a:rPr lang="fa-IR" baseline="0" dirty="0" smtClean="0"/>
              <a:t>، همچنان از این نام استفاده میشود.</a:t>
            </a:r>
          </a:p>
          <a:p>
            <a:pPr algn="r" rtl="1"/>
            <a:r>
              <a:rPr lang="fa-IR" dirty="0" smtClean="0"/>
              <a:t>نکته: ممکن</a:t>
            </a:r>
            <a:r>
              <a:rPr lang="fa-IR" baseline="0" dirty="0" smtClean="0"/>
              <a:t> است در زمان استفاده از برخی نرم افزارها (همانند </a:t>
            </a:r>
            <a:r>
              <a:rPr lang="en-US" baseline="0" dirty="0" smtClean="0"/>
              <a:t>Mail Client</a:t>
            </a:r>
            <a:r>
              <a:rPr lang="fa-IR" baseline="0" dirty="0" smtClean="0"/>
              <a:t> ها) با هر دو پروتکل برخورد بکنید که از پورت های متفاوتی استفاده میکنند. دلیل آن پشتیبانی آن نرم افزار از ورژن های قدیمی تر </a:t>
            </a:r>
            <a:r>
              <a:rPr lang="en-US" baseline="0" dirty="0" smtClean="0"/>
              <a:t>TLS</a:t>
            </a:r>
            <a:r>
              <a:rPr lang="fa-IR" baseline="0" dirty="0" smtClean="0"/>
              <a:t> میباشد که نام آنها </a:t>
            </a:r>
            <a:r>
              <a:rPr lang="en-US" baseline="0" dirty="0" smtClean="0"/>
              <a:t>SSL</a:t>
            </a:r>
            <a:r>
              <a:rPr lang="fa-IR" baseline="0" dirty="0" smtClean="0"/>
              <a:t> بوده است.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2) تعدادی</a:t>
            </a:r>
            <a:r>
              <a:rPr lang="fa-IR" baseline="0" dirty="0" smtClean="0"/>
              <a:t> نقص امنیتی داشت.</a:t>
            </a:r>
          </a:p>
          <a:p>
            <a:pPr algn="r" rtl="1"/>
            <a:r>
              <a:rPr lang="fa-IR" baseline="0" dirty="0" smtClean="0"/>
              <a:t>3)طراحی مجدد از پروتکل و رفع نقص های امنیتی</a:t>
            </a:r>
          </a:p>
          <a:p>
            <a:pPr algn="r" rtl="1"/>
            <a:r>
              <a:rPr lang="fa-IR" baseline="0" dirty="0" smtClean="0"/>
              <a:t>4) تفاوت چشمگیری با </a:t>
            </a:r>
            <a:r>
              <a:rPr lang="en-US" baseline="0" dirty="0" smtClean="0"/>
              <a:t>SSL v3.0</a:t>
            </a:r>
            <a:r>
              <a:rPr lang="fa-IR" baseline="0" dirty="0" smtClean="0"/>
              <a:t> نداشت</a:t>
            </a:r>
          </a:p>
          <a:p>
            <a:pPr algn="r" rtl="1"/>
            <a:r>
              <a:rPr lang="fa-IR" baseline="0" dirty="0" smtClean="0"/>
              <a:t>6) مهمترین تفاوت: جایگزینی </a:t>
            </a:r>
            <a:r>
              <a:rPr lang="en-US" baseline="0" dirty="0" smtClean="0"/>
              <a:t>SHA-256</a:t>
            </a:r>
            <a:r>
              <a:rPr lang="fa-IR" baseline="0" dirty="0" smtClean="0"/>
              <a:t> با </a:t>
            </a:r>
            <a:r>
              <a:rPr lang="en-US" baseline="0" dirty="0" smtClean="0"/>
              <a:t>SHA-1</a:t>
            </a:r>
            <a:endParaRPr lang="fa-IR" baseline="0" dirty="0" smtClean="0"/>
          </a:p>
          <a:p>
            <a:pPr algn="r" rtl="1"/>
            <a:r>
              <a:rPr lang="fa-IR" baseline="0" dirty="0" smtClean="0"/>
              <a:t>7)آگوست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2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3) ممکن است با عنوان دو کلید هم مطرح شود ولی در</a:t>
            </a:r>
            <a:r>
              <a:rPr lang="fa-IR" baseline="0" dirty="0" smtClean="0"/>
              <a:t> تعریف این رمزنگاری، هر دو کلید یکی است.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در دو اسلاید بعدی: </a:t>
            </a:r>
            <a:r>
              <a:rPr lang="fa-IR" baseline="0" dirty="0" smtClean="0"/>
              <a:t>توضیحات دقیق نمیباشند و در واقعیت اتفاقات پیچیده تر و طولانی تری می افتد و فقط برای حس گرفتن موضوع، به اینگونه بیان شده است.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رمزنگاری و رمزگشایی با کلید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3) در اینجا نیازی نیست که کلید شخصی</a:t>
            </a:r>
            <a:r>
              <a:rPr lang="fa-IR" baseline="0" dirty="0" smtClean="0"/>
              <a:t> به مرکز قابل اعتماد گفته شود و مکانیزم خاصی برای تایید آن انجام میشود و به همین دلیل میتوان از طریق آن عمل کرد.</a:t>
            </a:r>
            <a:endParaRPr lang="fa-IR" dirty="0" smtClean="0"/>
          </a:p>
          <a:p>
            <a:pPr algn="r" rtl="1"/>
            <a:r>
              <a:rPr lang="fa-IR" dirty="0" smtClean="0"/>
              <a:t>4)</a:t>
            </a:r>
            <a:r>
              <a:rPr lang="fa-IR" baseline="0" dirty="0" smtClean="0"/>
              <a:t> </a:t>
            </a:r>
            <a:r>
              <a:rPr lang="fa-IR" baseline="0" dirty="0" smtClean="0"/>
              <a:t>نمیتواند اطلاعاتی که تبادل میشود را گوش با جعل کند چون اطلاعاتی که از 1 به 2 فرستاده میشود، فقط با کلید خصوصی که در اختیار 2 است قابل باز شدن است.</a:t>
            </a:r>
          </a:p>
          <a:p>
            <a:pPr algn="r" rtl="1"/>
            <a:endParaRPr lang="fa-IR" baseline="0" dirty="0" smtClean="0"/>
          </a:p>
          <a:p>
            <a:pPr algn="r" rtl="1"/>
            <a:r>
              <a:rPr lang="fa-IR" baseline="0" dirty="0" smtClean="0"/>
              <a:t>*</a:t>
            </a:r>
            <a:r>
              <a:rPr lang="fa-IR" baseline="0" dirty="0" smtClean="0">
                <a:sym typeface="Wingdings" panose="05000000000000000000" pitchFamily="2" charset="2"/>
              </a:rPr>
              <a:t> مثلا ممکن است سوال پیش بیاید که الان پیغام های به سمت 2 را فقط 2 میتواند بخواند ولی در برگشت به چه صورت است؟ این همان موضوعی ایست که مطرح شد که توضیحات فقط برای گرفتن حس از موضوع است.</a:t>
            </a: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6F40-2113-470C-83C8-16177FDB31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C395-00C8-4D1E-9ACE-AEB5906DC1D4}" type="datetime1">
              <a:rPr lang="en-US" smtClean="0"/>
              <a:t>2018/10/22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0390-604C-4731-A38B-F9FBFC2BC56E}" type="datetime1">
              <a:rPr lang="en-US" smtClean="0"/>
              <a:t>2018/10/22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11A4-AE14-409E-82E7-C5DE190D3D11}" type="datetime1">
              <a:rPr lang="en-US" smtClean="0"/>
              <a:t>2018/10/22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8FD5-E3C4-4B0A-8C28-F0E08A60EEEF}" type="datetime1">
              <a:rPr lang="en-US" smtClean="0"/>
              <a:t>2018/10/22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E174-B3E2-4347-BD56-CEC9D4A94367}" type="datetime1">
              <a:rPr lang="en-US" smtClean="0"/>
              <a:t>2018/10/22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6A4-326C-4335-92DD-AA538221DEFF}" type="datetime1">
              <a:rPr lang="en-US" smtClean="0"/>
              <a:t>2018/10/22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37A-83F5-4E3F-93FA-2A23E3FD28D3}" type="datetime1">
              <a:rPr lang="en-US" smtClean="0"/>
              <a:t>2018/10/22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2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1"/>
            <a:ext cx="10055087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064C-74AC-435F-887E-C81694289B68}" type="datetime1">
              <a:rPr lang="en-US" smtClean="0"/>
              <a:t>2018/10/22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9" y="212031"/>
            <a:ext cx="970249" cy="10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5F1-4058-4DDA-BE0F-3A18888637CB}" type="datetime1">
              <a:rPr lang="en-US" smtClean="0"/>
              <a:t>2018/10/22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" y="212039"/>
            <a:ext cx="970249" cy="10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A504-C6E2-4DCB-9DE8-0A55D8517EA7}" type="datetime1">
              <a:rPr lang="en-US" smtClean="0"/>
              <a:t>2018/10/22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0CA1-F9E3-464D-8A0A-C010FAED56A8}" type="datetime1">
              <a:rPr lang="en-US" smtClean="0"/>
              <a:t>2018/10/22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B9A0-A946-45D0-9BEF-F8E68BF5A999}" type="datetime1">
              <a:rPr lang="en-US" smtClean="0"/>
              <a:t>2018/10/22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334B-C85E-4F6C-B90C-89BF362B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3749" y="347334"/>
            <a:ext cx="8212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8000" b="1" dirty="0" smtClean="0">
                <a:cs typeface="+mj-cs"/>
              </a:rPr>
              <a:t>SSL</a:t>
            </a:r>
            <a:r>
              <a:rPr lang="en-US" sz="8000" b="1" dirty="0">
                <a:cs typeface="+mj-cs"/>
              </a:rPr>
              <a:t>/</a:t>
            </a:r>
            <a:r>
              <a:rPr lang="en-US" sz="8000" b="1" dirty="0" smtClean="0">
                <a:cs typeface="+mj-cs"/>
              </a:rPr>
              <a:t>TLS</a:t>
            </a:r>
            <a:r>
              <a:rPr lang="fa-IR" sz="8000" b="1" dirty="0" smtClean="0">
                <a:cs typeface="+mj-cs"/>
              </a:rPr>
              <a:t> چیست</a:t>
            </a:r>
            <a:endParaRPr lang="en-US" sz="8000" b="1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1494" y="5463682"/>
            <a:ext cx="327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روح الله گدازگر</a:t>
            </a:r>
            <a:endParaRPr lang="en-US" b="1" dirty="0" smtClean="0">
              <a:cs typeface="B Nazanin" panose="00000400000000000000" pitchFamily="2" charset="-78"/>
            </a:endParaRPr>
          </a:p>
          <a:p>
            <a:pPr algn="ctr"/>
            <a:endParaRPr lang="en-US" b="1" dirty="0">
              <a:cs typeface="B Nazanin" panose="00000400000000000000" pitchFamily="2" charset="-78"/>
            </a:endParaRPr>
          </a:p>
          <a:p>
            <a:pPr algn="ctr"/>
            <a:r>
              <a:rPr lang="fa-IR" b="1" dirty="0" smtClean="0">
                <a:cs typeface="B Nazanin" panose="00000400000000000000" pitchFamily="2" charset="-78"/>
              </a:rPr>
              <a:t>شبکه های کامپیوتری</a:t>
            </a:r>
          </a:p>
          <a:p>
            <a:pPr algn="ctr"/>
            <a:r>
              <a:rPr lang="fa-IR" b="1" dirty="0" smtClean="0">
                <a:cs typeface="B Nazanin" panose="00000400000000000000" pitchFamily="2" charset="-78"/>
              </a:rPr>
              <a:t>دکتر قاسمی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29" y="1881069"/>
            <a:ext cx="4211202" cy="337231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b="1" dirty="0" smtClean="0"/>
              <a:t>کاربرد های رمزنگاری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540832" y="1860639"/>
            <a:ext cx="4308504" cy="1195442"/>
            <a:chOff x="786364" y="1236"/>
            <a:chExt cx="4308504" cy="1195442"/>
          </a:xfrm>
          <a:solidFill>
            <a:srgbClr val="FFC000"/>
          </a:solidFill>
        </p:grpSpPr>
        <p:sp>
          <p:nvSpPr>
            <p:cNvPr id="16" name="Pentagon 15"/>
            <p:cNvSpPr/>
            <p:nvPr/>
          </p:nvSpPr>
          <p:spPr>
            <a:xfrm>
              <a:off x="786364" y="1236"/>
              <a:ext cx="4308504" cy="119544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entagon 4"/>
            <p:cNvSpPr txBox="1"/>
            <p:nvPr/>
          </p:nvSpPr>
          <p:spPr>
            <a:xfrm>
              <a:off x="786364" y="1236"/>
              <a:ext cx="4009644" cy="11954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4264" tIns="179070" rIns="527157" bIns="179070" numCol="1" spcCol="1270" anchor="ctr" anchorCtr="0">
              <a:noAutofit/>
            </a:bodyPr>
            <a:lstStyle/>
            <a:p>
              <a:pPr lvl="0" algn="ctr" defTabSz="2089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700" kern="1200" dirty="0" smtClean="0"/>
                <a:t>حفظ محرمانگی</a:t>
              </a:r>
              <a:endParaRPr lang="en-US" sz="4700" kern="1200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9993707" y="1315302"/>
            <a:ext cx="2198293" cy="220980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609161" y="3274411"/>
            <a:ext cx="4308504" cy="1195442"/>
            <a:chOff x="786364" y="1553528"/>
            <a:chExt cx="4308504" cy="1195442"/>
          </a:xfrm>
        </p:grpSpPr>
        <p:sp>
          <p:nvSpPr>
            <p:cNvPr id="14" name="Pentagon 13"/>
            <p:cNvSpPr/>
            <p:nvPr/>
          </p:nvSpPr>
          <p:spPr>
            <a:xfrm>
              <a:off x="786364" y="1553528"/>
              <a:ext cx="4308504" cy="1195442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entagon 7"/>
            <p:cNvSpPr txBox="1"/>
            <p:nvPr/>
          </p:nvSpPr>
          <p:spPr>
            <a:xfrm>
              <a:off x="786364" y="1553528"/>
              <a:ext cx="4009644" cy="11954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4264" tIns="179070" rIns="527157" bIns="179070" numCol="1" spcCol="1270" anchor="ctr" anchorCtr="0">
              <a:noAutofit/>
            </a:bodyPr>
            <a:lstStyle/>
            <a:p>
              <a:pPr lvl="0" algn="ctr" defTabSz="2089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700" kern="1200" dirty="0" smtClean="0"/>
                <a:t>احراز هویت</a:t>
              </a:r>
              <a:endParaRPr lang="en-US" sz="4700" kern="1200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4060503" y="2669501"/>
            <a:ext cx="2281889" cy="2268260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5723762"/>
              <a:satOff val="-30078"/>
              <a:lumOff val="-217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4831607" y="5112680"/>
            <a:ext cx="4308504" cy="1195442"/>
            <a:chOff x="786364" y="3105820"/>
            <a:chExt cx="4308504" cy="1195442"/>
          </a:xfrm>
          <a:solidFill>
            <a:srgbClr val="00B0F0"/>
          </a:solidFill>
        </p:grpSpPr>
        <p:sp>
          <p:nvSpPr>
            <p:cNvPr id="12" name="Pentagon 11"/>
            <p:cNvSpPr/>
            <p:nvPr/>
          </p:nvSpPr>
          <p:spPr>
            <a:xfrm>
              <a:off x="786364" y="3105820"/>
              <a:ext cx="4308504" cy="119544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10"/>
            <p:cNvSpPr txBox="1"/>
            <p:nvPr/>
          </p:nvSpPr>
          <p:spPr>
            <a:xfrm>
              <a:off x="786364" y="3105820"/>
              <a:ext cx="4009644" cy="11954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4264" tIns="179070" rIns="527157" bIns="179070" numCol="1" spcCol="1270" anchor="ctr" anchorCtr="0">
              <a:noAutofit/>
            </a:bodyPr>
            <a:lstStyle/>
            <a:p>
              <a:pPr lvl="0" algn="ctr" defTabSz="2089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4700" kern="1200" dirty="0" smtClean="0"/>
                <a:t>امضای دیجیتال</a:t>
              </a:r>
              <a:endParaRPr lang="en-US" sz="4700" kern="1200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8352475" y="4586659"/>
            <a:ext cx="2191259" cy="2081708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11447524"/>
              <a:satOff val="-60156"/>
              <a:lumOff val="-435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6215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تاریخچه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dirty="0" smtClean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78723" y="3632153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48" name="Chevron 47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9102" y="3632154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1" name="Round Same Side Corner Rectangle 50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3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862" y="1772530"/>
            <a:ext cx="1137372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ساده ترین تعریف: مراکزی که از طرف همگان مورد اعتماد است</a:t>
            </a:r>
            <a:endParaRPr lang="en-US" sz="28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2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سرورها برای گرفتن </a:t>
            </a:r>
            <a:r>
              <a:rPr lang="en-US" sz="2800" dirty="0" smtClean="0"/>
              <a:t>Certificate</a:t>
            </a:r>
            <a:r>
              <a:rPr lang="fa-IR" sz="2800" dirty="0" smtClean="0"/>
              <a:t>، درخواست میدهند</a:t>
            </a:r>
            <a:endParaRPr lang="en-US" sz="28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2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همه میتوانند </a:t>
            </a:r>
            <a:r>
              <a:rPr lang="en-US" sz="2800" dirty="0" smtClean="0"/>
              <a:t>Certificate</a:t>
            </a:r>
            <a:r>
              <a:rPr lang="fa-IR" sz="2800" dirty="0" smtClean="0"/>
              <a:t> ایجاد کنند ولی </a:t>
            </a:r>
            <a:r>
              <a:rPr lang="en-US" sz="2800" dirty="0" smtClean="0"/>
              <a:t>Browser</a:t>
            </a:r>
            <a:r>
              <a:rPr lang="fa-IR" sz="2800" dirty="0" smtClean="0"/>
              <a:t> ها به آنها اعتماد نمیکنند</a:t>
            </a:r>
            <a:endParaRPr lang="en-US" sz="2800" dirty="0" smtClean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800" dirty="0" smtClean="0"/>
              <a:t>OpenSSL – </a:t>
            </a:r>
            <a:r>
              <a:rPr lang="en-US" sz="2800" dirty="0" err="1" smtClean="0"/>
              <a:t>OpenCA</a:t>
            </a:r>
            <a:r>
              <a:rPr lang="en-US" sz="2800" dirty="0" smtClean="0"/>
              <a:t> – Microsoft ADCA</a:t>
            </a:r>
            <a:endParaRPr lang="fa-IR" sz="28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 smtClean="0"/>
              <a:t>Browser</a:t>
            </a:r>
            <a:r>
              <a:rPr lang="fa-IR" sz="2800" dirty="0" smtClean="0"/>
              <a:t> ها لیستی دارند که در آنها تمامی </a:t>
            </a:r>
            <a:r>
              <a:rPr lang="en-US" sz="2800" dirty="0" smtClean="0"/>
              <a:t>Root CA</a:t>
            </a:r>
            <a:r>
              <a:rPr lang="fa-IR" sz="2800" dirty="0" smtClean="0"/>
              <a:t> وجود دارند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در صورتیکه </a:t>
            </a:r>
            <a:r>
              <a:rPr lang="en-US" sz="2800" dirty="0" smtClean="0"/>
              <a:t>Certify</a:t>
            </a:r>
            <a:r>
              <a:rPr lang="fa-IR" sz="2800" dirty="0" smtClean="0"/>
              <a:t> شده باشیم، به دلیل اینکه </a:t>
            </a:r>
            <a:r>
              <a:rPr lang="en-US" sz="2800" dirty="0" smtClean="0"/>
              <a:t>Browser</a:t>
            </a:r>
            <a:r>
              <a:rPr lang="fa-IR" sz="2800" dirty="0" smtClean="0"/>
              <a:t> ها به صادر کننده </a:t>
            </a:r>
            <a:r>
              <a:rPr lang="en-US" sz="2800" dirty="0" smtClean="0"/>
              <a:t>Certificate</a:t>
            </a:r>
            <a:r>
              <a:rPr lang="fa-IR" sz="2800" dirty="0" smtClean="0"/>
              <a:t> اعتماد دارند، به شما نیز اعتماد میکنند</a:t>
            </a:r>
            <a:endParaRPr lang="en-US" sz="28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یک ساختار سلسله مراتبی دارد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5400" b="1" dirty="0" smtClean="0"/>
              <a:t>Certificate Authority (CA)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b="1" dirty="0" smtClean="0"/>
              <a:t>سلسله مراتب </a:t>
            </a:r>
            <a:r>
              <a:rPr lang="en-US" sz="5400" b="1" dirty="0" smtClean="0"/>
              <a:t>CA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13</a:t>
            </a:fld>
            <a:endParaRPr lang="en-US"/>
          </a:p>
        </p:txBody>
      </p:sp>
      <p:sp>
        <p:nvSpPr>
          <p:cNvPr id="6" name="Straight Connector 3"/>
          <p:cNvSpPr/>
          <p:nvPr/>
        </p:nvSpPr>
        <p:spPr>
          <a:xfrm>
            <a:off x="6262524" y="4384079"/>
            <a:ext cx="91440" cy="5561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56145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Straight Connector 4"/>
          <p:cNvSpPr/>
          <p:nvPr/>
        </p:nvSpPr>
        <p:spPr>
          <a:xfrm>
            <a:off x="4555350" y="2613656"/>
            <a:ext cx="1752894" cy="5561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8997"/>
                </a:lnTo>
                <a:lnTo>
                  <a:pt x="1752894" y="378997"/>
                </a:lnTo>
                <a:lnTo>
                  <a:pt x="1752894" y="556145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5"/>
          <p:cNvSpPr/>
          <p:nvPr/>
        </p:nvSpPr>
        <p:spPr>
          <a:xfrm>
            <a:off x="2802455" y="4384079"/>
            <a:ext cx="1168596" cy="5561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8997"/>
                </a:lnTo>
                <a:lnTo>
                  <a:pt x="1168596" y="378997"/>
                </a:lnTo>
                <a:lnTo>
                  <a:pt x="1168596" y="556145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Straight Connector 6"/>
          <p:cNvSpPr/>
          <p:nvPr/>
        </p:nvSpPr>
        <p:spPr>
          <a:xfrm>
            <a:off x="1633859" y="4384079"/>
            <a:ext cx="1168596" cy="5561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68596" y="0"/>
                </a:moveTo>
                <a:lnTo>
                  <a:pt x="1168596" y="378997"/>
                </a:lnTo>
                <a:lnTo>
                  <a:pt x="0" y="378997"/>
                </a:lnTo>
                <a:lnTo>
                  <a:pt x="0" y="556145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traight Connector 7"/>
          <p:cNvSpPr/>
          <p:nvPr/>
        </p:nvSpPr>
        <p:spPr>
          <a:xfrm>
            <a:off x="2802455" y="2613656"/>
            <a:ext cx="1752894" cy="5561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52894" y="0"/>
                </a:moveTo>
                <a:lnTo>
                  <a:pt x="1752894" y="378997"/>
                </a:lnTo>
                <a:lnTo>
                  <a:pt x="0" y="378997"/>
                </a:lnTo>
                <a:lnTo>
                  <a:pt x="0" y="556145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3599225" y="1399378"/>
            <a:ext cx="1912248" cy="12142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3811697" y="1601226"/>
            <a:ext cx="1912248" cy="1214277"/>
            <a:chOff x="3434603" y="205202"/>
            <a:chExt cx="1912248" cy="1214277"/>
          </a:xfrm>
        </p:grpSpPr>
        <p:sp>
          <p:nvSpPr>
            <p:cNvPr id="33" name="Rounded Rectangle 32"/>
            <p:cNvSpPr/>
            <p:nvPr/>
          </p:nvSpPr>
          <p:spPr>
            <a:xfrm>
              <a:off x="3434603" y="205202"/>
              <a:ext cx="1912248" cy="121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10"/>
            <p:cNvSpPr txBox="1"/>
            <p:nvPr/>
          </p:nvSpPr>
          <p:spPr>
            <a:xfrm>
              <a:off x="3470168" y="240767"/>
              <a:ext cx="1841118" cy="1143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Root CA</a:t>
              </a:r>
              <a:endParaRPr lang="en-US" sz="3200" kern="12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846331" y="3169801"/>
            <a:ext cx="1912248" cy="12142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2058803" y="3371650"/>
            <a:ext cx="1912248" cy="1214277"/>
            <a:chOff x="1681709" y="1975626"/>
            <a:chExt cx="1912248" cy="1214277"/>
          </a:xfrm>
        </p:grpSpPr>
        <p:sp>
          <p:nvSpPr>
            <p:cNvPr id="31" name="Rounded Rectangle 30"/>
            <p:cNvSpPr/>
            <p:nvPr/>
          </p:nvSpPr>
          <p:spPr>
            <a:xfrm>
              <a:off x="1681709" y="1975626"/>
              <a:ext cx="1912248" cy="121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13"/>
            <p:cNvSpPr txBox="1"/>
            <p:nvPr/>
          </p:nvSpPr>
          <p:spPr>
            <a:xfrm>
              <a:off x="1717274" y="2011191"/>
              <a:ext cx="1841118" cy="1143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Tier 1 CA #1</a:t>
              </a:r>
              <a:endParaRPr lang="en-US" sz="3200" kern="12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77734" y="4940225"/>
            <a:ext cx="1912248" cy="12142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/>
          <p:cNvGrpSpPr/>
          <p:nvPr/>
        </p:nvGrpSpPr>
        <p:grpSpPr>
          <a:xfrm>
            <a:off x="890206" y="5142073"/>
            <a:ext cx="1912248" cy="1214277"/>
            <a:chOff x="513112" y="3746049"/>
            <a:chExt cx="1912248" cy="1214277"/>
          </a:xfrm>
        </p:grpSpPr>
        <p:sp>
          <p:nvSpPr>
            <p:cNvPr id="29" name="Rounded Rectangle 28"/>
            <p:cNvSpPr/>
            <p:nvPr/>
          </p:nvSpPr>
          <p:spPr>
            <a:xfrm>
              <a:off x="513112" y="3746049"/>
              <a:ext cx="1912248" cy="121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16"/>
            <p:cNvSpPr txBox="1"/>
            <p:nvPr/>
          </p:nvSpPr>
          <p:spPr>
            <a:xfrm>
              <a:off x="548677" y="3781614"/>
              <a:ext cx="1841118" cy="1143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Tier 2 CA #1-1</a:t>
              </a:r>
              <a:endParaRPr lang="en-US" sz="3200" kern="1200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014927" y="4940225"/>
            <a:ext cx="1912248" cy="12142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3227399" y="5142073"/>
            <a:ext cx="1912248" cy="1214277"/>
            <a:chOff x="2850305" y="3746049"/>
            <a:chExt cx="1912248" cy="1214277"/>
          </a:xfrm>
        </p:grpSpPr>
        <p:sp>
          <p:nvSpPr>
            <p:cNvPr id="27" name="Rounded Rectangle 26"/>
            <p:cNvSpPr/>
            <p:nvPr/>
          </p:nvSpPr>
          <p:spPr>
            <a:xfrm>
              <a:off x="2850305" y="3746049"/>
              <a:ext cx="1912248" cy="121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19"/>
            <p:cNvSpPr txBox="1"/>
            <p:nvPr/>
          </p:nvSpPr>
          <p:spPr>
            <a:xfrm>
              <a:off x="2885870" y="3781614"/>
              <a:ext cx="1841118" cy="1143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Tier 2 CA #1-2</a:t>
              </a:r>
              <a:endParaRPr lang="en-US" sz="3200" kern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352120" y="3169801"/>
            <a:ext cx="1912248" cy="12142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5564592" y="3371650"/>
            <a:ext cx="1912248" cy="1214277"/>
            <a:chOff x="5187498" y="1975626"/>
            <a:chExt cx="1912248" cy="1214277"/>
          </a:xfrm>
        </p:grpSpPr>
        <p:sp>
          <p:nvSpPr>
            <p:cNvPr id="25" name="Rounded Rectangle 24"/>
            <p:cNvSpPr/>
            <p:nvPr/>
          </p:nvSpPr>
          <p:spPr>
            <a:xfrm>
              <a:off x="5187498" y="1975626"/>
              <a:ext cx="1912248" cy="121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22"/>
            <p:cNvSpPr txBox="1"/>
            <p:nvPr/>
          </p:nvSpPr>
          <p:spPr>
            <a:xfrm>
              <a:off x="5223063" y="2011191"/>
              <a:ext cx="1841118" cy="1143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Tier 1 CA #2</a:t>
              </a:r>
              <a:endParaRPr lang="en-US" sz="3200" kern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352120" y="4940225"/>
            <a:ext cx="1912248" cy="121427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/>
          <p:cNvGrpSpPr/>
          <p:nvPr/>
        </p:nvGrpSpPr>
        <p:grpSpPr>
          <a:xfrm>
            <a:off x="5564592" y="5142073"/>
            <a:ext cx="1912248" cy="1214277"/>
            <a:chOff x="5187498" y="3746049"/>
            <a:chExt cx="1912248" cy="1214277"/>
          </a:xfrm>
        </p:grpSpPr>
        <p:sp>
          <p:nvSpPr>
            <p:cNvPr id="23" name="Rounded Rectangle 22"/>
            <p:cNvSpPr/>
            <p:nvPr/>
          </p:nvSpPr>
          <p:spPr>
            <a:xfrm>
              <a:off x="5187498" y="3746049"/>
              <a:ext cx="1912248" cy="121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25"/>
            <p:cNvSpPr txBox="1"/>
            <p:nvPr/>
          </p:nvSpPr>
          <p:spPr>
            <a:xfrm>
              <a:off x="5223063" y="3781614"/>
              <a:ext cx="1841118" cy="1143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Tier 2 CA #2-1</a:t>
              </a:r>
              <a:endParaRPr lang="en-US" sz="3200" kern="1200" dirty="0"/>
            </a:p>
          </p:txBody>
        </p:sp>
      </p:grpSp>
      <p:sp>
        <p:nvSpPr>
          <p:cNvPr id="35" name="Right Brace 34"/>
          <p:cNvSpPr/>
          <p:nvPr/>
        </p:nvSpPr>
        <p:spPr>
          <a:xfrm>
            <a:off x="8053754" y="3169801"/>
            <a:ext cx="295421" cy="318654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45437" y="4501465"/>
            <a:ext cx="295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Intermediate CAs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b="1" dirty="0" smtClean="0"/>
              <a:t>سلسله مراتب </a:t>
            </a:r>
            <a:r>
              <a:rPr lang="en-US" sz="5400" b="1" dirty="0" smtClean="0"/>
              <a:t>CA</a:t>
            </a:r>
            <a:r>
              <a:rPr lang="fa-IR" sz="5400" b="1" dirty="0" smtClean="0"/>
              <a:t> - مثال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" y="2406356"/>
            <a:ext cx="3409999" cy="3600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286" y="2806505"/>
            <a:ext cx="1631852" cy="71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3799" t="11227" r="46850" b="69324"/>
          <a:stretch/>
        </p:blipFill>
        <p:spPr>
          <a:xfrm>
            <a:off x="3938952" y="1702190"/>
            <a:ext cx="6270805" cy="260955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938952" y="1702190"/>
            <a:ext cx="6270805" cy="26095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6200000">
            <a:off x="1614266" y="1987061"/>
            <a:ext cx="2609557" cy="2039814"/>
          </a:xfrm>
          <a:prstGeom prst="triangl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24336" y="2144746"/>
            <a:ext cx="225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Root CA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14296" y="2608404"/>
            <a:ext cx="267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Intermediate CA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>
                  <a:cs typeface="B Nazanin" panose="00000400000000000000" pitchFamily="2" charset="-78"/>
                </a:rPr>
                <a:t>تاریخچه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dirty="0" smtClean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78723" y="4355272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48" name="Chevron 47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9102" y="4355273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1" name="Round Same Side Corner Rectangle 50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7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b="1" dirty="0" smtClean="0"/>
              <a:t>فاکتورهای اصلی </a:t>
            </a:r>
            <a:r>
              <a:rPr lang="en-US" sz="5400" b="1" dirty="0" smtClean="0"/>
              <a:t>SSL Certificate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322363"/>
            <a:ext cx="5613009" cy="56130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867422" y="2700997"/>
            <a:ext cx="1617387" cy="1406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05642" y="4908340"/>
            <a:ext cx="1842471" cy="703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79298" y="3811065"/>
            <a:ext cx="3368815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4809" y="2277273"/>
            <a:ext cx="1948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Subject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8113" y="3359426"/>
            <a:ext cx="4593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Validation Period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8114" y="4473167"/>
            <a:ext cx="1632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Issuer</a:t>
            </a:r>
            <a:endParaRPr 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b="1" dirty="0" smtClean="0"/>
              <a:t>فاکتورهای اصلی </a:t>
            </a:r>
            <a:r>
              <a:rPr lang="en-US" sz="5400" b="1" dirty="0" smtClean="0"/>
              <a:t>SSL Certificate</a:t>
            </a:r>
            <a:r>
              <a:rPr lang="fa-IR" sz="5400" b="1" dirty="0" smtClean="0"/>
              <a:t> - مثال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7" y="1448972"/>
            <a:ext cx="4993468" cy="5272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5674" y="2736166"/>
            <a:ext cx="3341077" cy="7737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673" y="3574311"/>
            <a:ext cx="3341077" cy="6389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5672" y="4277697"/>
            <a:ext cx="3341077" cy="440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96749" y="4368658"/>
            <a:ext cx="1842471" cy="703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6014" y="2514331"/>
            <a:ext cx="460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Subject: *.kntu.ac.ir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39218" y="4114082"/>
            <a:ext cx="2871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Validation Period: From 2017/11/12 To 2020/11/11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6014" y="3370573"/>
            <a:ext cx="653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Issuer: </a:t>
            </a:r>
            <a:r>
              <a:rPr lang="en-US" sz="2800" b="1" dirty="0" err="1" smtClean="0">
                <a:solidFill>
                  <a:srgbClr val="FFC000"/>
                </a:solidFill>
              </a:rPr>
              <a:t>Certum</a:t>
            </a:r>
            <a:r>
              <a:rPr lang="en-US" sz="2800" b="1" dirty="0" smtClean="0">
                <a:solidFill>
                  <a:srgbClr val="FFC000"/>
                </a:solidFill>
              </a:rPr>
              <a:t> Domain Validation CA SHA2</a:t>
            </a:r>
            <a:endParaRPr lang="en-US" sz="2800" b="1" dirty="0">
              <a:solidFill>
                <a:srgbClr val="FFC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96748" y="3634185"/>
            <a:ext cx="1842471" cy="703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96747" y="2774535"/>
            <a:ext cx="1842471" cy="7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>
                  <a:cs typeface="B Nazanin" panose="00000400000000000000" pitchFamily="2" charset="-78"/>
                </a:rPr>
                <a:t>تاریخچه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dirty="0" smtClean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78723" y="5071781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48" name="Chevron 47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9102" y="5071782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1" name="Round Same Side Corner Rectangle 50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dirty="0">
                  <a:cs typeface="B Nazanin" panose="00000400000000000000" pitchFamily="2" charset="-78"/>
                </a:rPr>
                <a:t>Certificate</a:t>
              </a:r>
              <a:r>
                <a:rPr lang="fa-IR" sz="2800" b="1" dirty="0">
                  <a:cs typeface="B Nazanin" panose="00000400000000000000" pitchFamily="2" charset="-78"/>
                </a:rPr>
                <a:t> </a:t>
              </a:r>
              <a:r>
                <a:rPr lang="fa-IR" sz="2800" b="1" dirty="0" smtClean="0">
                  <a:cs typeface="B Nazanin" panose="00000400000000000000" pitchFamily="2" charset="-78"/>
                </a:rPr>
                <a:t>گرفت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03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b="1" dirty="0" smtClean="0"/>
              <a:t>چگونه میتوان </a:t>
            </a:r>
            <a:r>
              <a:rPr lang="en-US" sz="5400" b="1" dirty="0" smtClean="0"/>
              <a:t>Certificate </a:t>
            </a:r>
            <a:r>
              <a:rPr lang="fa-IR" sz="5400" b="1" dirty="0" smtClean="0"/>
              <a:t>گرفت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11" y="2235421"/>
            <a:ext cx="241935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914" y1="22684" x2="47125" y2="59904"/>
                        <a14:foregroundMark x1="29233" y1="70767" x2="8147" y2="70607"/>
                        <a14:foregroundMark x1="23642" y1="84026" x2="9585" y2="82428"/>
                        <a14:foregroundMark x1="23962" y1="94728" x2="9425" y2="9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" y="2076354"/>
            <a:ext cx="2737484" cy="2737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" y="1830491"/>
            <a:ext cx="1878037" cy="18780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69727" y="2930325"/>
            <a:ext cx="4424289" cy="703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06127" y="4057127"/>
            <a:ext cx="4424289" cy="7034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6320" y="2494913"/>
            <a:ext cx="28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2- Sending CSR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+ Public Key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45288" y="4813838"/>
            <a:ext cx="233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5679A"/>
                </a:solidFill>
              </a:rPr>
              <a:t>3- Creating Private Key Analyzer (without knowing it)</a:t>
            </a:r>
            <a:endParaRPr lang="en-US" dirty="0">
              <a:solidFill>
                <a:srgbClr val="25679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0940" y="3608409"/>
            <a:ext cx="210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4- Issuing Certificate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943" y="4888523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Generating CSR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1864" y="4143547"/>
            <a:ext cx="422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(including intermediate CAs up to the Root)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6943" y="5275503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5- Installing Certificate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>
                  <a:cs typeface="B Nazanin" panose="00000400000000000000" pitchFamily="2" charset="-78"/>
                </a:rPr>
                <a:t>تاریخچه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78723" y="1461938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48" name="Chevron 47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9102" y="1461939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1" name="Round Same Side Corner Rectangle 50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1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تاریخچه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dirty="0" smtClean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rtl="1">
                <a:defRPr/>
              </a:pPr>
              <a:r>
                <a:rPr lang="fa-IR" sz="2800" b="1" dirty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>
                  <a:cs typeface="B Nazanin" panose="00000400000000000000" pitchFamily="2" charset="-78"/>
                </a:rPr>
                <a:t>SSL </a:t>
              </a:r>
              <a:r>
                <a:rPr lang="en-US" sz="2800" b="1" dirty="0" smtClean="0">
                  <a:cs typeface="B Nazanin" panose="00000400000000000000" pitchFamily="2" charset="-78"/>
                </a:rPr>
                <a:t>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178723" y="5795115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48" name="Chevron 47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9102" y="5795116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1" name="Round Same Side Corner Rectangle 50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>
                  <a:cs typeface="B Nazanin" panose="00000400000000000000" pitchFamily="2" charset="-78"/>
                </a:rPr>
                <a:t>SSL</a:t>
              </a:r>
              <a:r>
                <a:rPr lang="fa-IR" sz="2800" b="1" dirty="0">
                  <a:cs typeface="B Nazanin" panose="00000400000000000000" pitchFamily="2" charset="-78"/>
                </a:rPr>
                <a:t> به چه صورت کار </a:t>
              </a:r>
              <a:r>
                <a:rPr lang="fa-IR" sz="2800" b="1" dirty="0" smtClean="0">
                  <a:cs typeface="B Nazanin" panose="00000400000000000000" pitchFamily="2" charset="-78"/>
                </a:rPr>
                <a:t>میکند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b="1" dirty="0" smtClean="0"/>
              <a:t>درخواست استفاده از </a:t>
            </a:r>
            <a:r>
              <a:rPr lang="en-US" sz="5400" b="1" dirty="0" smtClean="0"/>
              <a:t>SSL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7115" y="1821766"/>
            <a:ext cx="1086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/>
              <a:t>Client</a:t>
            </a:r>
            <a:r>
              <a:rPr lang="fa-IR" sz="2400" dirty="0" smtClean="0"/>
              <a:t> به سرور درخواست استفاده از </a:t>
            </a:r>
            <a:r>
              <a:rPr lang="en-US" sz="2400" dirty="0" smtClean="0"/>
              <a:t>SSL</a:t>
            </a:r>
            <a:r>
              <a:rPr lang="fa-IR" sz="2400" dirty="0" smtClean="0"/>
              <a:t> را ارسال میکند.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این درخواست به دو صورت ارسال میشود:</a:t>
            </a:r>
          </a:p>
          <a:p>
            <a:pPr marL="1257300" lvl="2" indent="-342900" algn="r" rtl="1">
              <a:buFont typeface="+mj-lt"/>
              <a:buAutoNum type="arabicPeriod"/>
            </a:pPr>
            <a:r>
              <a:rPr lang="fa-IR" sz="2400" dirty="0" smtClean="0"/>
              <a:t>استفاده از شماره پورت متفاوت:</a:t>
            </a:r>
          </a:p>
          <a:p>
            <a:pPr marL="1714500" lvl="3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مثل پورت 443 برای درخواست </a:t>
            </a:r>
            <a:r>
              <a:rPr lang="en-US" sz="2400" dirty="0" smtClean="0"/>
              <a:t>HTTPS</a:t>
            </a:r>
            <a:r>
              <a:rPr lang="fa-IR" sz="2400" dirty="0" smtClean="0"/>
              <a:t> به جای پورت </a:t>
            </a:r>
            <a:r>
              <a:rPr lang="en-US" sz="2400" dirty="0" smtClean="0"/>
              <a:t>80</a:t>
            </a:r>
            <a:r>
              <a:rPr lang="fa-IR" sz="2400" dirty="0" smtClean="0"/>
              <a:t> در </a:t>
            </a:r>
            <a:r>
              <a:rPr lang="en-US" sz="2400" dirty="0" smtClean="0"/>
              <a:t>HTTP</a:t>
            </a:r>
          </a:p>
          <a:p>
            <a:pPr marL="1257300" lvl="2" indent="-342900" algn="r" rtl="1">
              <a:buFont typeface="+mj-lt"/>
              <a:buAutoNum type="arabicPeriod"/>
            </a:pPr>
            <a:r>
              <a:rPr lang="fa-IR" sz="2400" dirty="0" smtClean="0"/>
              <a:t>اختصاص یک پورت مشخص از طرف سرور به </a:t>
            </a:r>
            <a:r>
              <a:rPr lang="en-US" sz="2400" dirty="0" smtClean="0"/>
              <a:t>Client</a:t>
            </a:r>
            <a:r>
              <a:rPr lang="fa-IR" sz="2400" dirty="0" smtClean="0"/>
              <a:t> با استفاده از یک مکانیزم خاص؛ این پورت از طرف </a:t>
            </a:r>
            <a:r>
              <a:rPr lang="en-US" sz="2400" dirty="0" smtClean="0"/>
              <a:t>Client</a:t>
            </a:r>
            <a:r>
              <a:rPr lang="fa-IR" sz="2400" dirty="0" smtClean="0"/>
              <a:t> درخواست داده میشود.</a:t>
            </a:r>
          </a:p>
          <a:p>
            <a:pPr marL="1714500" lvl="3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مثل مکانیزم </a:t>
            </a:r>
            <a:r>
              <a:rPr lang="en-US" sz="2400" dirty="0" smtClean="0"/>
              <a:t>STARTTLS</a:t>
            </a:r>
          </a:p>
          <a:p>
            <a:pPr algn="r" rtl="1"/>
            <a:endParaRPr lang="fa-IR" sz="2400" dirty="0" smtClean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زمانیکه دو طرف تصمیم به استفاده از </a:t>
            </a:r>
            <a:r>
              <a:rPr lang="en-US" sz="2400" dirty="0" smtClean="0"/>
              <a:t>SSL</a:t>
            </a:r>
            <a:r>
              <a:rPr lang="fa-IR" sz="2400" dirty="0" smtClean="0"/>
              <a:t> گرفتند، بایستی بین دو طرف </a:t>
            </a:r>
            <a:r>
              <a:rPr lang="en-US" sz="2400" dirty="0" smtClean="0"/>
              <a:t>Handshaking</a:t>
            </a:r>
            <a:r>
              <a:rPr lang="fa-IR" sz="2400" dirty="0" smtClean="0"/>
              <a:t> انجام شود و بر روی پارامترهای مورد نیاز برای برقراری امنیت ارتباط توافق کنند.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61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SSL Handshaking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0" y="2250710"/>
            <a:ext cx="2393133" cy="2148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09" y="2016223"/>
            <a:ext cx="2617910" cy="26179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894805" y="1941335"/>
            <a:ext cx="6056142" cy="7032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3445" y="1530884"/>
            <a:ext cx="49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0- Server &amp; Client agreement procedure to use SSL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1798" y="4733778"/>
            <a:ext cx="265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with SSL Certificate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172" y="4733778"/>
            <a:ext cx="27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Requesting to use SSL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4457" y="1978563"/>
            <a:ext cx="409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(this step is not within the SSL handshake)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38180" y="2856447"/>
            <a:ext cx="6056142" cy="7032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8576" y="2460715"/>
            <a:ext cx="24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1- Identification Request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38180" y="3359334"/>
            <a:ext cx="6056142" cy="7032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7567" y="2990002"/>
            <a:ext cx="3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2- SSL Certificate (include Public Key)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8180" y="3848518"/>
            <a:ext cx="6056142" cy="7032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7320" y="3444738"/>
            <a:ext cx="579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3- Check Cert.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If confirmed, sends encrypted Session Key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38180" y="4351405"/>
            <a:ext cx="6056142" cy="7032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5972" y="3918811"/>
            <a:ext cx="329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4- Check Session Key &amp; sends </a:t>
            </a:r>
            <a:r>
              <a:rPr lang="en-US" dirty="0" err="1" smtClean="0">
                <a:solidFill>
                  <a:srgbClr val="FFC000"/>
                </a:solidFill>
              </a:rPr>
              <a:t>Ack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4805" y="5177966"/>
            <a:ext cx="6056142" cy="7032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2779" y="4753685"/>
            <a:ext cx="587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- Communicating using Session Key for encryption purposes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37495" y="1565994"/>
            <a:ext cx="5598943" cy="51554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b="1" dirty="0" smtClean="0"/>
              <a:t>دلیل وجود </a:t>
            </a:r>
            <a:r>
              <a:rPr lang="en-US" sz="5400" b="1" dirty="0" smtClean="0"/>
              <a:t>Session Key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21637" y="1647036"/>
            <a:ext cx="2757268" cy="1392702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 smtClean="0"/>
              <a:t>متقارن</a:t>
            </a:r>
            <a:endParaRPr 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46985" y="3221502"/>
            <a:ext cx="51065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یک کلید هم برای رمزنگاری و هم برای رمزگشایی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بایستی به نحوی در اختیار دو طرف قرار بگیرد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لو رفتن کلید باعث بروز مشکلات امنیتی میشود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شنود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جعل پیام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بسته به نوع پروتکل مورد استفاده، توافق بر سر کلید مورد بحث، انجام میشود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b="1" dirty="0" smtClean="0"/>
              <a:t>نسبتا سبک و سریع ولی امنیت پایین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840" y="1565994"/>
            <a:ext cx="5669570" cy="51554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9991" y="1647036"/>
            <a:ext cx="2757268" cy="139270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 smtClean="0"/>
              <a:t>نا متقارن</a:t>
            </a:r>
            <a:endParaRPr 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5339" y="3221502"/>
            <a:ext cx="5106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دو کلید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یک کلید عمومی برای رمزنگاری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یک کلید خصوصی برای رمزگشایی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کلید خصوصی فقط در اختیار یک طرف است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کلید عمومی در اختیار همگان است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bg1">
                    <a:lumMod val="50000"/>
                  </a:schemeClr>
                </a:solidFill>
              </a:rPr>
              <a:t>از طریق یک مرکز قابل اعتماد، صحت کلید ها تایید میشود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b="1" dirty="0" smtClean="0"/>
              <a:t>نسبتا سنگین و کند ولی امنیت بالا</a:t>
            </a:r>
            <a:endParaRPr lang="fa-IR" sz="2800" b="1" dirty="0"/>
          </a:p>
        </p:txBody>
      </p:sp>
    </p:spTree>
    <p:extLst>
      <p:ext uri="{BB962C8B-B14F-4D97-AF65-F5344CB8AC3E}">
        <p14:creationId xmlns:p14="http://schemas.microsoft.com/office/powerpoint/2010/main" val="21370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b="1" dirty="0" smtClean="0"/>
              <a:t>دلیل وجود </a:t>
            </a:r>
            <a:r>
              <a:rPr lang="en-US" sz="5400" b="1" dirty="0" smtClean="0"/>
              <a:t>Session Key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467" y="2184973"/>
            <a:ext cx="10318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/>
              <a:t>از رمزنگاری نامتقارن برای احراز هویت سرور و تبادل کلید مورد نیاز در رمزنگاری متقارن در یک بستر بسیار امن استفاده میشود.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3200" b="1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/>
              <a:t>سپس از رمزنگاری متقارن، با توجه به در اختیار داشتن کلید رمزنگاری، استفاده میشود تا سرعت ارتباط به طور چشمگیری افزیش یابد.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85" b="93000" l="7333" r="91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604911"/>
            <a:ext cx="3876190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b="1" dirty="0" smtClean="0"/>
              <a:t>مقدمه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30657" y="2169992"/>
            <a:ext cx="2524836" cy="128971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SSL</a:t>
            </a:r>
            <a:endParaRPr lang="en-US" sz="6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088573" y="2169992"/>
            <a:ext cx="2524836" cy="1289713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TLS</a:t>
            </a:r>
            <a:endParaRPr lang="en-US" sz="60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46561" y="2814848"/>
            <a:ext cx="3719015" cy="0"/>
          </a:xfrm>
          <a:prstGeom prst="straightConnector1">
            <a:avLst/>
          </a:prstGeom>
          <a:ln w="152400">
            <a:solidFill>
              <a:schemeClr val="accent5"/>
            </a:solidFill>
            <a:prstDash val="solid"/>
            <a:headEnd type="stealth"/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30754" y="1617259"/>
            <a:ext cx="750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?</a:t>
            </a:r>
            <a:endParaRPr lang="en-US" sz="8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940" y="3821374"/>
            <a:ext cx="104382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400" b="1" dirty="0" smtClean="0"/>
              <a:t>هدف: </a:t>
            </a:r>
            <a:r>
              <a:rPr lang="fa-IR" sz="4400" baseline="0" dirty="0" smtClean="0"/>
              <a:t>ایجاد امنیت در ارتباطات </a:t>
            </a:r>
            <a:r>
              <a:rPr lang="en-US" sz="4400" baseline="0" dirty="0" smtClean="0"/>
              <a:t>TCP/IP</a:t>
            </a:r>
            <a:endParaRPr lang="fa-IR" sz="4400" b="1" dirty="0" smtClean="0"/>
          </a:p>
          <a:p>
            <a:pPr algn="r" rtl="1"/>
            <a:r>
              <a:rPr lang="fa-IR" sz="4400" b="1" dirty="0" smtClean="0"/>
              <a:t>تفاوت: </a:t>
            </a:r>
            <a:r>
              <a:rPr lang="fa-IR" sz="4400" dirty="0" smtClean="0"/>
              <a:t>در واقع هیچی</a:t>
            </a:r>
          </a:p>
          <a:p>
            <a:pPr algn="r" rtl="1"/>
            <a:r>
              <a:rPr lang="fa-IR" sz="4400" b="1" dirty="0" smtClean="0"/>
              <a:t>نکته: </a:t>
            </a:r>
            <a:r>
              <a:rPr lang="fa-IR" sz="4400" dirty="0" smtClean="0"/>
              <a:t>وجود هر دو </a:t>
            </a:r>
            <a:r>
              <a:rPr lang="fa-IR" sz="4400" dirty="0" smtClean="0"/>
              <a:t>نام </a:t>
            </a:r>
            <a:r>
              <a:rPr lang="en-US" sz="4400" dirty="0" smtClean="0"/>
              <a:t>SSL</a:t>
            </a:r>
            <a:r>
              <a:rPr lang="fa-IR" sz="4400" dirty="0" smtClean="0"/>
              <a:t> و </a:t>
            </a:r>
            <a:r>
              <a:rPr lang="en-US" sz="4400" dirty="0" smtClean="0"/>
              <a:t>TLS</a:t>
            </a:r>
            <a:r>
              <a:rPr lang="fa-IR" sz="4400" dirty="0" smtClean="0"/>
              <a:t> در نرم افزارها</a:t>
            </a:r>
          </a:p>
        </p:txBody>
      </p:sp>
    </p:spTree>
    <p:extLst>
      <p:ext uri="{BB962C8B-B14F-4D97-AF65-F5344CB8AC3E}">
        <p14:creationId xmlns:p14="http://schemas.microsoft.com/office/powerpoint/2010/main" val="17539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تاریخچه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>
                  <a:cs typeface="B Nazanin" panose="00000400000000000000" pitchFamily="2" charset="-78"/>
                </a:rPr>
                <a:t>انواع </a:t>
              </a:r>
              <a:r>
                <a:rPr lang="fa-IR" sz="2800" b="1" dirty="0" smtClean="0">
                  <a:cs typeface="B Nazanin" panose="00000400000000000000" pitchFamily="2" charset="-78"/>
                </a:rPr>
                <a:t>رمزنگاری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78723" y="2178445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54" name="Chevron 53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19102" y="2178446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7" name="Round Same Side Corner Rectangle 56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تاریخچه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b="1" dirty="0" smtClean="0"/>
              <a:t>تاریخچه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2235" y="2732073"/>
            <a:ext cx="1320981" cy="1154703"/>
            <a:chOff x="331275" y="896239"/>
            <a:chExt cx="1320981" cy="1154703"/>
          </a:xfrm>
        </p:grpSpPr>
        <p:sp>
          <p:nvSpPr>
            <p:cNvPr id="45" name="Right Arrow 44"/>
            <p:cNvSpPr/>
            <p:nvPr/>
          </p:nvSpPr>
          <p:spPr>
            <a:xfrm>
              <a:off x="331275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ight Arrow 4"/>
            <p:cNvSpPr txBox="1"/>
            <p:nvPr/>
          </p:nvSpPr>
          <p:spPr>
            <a:xfrm>
              <a:off x="661520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err="1" smtClean="0"/>
                <a:t>Netscap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Private</a:t>
              </a:r>
              <a:endParaRPr lang="en-US" sz="1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90" y="2979179"/>
            <a:ext cx="660490" cy="660490"/>
            <a:chOff x="1030" y="1143345"/>
            <a:chExt cx="660490" cy="660490"/>
          </a:xfrm>
        </p:grpSpPr>
        <p:sp>
          <p:nvSpPr>
            <p:cNvPr id="43" name="Oval 42"/>
            <p:cNvSpPr/>
            <p:nvPr/>
          </p:nvSpPr>
          <p:spPr>
            <a:xfrm>
              <a:off x="1030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6"/>
            <p:cNvSpPr txBox="1"/>
            <p:nvPr/>
          </p:nvSpPr>
          <p:spPr>
            <a:xfrm>
              <a:off x="97757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SSL v1.0</a:t>
              </a:r>
              <a:endParaRPr lang="en-US" sz="1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26023" y="2732073"/>
            <a:ext cx="1320981" cy="1154703"/>
            <a:chOff x="2065063" y="896239"/>
            <a:chExt cx="1320981" cy="1154703"/>
          </a:xfrm>
        </p:grpSpPr>
        <p:sp>
          <p:nvSpPr>
            <p:cNvPr id="41" name="Right Arrow 40"/>
            <p:cNvSpPr/>
            <p:nvPr/>
          </p:nvSpPr>
          <p:spPr>
            <a:xfrm>
              <a:off x="2065063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-1231959"/>
                <a:satOff val="-2136"/>
                <a:lumOff val="-215"/>
                <a:alphaOff val="0"/>
              </a:schemeClr>
            </a:lnRef>
            <a:fillRef idx="1">
              <a:schemeClr val="accent5">
                <a:tint val="40000"/>
                <a:alpha val="90000"/>
                <a:hueOff val="-1231959"/>
                <a:satOff val="-2136"/>
                <a:lumOff val="-215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1231959"/>
                <a:satOff val="-2136"/>
                <a:lumOff val="-21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ight Arrow 8"/>
            <p:cNvSpPr txBox="1"/>
            <p:nvPr/>
          </p:nvSpPr>
          <p:spPr>
            <a:xfrm>
              <a:off x="2395308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1995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No  RFC</a:t>
              </a:r>
              <a:endParaRPr lang="en-US" sz="11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777" y="2979179"/>
            <a:ext cx="660490" cy="660490"/>
            <a:chOff x="1734817" y="1143345"/>
            <a:chExt cx="660490" cy="660490"/>
          </a:xfrm>
        </p:grpSpPr>
        <p:sp>
          <p:nvSpPr>
            <p:cNvPr id="39" name="Oval 38"/>
            <p:cNvSpPr/>
            <p:nvPr/>
          </p:nvSpPr>
          <p:spPr>
            <a:xfrm>
              <a:off x="1734817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25557"/>
                <a:satOff val="-1705"/>
                <a:lumOff val="-654"/>
                <a:alphaOff val="0"/>
              </a:schemeClr>
            </a:fillRef>
            <a:effectRef idx="0">
              <a:schemeClr val="accent5">
                <a:hueOff val="-1225557"/>
                <a:satOff val="-1705"/>
                <a:lumOff val="-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10"/>
            <p:cNvSpPr txBox="1"/>
            <p:nvPr/>
          </p:nvSpPr>
          <p:spPr>
            <a:xfrm>
              <a:off x="1831544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SSL v2.0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9810" y="2732073"/>
            <a:ext cx="1320981" cy="1154703"/>
            <a:chOff x="3798850" y="896239"/>
            <a:chExt cx="1320981" cy="1154703"/>
          </a:xfrm>
        </p:grpSpPr>
        <p:sp>
          <p:nvSpPr>
            <p:cNvPr id="37" name="Right Arrow 36"/>
            <p:cNvSpPr/>
            <p:nvPr/>
          </p:nvSpPr>
          <p:spPr>
            <a:xfrm>
              <a:off x="3798850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-2463918"/>
                <a:satOff val="-4272"/>
                <a:lumOff val="-430"/>
                <a:alphaOff val="0"/>
              </a:schemeClr>
            </a:lnRef>
            <a:fillRef idx="1">
              <a:schemeClr val="accent5">
                <a:tint val="40000"/>
                <a:alpha val="90000"/>
                <a:hueOff val="-2463918"/>
                <a:satOff val="-4272"/>
                <a:lumOff val="-43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2463918"/>
                <a:satOff val="-4272"/>
                <a:lumOff val="-43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ight Arrow 12"/>
            <p:cNvSpPr txBox="1"/>
            <p:nvPr/>
          </p:nvSpPr>
          <p:spPr>
            <a:xfrm>
              <a:off x="4129096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1996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RFC 6101</a:t>
              </a:r>
              <a:endParaRPr lang="en-US" sz="1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29565" y="2979179"/>
            <a:ext cx="660490" cy="660490"/>
            <a:chOff x="3468605" y="1143345"/>
            <a:chExt cx="660490" cy="660490"/>
          </a:xfrm>
        </p:grpSpPr>
        <p:sp>
          <p:nvSpPr>
            <p:cNvPr id="35" name="Oval 34"/>
            <p:cNvSpPr/>
            <p:nvPr/>
          </p:nvSpPr>
          <p:spPr>
            <a:xfrm>
              <a:off x="3468605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14"/>
            <p:cNvSpPr txBox="1"/>
            <p:nvPr/>
          </p:nvSpPr>
          <p:spPr>
            <a:xfrm>
              <a:off x="3565332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SSL v3.0</a:t>
              </a:r>
              <a:endParaRPr lang="en-US" sz="16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93598" y="2732073"/>
            <a:ext cx="1320981" cy="1154703"/>
            <a:chOff x="5532638" y="896239"/>
            <a:chExt cx="1320981" cy="1154703"/>
          </a:xfrm>
        </p:grpSpPr>
        <p:sp>
          <p:nvSpPr>
            <p:cNvPr id="33" name="Right Arrow 32"/>
            <p:cNvSpPr/>
            <p:nvPr/>
          </p:nvSpPr>
          <p:spPr>
            <a:xfrm>
              <a:off x="5532638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-3695877"/>
                <a:satOff val="-6408"/>
                <a:lumOff val="-644"/>
                <a:alphaOff val="0"/>
              </a:schemeClr>
            </a:lnRef>
            <a:fillRef idx="1">
              <a:schemeClr val="accent5">
                <a:tint val="40000"/>
                <a:alpha val="90000"/>
                <a:hueOff val="-3695877"/>
                <a:satOff val="-6408"/>
                <a:lumOff val="-64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695877"/>
                <a:satOff val="-6408"/>
                <a:lumOff val="-64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ight Arrow 16"/>
            <p:cNvSpPr txBox="1"/>
            <p:nvPr/>
          </p:nvSpPr>
          <p:spPr>
            <a:xfrm>
              <a:off x="5862883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1999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RFC 2246</a:t>
              </a:r>
              <a:endParaRPr lang="en-US" sz="11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63353" y="2979179"/>
            <a:ext cx="660490" cy="660490"/>
            <a:chOff x="5202393" y="1143345"/>
            <a:chExt cx="660490" cy="660490"/>
          </a:xfrm>
        </p:grpSpPr>
        <p:sp>
          <p:nvSpPr>
            <p:cNvPr id="31" name="Oval 30"/>
            <p:cNvSpPr/>
            <p:nvPr/>
          </p:nvSpPr>
          <p:spPr>
            <a:xfrm>
              <a:off x="5202393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18"/>
            <p:cNvSpPr txBox="1"/>
            <p:nvPr/>
          </p:nvSpPr>
          <p:spPr>
            <a:xfrm>
              <a:off x="5299120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TLS v1.0</a:t>
              </a:r>
              <a:endParaRPr lang="en-US" sz="16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27386" y="2732073"/>
            <a:ext cx="1320981" cy="1154703"/>
            <a:chOff x="7266426" y="896239"/>
            <a:chExt cx="1320981" cy="1154703"/>
          </a:xfrm>
        </p:grpSpPr>
        <p:sp>
          <p:nvSpPr>
            <p:cNvPr id="29" name="Right Arrow 28"/>
            <p:cNvSpPr/>
            <p:nvPr/>
          </p:nvSpPr>
          <p:spPr>
            <a:xfrm>
              <a:off x="7266426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-4927837"/>
                <a:satOff val="-8544"/>
                <a:lumOff val="-859"/>
                <a:alphaOff val="0"/>
              </a:schemeClr>
            </a:lnRef>
            <a:fillRef idx="1">
              <a:schemeClr val="accent5">
                <a:tint val="40000"/>
                <a:alpha val="90000"/>
                <a:hueOff val="-4927837"/>
                <a:satOff val="-8544"/>
                <a:lumOff val="-859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4927837"/>
                <a:satOff val="-8544"/>
                <a:lumOff val="-85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ight Arrow 20"/>
            <p:cNvSpPr txBox="1"/>
            <p:nvPr/>
          </p:nvSpPr>
          <p:spPr>
            <a:xfrm>
              <a:off x="7596671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2006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RFC 4346</a:t>
              </a:r>
              <a:endParaRPr lang="en-US" sz="11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97141" y="2979179"/>
            <a:ext cx="660490" cy="660490"/>
            <a:chOff x="6936181" y="1143345"/>
            <a:chExt cx="660490" cy="660490"/>
          </a:xfrm>
        </p:grpSpPr>
        <p:sp>
          <p:nvSpPr>
            <p:cNvPr id="27" name="Oval 26"/>
            <p:cNvSpPr/>
            <p:nvPr/>
          </p:nvSpPr>
          <p:spPr>
            <a:xfrm>
              <a:off x="6936181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22"/>
            <p:cNvSpPr txBox="1"/>
            <p:nvPr/>
          </p:nvSpPr>
          <p:spPr>
            <a:xfrm>
              <a:off x="7032908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TLS v1.1</a:t>
              </a:r>
              <a:endParaRPr lang="en-US" sz="1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61174" y="2732073"/>
            <a:ext cx="1320981" cy="1154703"/>
            <a:chOff x="9000214" y="896239"/>
            <a:chExt cx="1320981" cy="1154703"/>
          </a:xfrm>
        </p:grpSpPr>
        <p:sp>
          <p:nvSpPr>
            <p:cNvPr id="25" name="Right Arrow 24"/>
            <p:cNvSpPr/>
            <p:nvPr/>
          </p:nvSpPr>
          <p:spPr>
            <a:xfrm>
              <a:off x="9000214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-6159796"/>
                <a:satOff val="-10680"/>
                <a:lumOff val="-1074"/>
                <a:alphaOff val="0"/>
              </a:schemeClr>
            </a:lnRef>
            <a:fillRef idx="1">
              <a:schemeClr val="accent5">
                <a:tint val="40000"/>
                <a:alpha val="90000"/>
                <a:hueOff val="-6159796"/>
                <a:satOff val="-10680"/>
                <a:lumOff val="-107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6159796"/>
                <a:satOff val="-10680"/>
                <a:lumOff val="-107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ight Arrow 24"/>
            <p:cNvSpPr txBox="1"/>
            <p:nvPr/>
          </p:nvSpPr>
          <p:spPr>
            <a:xfrm>
              <a:off x="9330459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2008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RFC 5246</a:t>
              </a:r>
              <a:endParaRPr lang="en-US" sz="11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30928" y="2979179"/>
            <a:ext cx="660490" cy="660490"/>
            <a:chOff x="8669968" y="1143345"/>
            <a:chExt cx="660490" cy="660490"/>
          </a:xfrm>
        </p:grpSpPr>
        <p:sp>
          <p:nvSpPr>
            <p:cNvPr id="23" name="Oval 22"/>
            <p:cNvSpPr/>
            <p:nvPr/>
          </p:nvSpPr>
          <p:spPr>
            <a:xfrm>
              <a:off x="8669968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127787"/>
                <a:satOff val="-8523"/>
                <a:lumOff val="-3268"/>
                <a:alphaOff val="0"/>
              </a:schemeClr>
            </a:fillRef>
            <a:effectRef idx="0">
              <a:schemeClr val="accent5">
                <a:hueOff val="-6127787"/>
                <a:satOff val="-8523"/>
                <a:lumOff val="-32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6"/>
            <p:cNvSpPr txBox="1"/>
            <p:nvPr/>
          </p:nvSpPr>
          <p:spPr>
            <a:xfrm>
              <a:off x="8766695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TLS v1.2</a:t>
              </a:r>
              <a:endParaRPr lang="en-US" sz="16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94961" y="2732073"/>
            <a:ext cx="1320981" cy="1154703"/>
            <a:chOff x="10734001" y="896239"/>
            <a:chExt cx="1320981" cy="1154703"/>
          </a:xfrm>
        </p:grpSpPr>
        <p:sp>
          <p:nvSpPr>
            <p:cNvPr id="21" name="Right Arrow 20"/>
            <p:cNvSpPr/>
            <p:nvPr/>
          </p:nvSpPr>
          <p:spPr>
            <a:xfrm>
              <a:off x="10734001" y="896239"/>
              <a:ext cx="1320981" cy="1154703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lnRef>
            <a:fillRef idx="1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ight Arrow 28"/>
            <p:cNvSpPr txBox="1"/>
            <p:nvPr/>
          </p:nvSpPr>
          <p:spPr>
            <a:xfrm>
              <a:off x="11064246" y="1069444"/>
              <a:ext cx="643978" cy="808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2018</a:t>
              </a:r>
              <a:endParaRPr lang="en-US" sz="1100" kern="1200" dirty="0"/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 smtClean="0"/>
                <a:t>RFC 8446</a:t>
              </a:r>
              <a:endParaRPr lang="en-US" sz="11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464716" y="2979179"/>
            <a:ext cx="660490" cy="660490"/>
            <a:chOff x="10403756" y="1143345"/>
            <a:chExt cx="660490" cy="660490"/>
          </a:xfrm>
        </p:grpSpPr>
        <p:sp>
          <p:nvSpPr>
            <p:cNvPr id="19" name="Oval 18"/>
            <p:cNvSpPr/>
            <p:nvPr/>
          </p:nvSpPr>
          <p:spPr>
            <a:xfrm>
              <a:off x="10403756" y="1143345"/>
              <a:ext cx="660490" cy="6604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30"/>
            <p:cNvSpPr txBox="1"/>
            <p:nvPr/>
          </p:nvSpPr>
          <p:spPr>
            <a:xfrm>
              <a:off x="10500483" y="1240072"/>
              <a:ext cx="467036" cy="467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TLS v1.3</a:t>
              </a:r>
              <a:endParaRPr lang="en-US" sz="1600" kern="1200" dirty="0"/>
            </a:p>
          </p:txBody>
        </p:sp>
      </p:grpSp>
      <p:sp>
        <p:nvSpPr>
          <p:cNvPr id="48" name="Multiply 47"/>
          <p:cNvSpPr/>
          <p:nvPr/>
        </p:nvSpPr>
        <p:spPr>
          <a:xfrm>
            <a:off x="-147623" y="2735934"/>
            <a:ext cx="1124973" cy="116550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930441" y="5007160"/>
            <a:ext cx="663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</a:rPr>
              <a:t>ممنوعیت استفاده:پس از ارائه نسخه دو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1586165" y="2760551"/>
            <a:ext cx="1124973" cy="116550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63327" y="5017960"/>
            <a:ext cx="684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</a:rPr>
              <a:t>ممنوعیت استفاده: سال 2011 – </a:t>
            </a:r>
            <a:r>
              <a:rPr lang="en-US" sz="3600" b="1" dirty="0" smtClean="0">
                <a:solidFill>
                  <a:srgbClr val="FF0000"/>
                </a:solidFill>
              </a:rPr>
              <a:t>RFC 6176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2" name="Multiply 51"/>
          <p:cNvSpPr/>
          <p:nvPr/>
        </p:nvSpPr>
        <p:spPr>
          <a:xfrm>
            <a:off x="3280811" y="2732073"/>
            <a:ext cx="1124973" cy="116550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000835" y="5028760"/>
            <a:ext cx="695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</a:rPr>
              <a:t>ممنوعیت استفاده: سال 2015 – </a:t>
            </a:r>
            <a:r>
              <a:rPr lang="en-US" sz="3600" b="1" dirty="0" smtClean="0">
                <a:solidFill>
                  <a:srgbClr val="FF0000"/>
                </a:solidFill>
              </a:rPr>
              <a:t>RFC 7568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49" grpId="1"/>
      <p:bldP spid="50" grpId="0" animBg="1"/>
      <p:bldP spid="51" grpId="0"/>
      <p:bldP spid="51" grpId="1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66" y="240432"/>
            <a:ext cx="10055087" cy="84435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000" b="1" dirty="0" smtClean="0"/>
              <a:t>فهرست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79675" y="1457213"/>
            <a:ext cx="565090" cy="807272"/>
            <a:chOff x="6959620" y="3926"/>
            <a:chExt cx="565090" cy="807272"/>
          </a:xfrm>
        </p:grpSpPr>
        <p:sp>
          <p:nvSpPr>
            <p:cNvPr id="45" name="Chevron 44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1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20054" y="1457214"/>
            <a:ext cx="6959620" cy="525002"/>
            <a:chOff x="-1" y="3927"/>
            <a:chExt cx="6959620" cy="525002"/>
          </a:xfrm>
        </p:grpSpPr>
        <p:sp>
          <p:nvSpPr>
            <p:cNvPr id="43" name="Round Same Side Corner Rectangle 42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مقدمه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79675" y="2180606"/>
            <a:ext cx="565090" cy="807272"/>
            <a:chOff x="6959620" y="727319"/>
            <a:chExt cx="565090" cy="807272"/>
          </a:xfrm>
        </p:grpSpPr>
        <p:sp>
          <p:nvSpPr>
            <p:cNvPr id="41" name="Chevron 40"/>
            <p:cNvSpPr/>
            <p:nvPr/>
          </p:nvSpPr>
          <p:spPr>
            <a:xfrm rot="5400000">
              <a:off x="6838529" y="84841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8"/>
            <p:cNvSpPr txBox="1"/>
            <p:nvPr/>
          </p:nvSpPr>
          <p:spPr>
            <a:xfrm>
              <a:off x="6959620" y="100986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2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0054" y="2180607"/>
            <a:ext cx="6959621" cy="524726"/>
            <a:chOff x="-1" y="727320"/>
            <a:chExt cx="6959621" cy="524726"/>
          </a:xfrm>
        </p:grpSpPr>
        <p:sp>
          <p:nvSpPr>
            <p:cNvPr id="39" name="Round Same Side Corner Rectangle 38"/>
            <p:cNvSpPr/>
            <p:nvPr/>
          </p:nvSpPr>
          <p:spPr>
            <a:xfrm rot="16200000">
              <a:off x="3217446" y="-2490127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0"/>
            <p:cNvSpPr txBox="1"/>
            <p:nvPr/>
          </p:nvSpPr>
          <p:spPr>
            <a:xfrm rot="21600000">
              <a:off x="25615" y="75293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تاریخچه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79675" y="2903998"/>
            <a:ext cx="565090" cy="807272"/>
            <a:chOff x="6959620" y="1450711"/>
            <a:chExt cx="565090" cy="807272"/>
          </a:xfrm>
        </p:grpSpPr>
        <p:sp>
          <p:nvSpPr>
            <p:cNvPr id="37" name="Chevron 36"/>
            <p:cNvSpPr/>
            <p:nvPr/>
          </p:nvSpPr>
          <p:spPr>
            <a:xfrm rot="5400000">
              <a:off x="6838529" y="157180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12"/>
            <p:cNvSpPr txBox="1"/>
            <p:nvPr/>
          </p:nvSpPr>
          <p:spPr>
            <a:xfrm>
              <a:off x="6959620" y="173325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0054" y="2904000"/>
            <a:ext cx="6959621" cy="524726"/>
            <a:chOff x="-1" y="1450713"/>
            <a:chExt cx="6959621" cy="52472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3217446" y="-1766734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14"/>
            <p:cNvSpPr txBox="1"/>
            <p:nvPr/>
          </p:nvSpPr>
          <p:spPr>
            <a:xfrm rot="21600000">
              <a:off x="25615" y="147632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79675" y="3627391"/>
            <a:ext cx="565090" cy="807272"/>
            <a:chOff x="6959620" y="2174104"/>
            <a:chExt cx="565090" cy="807272"/>
          </a:xfrm>
        </p:grpSpPr>
        <p:sp>
          <p:nvSpPr>
            <p:cNvPr id="33" name="Chevron 32"/>
            <p:cNvSpPr/>
            <p:nvPr/>
          </p:nvSpPr>
          <p:spPr>
            <a:xfrm rot="5400000">
              <a:off x="6838529" y="2295195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16"/>
            <p:cNvSpPr txBox="1"/>
            <p:nvPr/>
          </p:nvSpPr>
          <p:spPr>
            <a:xfrm>
              <a:off x="6959620" y="2456649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4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0054" y="3627392"/>
            <a:ext cx="6959621" cy="524726"/>
            <a:chOff x="-1" y="2174105"/>
            <a:chExt cx="6959621" cy="524726"/>
          </a:xfrm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3217446" y="-10433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18"/>
            <p:cNvSpPr txBox="1"/>
            <p:nvPr/>
          </p:nvSpPr>
          <p:spPr>
            <a:xfrm rot="21600000">
              <a:off x="25615" y="2199719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 smtClean="0">
                  <a:cs typeface="B Nazanin" panose="00000400000000000000" pitchFamily="2" charset="-78"/>
                </a:rPr>
                <a:t>Certificate Authority (CA)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9675" y="4350783"/>
            <a:ext cx="565090" cy="807272"/>
            <a:chOff x="6959620" y="2897496"/>
            <a:chExt cx="565090" cy="807272"/>
          </a:xfrm>
        </p:grpSpPr>
        <p:sp>
          <p:nvSpPr>
            <p:cNvPr id="29" name="Chevron 28"/>
            <p:cNvSpPr/>
            <p:nvPr/>
          </p:nvSpPr>
          <p:spPr>
            <a:xfrm rot="5400000">
              <a:off x="6838529" y="3018587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20"/>
            <p:cNvSpPr txBox="1"/>
            <p:nvPr/>
          </p:nvSpPr>
          <p:spPr>
            <a:xfrm>
              <a:off x="6959620" y="3180041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5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20054" y="4350785"/>
            <a:ext cx="6959621" cy="524726"/>
            <a:chOff x="-1" y="2897498"/>
            <a:chExt cx="6959621" cy="524726"/>
          </a:xfrm>
        </p:grpSpPr>
        <p:sp>
          <p:nvSpPr>
            <p:cNvPr id="27" name="Round Same Side Corner Rectangle 26"/>
            <p:cNvSpPr/>
            <p:nvPr/>
          </p:nvSpPr>
          <p:spPr>
            <a:xfrm rot="16200000">
              <a:off x="3217446" y="-319949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22"/>
            <p:cNvSpPr txBox="1"/>
            <p:nvPr/>
          </p:nvSpPr>
          <p:spPr>
            <a:xfrm rot="21600000">
              <a:off x="25615" y="2923112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فاکتورهای اصلی </a:t>
              </a:r>
              <a:r>
                <a:rPr lang="en-US" sz="2800" b="1" dirty="0" smtClean="0">
                  <a:cs typeface="B Nazanin" panose="00000400000000000000" pitchFamily="2" charset="-78"/>
                </a:rPr>
                <a:t>SSL Certificate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9675" y="5074176"/>
            <a:ext cx="565090" cy="807272"/>
            <a:chOff x="6959620" y="3620889"/>
            <a:chExt cx="565090" cy="807272"/>
          </a:xfrm>
        </p:grpSpPr>
        <p:sp>
          <p:nvSpPr>
            <p:cNvPr id="25" name="Chevron 24"/>
            <p:cNvSpPr/>
            <p:nvPr/>
          </p:nvSpPr>
          <p:spPr>
            <a:xfrm rot="5400000">
              <a:off x="6838529" y="3741980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24"/>
            <p:cNvSpPr txBox="1"/>
            <p:nvPr/>
          </p:nvSpPr>
          <p:spPr>
            <a:xfrm>
              <a:off x="6959620" y="3903434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6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0054" y="5074176"/>
            <a:ext cx="6959621" cy="524726"/>
            <a:chOff x="-1" y="3620889"/>
            <a:chExt cx="6959621" cy="524726"/>
          </a:xfrm>
        </p:grpSpPr>
        <p:sp>
          <p:nvSpPr>
            <p:cNvPr id="23" name="Round Same Side Corner Rectangle 22"/>
            <p:cNvSpPr/>
            <p:nvPr/>
          </p:nvSpPr>
          <p:spPr>
            <a:xfrm rot="16200000">
              <a:off x="3217446" y="403442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26"/>
            <p:cNvSpPr txBox="1"/>
            <p:nvPr/>
          </p:nvSpPr>
          <p:spPr>
            <a:xfrm rot="21600000">
              <a:off x="25615" y="3646504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kern="1200" dirty="0" smtClean="0">
                  <a:cs typeface="B Nazanin" panose="00000400000000000000" pitchFamily="2" charset="-78"/>
                </a:rPr>
                <a:t>چگونه میتوان </a:t>
              </a:r>
              <a:r>
                <a:rPr lang="en-US" sz="2800" b="1" kern="1200" dirty="0" smtClean="0">
                  <a:cs typeface="B Nazanin" panose="00000400000000000000" pitchFamily="2" charset="-78"/>
                </a:rPr>
                <a:t>Certificate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گرفت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79675" y="5797568"/>
            <a:ext cx="565090" cy="807272"/>
            <a:chOff x="6959620" y="4344281"/>
            <a:chExt cx="565090" cy="807272"/>
          </a:xfrm>
        </p:grpSpPr>
        <p:sp>
          <p:nvSpPr>
            <p:cNvPr id="21" name="Chevron 20"/>
            <p:cNvSpPr/>
            <p:nvPr/>
          </p:nvSpPr>
          <p:spPr>
            <a:xfrm rot="5400000">
              <a:off x="6838529" y="4465372"/>
              <a:ext cx="807272" cy="565090"/>
            </a:xfrm>
            <a:prstGeom prst="chevron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28"/>
            <p:cNvSpPr txBox="1"/>
            <p:nvPr/>
          </p:nvSpPr>
          <p:spPr>
            <a:xfrm>
              <a:off x="6959620" y="4626826"/>
              <a:ext cx="565090" cy="242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7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20054" y="5797569"/>
            <a:ext cx="6959621" cy="524726"/>
            <a:chOff x="-1" y="4344282"/>
            <a:chExt cx="6959621" cy="524726"/>
          </a:xfrm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3217446" y="1126835"/>
              <a:ext cx="524726" cy="6959620"/>
            </a:xfrm>
            <a:prstGeom prst="round2Same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 Side Corner Rectangle 30"/>
            <p:cNvSpPr txBox="1"/>
            <p:nvPr/>
          </p:nvSpPr>
          <p:spPr>
            <a:xfrm rot="21600000">
              <a:off x="25615" y="4369897"/>
              <a:ext cx="6934005" cy="4734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kern="1200" dirty="0" smtClean="0">
                  <a:cs typeface="B Nazanin" panose="00000400000000000000" pitchFamily="2" charset="-78"/>
                </a:rPr>
                <a:t>SSL</a:t>
              </a:r>
              <a:r>
                <a:rPr lang="fa-IR" sz="2800" b="1" kern="1200" dirty="0" smtClean="0">
                  <a:cs typeface="B Nazanin" panose="00000400000000000000" pitchFamily="2" charset="-78"/>
                </a:rPr>
                <a:t> به چه صورت کار میکند</a:t>
              </a:r>
              <a:endParaRPr lang="en-US" sz="28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78723" y="2908608"/>
            <a:ext cx="565090" cy="807272"/>
            <a:chOff x="6959620" y="3926"/>
            <a:chExt cx="565090" cy="807272"/>
          </a:xfrm>
          <a:solidFill>
            <a:srgbClr val="C00000"/>
          </a:solidFill>
        </p:grpSpPr>
        <p:sp>
          <p:nvSpPr>
            <p:cNvPr id="54" name="Chevron 53"/>
            <p:cNvSpPr/>
            <p:nvPr/>
          </p:nvSpPr>
          <p:spPr>
            <a:xfrm rot="5400000">
              <a:off x="6838529" y="125017"/>
              <a:ext cx="807272" cy="565090"/>
            </a:xfrm>
            <a:prstGeom prst="chevron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Chevron 4"/>
            <p:cNvSpPr txBox="1"/>
            <p:nvPr/>
          </p:nvSpPr>
          <p:spPr>
            <a:xfrm>
              <a:off x="6959620" y="286471"/>
              <a:ext cx="565090" cy="24218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1400" b="1" kern="1200" dirty="0" smtClean="0">
                  <a:cs typeface="B Nazanin" panose="00000400000000000000" pitchFamily="2" charset="-78"/>
                </a:rPr>
                <a:t>3</a:t>
              </a:r>
              <a:endParaRPr lang="en-US" sz="1400" b="1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19102" y="2908609"/>
            <a:ext cx="6959620" cy="525002"/>
            <a:chOff x="-1" y="3927"/>
            <a:chExt cx="6959620" cy="525002"/>
          </a:xfrm>
          <a:solidFill>
            <a:srgbClr val="FF0000"/>
          </a:solidFill>
        </p:grpSpPr>
        <p:sp>
          <p:nvSpPr>
            <p:cNvPr id="57" name="Round Same Side Corner Rectangle 56"/>
            <p:cNvSpPr/>
            <p:nvPr/>
          </p:nvSpPr>
          <p:spPr>
            <a:xfrm rot="16200000">
              <a:off x="3217308" y="-3213382"/>
              <a:ext cx="525002" cy="6959620"/>
            </a:xfrm>
            <a:prstGeom prst="round2SameRect">
              <a:avLst/>
            </a:prstGeom>
            <a:grp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ound Same Side Corner Rectangle 6"/>
            <p:cNvSpPr txBox="1"/>
            <p:nvPr/>
          </p:nvSpPr>
          <p:spPr>
            <a:xfrm rot="21600000">
              <a:off x="25627" y="29555"/>
              <a:ext cx="6933992" cy="4737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99136" bIns="17780" numCol="1" spcCol="1270" anchor="ctr" anchorCtr="0">
              <a:noAutofit/>
            </a:bodyPr>
            <a:lstStyle/>
            <a:p>
              <a:pPr marL="0" lvl="1" algn="r" defTabSz="12446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a-IR" sz="2800" b="1" dirty="0" smtClean="0">
                  <a:cs typeface="B Nazanin" panose="00000400000000000000" pitchFamily="2" charset="-78"/>
                </a:rPr>
                <a:t>انواع رمزنگاری</a:t>
              </a:r>
              <a:endParaRPr 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7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37495" y="1565994"/>
            <a:ext cx="5598943" cy="51554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5400" b="1" dirty="0" smtClean="0"/>
              <a:t>انواع رمزنگاری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21637" y="1647036"/>
            <a:ext cx="2757268" cy="1392702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 smtClean="0"/>
              <a:t>متقارن</a:t>
            </a:r>
            <a:endParaRPr 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46985" y="3221502"/>
            <a:ext cx="5106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یک کلید هم برای رمزنگاری و هم برای رمزگشایی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بایستی به نحوی در اختیار دو طرف قرار بگیرد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لو رفتن کلید باعث بروز مشکلات امنیتی میشود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شنود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جعل پیام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بسته به نوع پروتکل مورد استفاده، توافق بر سر کلید مورد بحث، انجام میشود</a:t>
            </a:r>
            <a:endParaRPr lang="en-US" sz="24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نسبتا سبک و سریع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840" y="1565994"/>
            <a:ext cx="5669570" cy="51554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9991" y="1647036"/>
            <a:ext cx="2757268" cy="139270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 smtClean="0"/>
              <a:t>نا متقارن</a:t>
            </a:r>
            <a:endParaRPr 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5339" y="3221502"/>
            <a:ext cx="5106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دو کلید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یک کلید عمومی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یک کلید خصوصی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کلید خصوصی فقط در اختیار یک طرف است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کلید عمومی در اختیار همگان است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میتوان از طریق یک مرکز قابل اعتماد، صحت کلید ها را تایید کرد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/>
              <a:t>نسبتا سنگین و کند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5544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 smtClean="0"/>
              <a:t>رمزنگاری متقارن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34B-C85E-4F6C-B90C-89BF362B8A5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3" y="1772524"/>
            <a:ext cx="2400166" cy="215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43" y="1772524"/>
            <a:ext cx="2400166" cy="2155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1923" y="2030211"/>
            <a:ext cx="61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</a:t>
            </a:r>
            <a:endParaRPr lang="en-US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56883" y="2030211"/>
            <a:ext cx="61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2</a:t>
            </a:r>
            <a:endParaRPr lang="en-US" sz="6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7098" y="3927775"/>
            <a:ext cx="900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Key </a:t>
            </a:r>
            <a:endParaRPr lang="en-US" sz="3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54215" y="2082015"/>
            <a:ext cx="6056142" cy="7032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7845" y="1660879"/>
            <a:ext cx="290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1- Key Exchange Mechanism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31675" y="2980002"/>
            <a:ext cx="6056142" cy="7032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7845" y="2557971"/>
            <a:ext cx="322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2- Encrypted Message Exchange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31675" y="3336383"/>
            <a:ext cx="6056142" cy="7032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4964" y="5980092"/>
            <a:ext cx="35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C00000"/>
                </a:solidFill>
              </a:rPr>
              <a:t>لو رفتن کلید به هر نحو و دلیلی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1923" y="5980093"/>
            <a:ext cx="459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C00000"/>
                </a:solidFill>
              </a:rPr>
              <a:t>بروز شنود و جعل پیام از طرف شخص سوم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995605" y="5968609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9" y="4536044"/>
            <a:ext cx="987593" cy="116136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873262" y="3343415"/>
            <a:ext cx="1844" cy="10802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200334" y="2987034"/>
            <a:ext cx="3518" cy="14366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7" grpId="0"/>
      <p:bldP spid="21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 smtClean="0"/>
              <a:t>رمزنگاری نامتقارن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3" y="4023360"/>
            <a:ext cx="2400166" cy="215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43" y="4023360"/>
            <a:ext cx="2400166" cy="2155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1923" y="4281047"/>
            <a:ext cx="61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1</a:t>
            </a:r>
            <a:endParaRPr lang="en-US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56883" y="4281047"/>
            <a:ext cx="610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2</a:t>
            </a:r>
            <a:endParaRPr lang="en-US" sz="6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3706" y="6178611"/>
            <a:ext cx="194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Public Key </a:t>
            </a:r>
            <a:endParaRPr lang="en-US" sz="3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31674" y="5100112"/>
            <a:ext cx="6056142" cy="7032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6668" y="4597536"/>
            <a:ext cx="322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- Encrypted Message Exchange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31674" y="5459808"/>
            <a:ext cx="6056142" cy="7032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616798" y="6172513"/>
            <a:ext cx="209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Private Key 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18" y="1252355"/>
            <a:ext cx="1415855" cy="14158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0965" y="1625015"/>
            <a:ext cx="350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Also Confirmed Private Key</a:t>
            </a:r>
            <a:endParaRPr lang="en-US" sz="20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863969" y="2506186"/>
            <a:ext cx="3480577" cy="1439802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237174">
            <a:off x="1901998" y="2687707"/>
            <a:ext cx="34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1-2- Confirming other end identity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9" y="5591831"/>
            <a:ext cx="987593" cy="1161363"/>
          </a:xfrm>
          <a:prstGeom prst="rect">
            <a:avLst/>
          </a:prstGeom>
        </p:spPr>
      </p:pic>
      <p:sp>
        <p:nvSpPr>
          <p:cNvPr id="38" name="Multiply 37"/>
          <p:cNvSpPr/>
          <p:nvPr/>
        </p:nvSpPr>
        <p:spPr>
          <a:xfrm>
            <a:off x="5121939" y="5244784"/>
            <a:ext cx="1872384" cy="173389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31674" y="4305450"/>
            <a:ext cx="6056142" cy="7032"/>
          </a:xfrm>
          <a:prstGeom prst="straightConnector1">
            <a:avLst/>
          </a:prstGeom>
          <a:ln w="63500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5304" y="3884314"/>
            <a:ext cx="290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1- Key Exchange Mechanism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840904" y="2484579"/>
            <a:ext cx="3390315" cy="139973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396951">
            <a:off x="6874502" y="2833178"/>
            <a:ext cx="3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1-1- Public Key, Confirming Private Key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25" grpId="0"/>
      <p:bldP spid="11" grpId="0"/>
      <p:bldP spid="36" grpId="0"/>
      <p:bldP spid="38" grpId="0" animBg="1"/>
      <p:bldP spid="24" grpId="0"/>
      <p:bldP spid="24" grpId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B Titr"/>
      </a:majorFont>
      <a:minorFont>
        <a:latin typeface="Calibri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1509</Words>
  <Application>Microsoft Office PowerPoint</Application>
  <PresentationFormat>Widescreen</PresentationFormat>
  <Paragraphs>340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 Nazanin</vt:lpstr>
      <vt:lpstr>B Titr</vt:lpstr>
      <vt:lpstr>Calibri</vt:lpstr>
      <vt:lpstr>Calibri Light</vt:lpstr>
      <vt:lpstr>Wingdings</vt:lpstr>
      <vt:lpstr>Office Theme</vt:lpstr>
      <vt:lpstr>PowerPoint Presentation</vt:lpstr>
      <vt:lpstr>فهرست</vt:lpstr>
      <vt:lpstr>مقدمه</vt:lpstr>
      <vt:lpstr>فهرست</vt:lpstr>
      <vt:lpstr>تاریخچه</vt:lpstr>
      <vt:lpstr>فهرست</vt:lpstr>
      <vt:lpstr>انواع رمزنگاری</vt:lpstr>
      <vt:lpstr>رمزنگاری متقارن</vt:lpstr>
      <vt:lpstr>رمزنگاری نامتقارن</vt:lpstr>
      <vt:lpstr>کاربرد های رمزنگاری</vt:lpstr>
      <vt:lpstr>فهرست</vt:lpstr>
      <vt:lpstr>Certificate Authority (CA)</vt:lpstr>
      <vt:lpstr>سلسله مراتب CA</vt:lpstr>
      <vt:lpstr>سلسله مراتب CA - مثال</vt:lpstr>
      <vt:lpstr>فهرست</vt:lpstr>
      <vt:lpstr>فاکتورهای اصلی SSL Certificate</vt:lpstr>
      <vt:lpstr>فاکتورهای اصلی SSL Certificate - مثال</vt:lpstr>
      <vt:lpstr>فهرست</vt:lpstr>
      <vt:lpstr>چگونه میتوان Certificate گرفت</vt:lpstr>
      <vt:lpstr>فهرست</vt:lpstr>
      <vt:lpstr>درخواست استفاده از SSL</vt:lpstr>
      <vt:lpstr>SSL Handshaking</vt:lpstr>
      <vt:lpstr>دلیل وجود Session Key</vt:lpstr>
      <vt:lpstr>دلیل وجود Session Key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Warrior</dc:creator>
  <cp:lastModifiedBy>Black Warrior</cp:lastModifiedBy>
  <cp:revision>101</cp:revision>
  <dcterms:created xsi:type="dcterms:W3CDTF">2018-10-21T11:14:48Z</dcterms:created>
  <dcterms:modified xsi:type="dcterms:W3CDTF">2018-10-22T10:44:22Z</dcterms:modified>
</cp:coreProperties>
</file>