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2" r:id="rId8"/>
    <p:sldId id="263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an Ziaei" initials="AZ" lastIdx="1" clrIdx="0">
    <p:extLst>
      <p:ext uri="{19B8F6BF-5375-455C-9EA6-DF929625EA0E}">
        <p15:presenceInfo xmlns:p15="http://schemas.microsoft.com/office/powerpoint/2012/main" userId="S-1-5-21-3177337390-2086145189-1114481606-1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5F6F4"/>
    <a:srgbClr val="91A986"/>
    <a:srgbClr val="5A9DB6"/>
    <a:srgbClr val="236274"/>
    <a:srgbClr val="344529"/>
    <a:srgbClr val="2B3922"/>
    <a:srgbClr val="2E3722"/>
    <a:srgbClr val="FCF7F1"/>
    <a:srgbClr val="B8D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204E6-5B18-47AE-AF69-A8A68022E9DF}" type="doc">
      <dgm:prSet loTypeId="urn:microsoft.com/office/officeart/2005/8/layout/defaul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2133CAA-9004-4F59-A250-3413D07A91C8}">
      <dgm:prSet custT="1"/>
      <dgm:spPr>
        <a:solidFill>
          <a:srgbClr val="236274"/>
        </a:solidFill>
      </dgm:spPr>
      <dgm:t>
        <a:bodyPr/>
        <a:lstStyle/>
        <a:p>
          <a:r>
            <a:rPr lang="en-US" sz="1600" dirty="0"/>
            <a:t>The basic unit of blockchain that stores data</a:t>
          </a:r>
        </a:p>
      </dgm:t>
    </dgm:pt>
    <dgm:pt modelId="{6B6AD3DF-CE09-40AF-A0FE-BDA7305643E8}" type="parTrans" cxnId="{F0E70566-9628-469C-BD91-0AB865E10C1A}">
      <dgm:prSet/>
      <dgm:spPr/>
      <dgm:t>
        <a:bodyPr/>
        <a:lstStyle/>
        <a:p>
          <a:endParaRPr lang="en-US"/>
        </a:p>
      </dgm:t>
    </dgm:pt>
    <dgm:pt modelId="{9A591DAB-A674-440D-9BBD-C157795E3666}" type="sibTrans" cxnId="{F0E70566-9628-469C-BD91-0AB865E10C1A}">
      <dgm:prSet/>
      <dgm:spPr/>
      <dgm:t>
        <a:bodyPr/>
        <a:lstStyle/>
        <a:p>
          <a:endParaRPr lang="en-US"/>
        </a:p>
      </dgm:t>
    </dgm:pt>
    <dgm:pt modelId="{B3F7806D-506B-45BB-AA25-3F356D40D2C3}">
      <dgm:prSet custT="1"/>
      <dgm:spPr/>
      <dgm:t>
        <a:bodyPr/>
        <a:lstStyle/>
        <a:p>
          <a:r>
            <a:rPr lang="en-US" sz="1600" dirty="0"/>
            <a:t>Different blocks are connected together from a chain of blocks</a:t>
          </a:r>
        </a:p>
      </dgm:t>
    </dgm:pt>
    <dgm:pt modelId="{94D41EF0-01EB-4BED-9005-9AD19AD98432}" type="parTrans" cxnId="{8AE1CE57-5DA4-4A60-A88A-E25CCEA80466}">
      <dgm:prSet/>
      <dgm:spPr/>
      <dgm:t>
        <a:bodyPr/>
        <a:lstStyle/>
        <a:p>
          <a:endParaRPr lang="en-US"/>
        </a:p>
      </dgm:t>
    </dgm:pt>
    <dgm:pt modelId="{682BFAF3-37E3-471B-B99F-33AC2913103B}" type="sibTrans" cxnId="{8AE1CE57-5DA4-4A60-A88A-E25CCEA80466}">
      <dgm:prSet/>
      <dgm:spPr/>
      <dgm:t>
        <a:bodyPr/>
        <a:lstStyle/>
        <a:p>
          <a:endParaRPr lang="en-US"/>
        </a:p>
      </dgm:t>
    </dgm:pt>
    <dgm:pt modelId="{B715C10E-C3EE-4AFA-8386-9D9849EF07E4}">
      <dgm:prSet custT="1"/>
      <dgm:spPr>
        <a:solidFill>
          <a:srgbClr val="5A9DB6"/>
        </a:solidFill>
      </dgm:spPr>
      <dgm:t>
        <a:bodyPr/>
        <a:lstStyle/>
        <a:p>
          <a:endParaRPr lang="en-US" sz="1600" dirty="0"/>
        </a:p>
        <a:p>
          <a:r>
            <a:rPr lang="en-US" sz="1600" dirty="0"/>
            <a:t>Computers, laptops, big servers are called node in blockchain network. Nodes are responsible to check validity of transactions. They can be both offline or online</a:t>
          </a:r>
        </a:p>
      </dgm:t>
    </dgm:pt>
    <dgm:pt modelId="{A674BC30-B4E0-4397-B515-53F98373E531}" type="parTrans" cxnId="{3340F591-1CE0-4B61-A292-C7CF767E8E54}">
      <dgm:prSet/>
      <dgm:spPr/>
      <dgm:t>
        <a:bodyPr/>
        <a:lstStyle/>
        <a:p>
          <a:endParaRPr lang="en-US"/>
        </a:p>
      </dgm:t>
    </dgm:pt>
    <dgm:pt modelId="{8D548D69-F74C-4A7B-B42F-E367976F47D1}" type="sibTrans" cxnId="{3340F591-1CE0-4B61-A292-C7CF767E8E54}">
      <dgm:prSet/>
      <dgm:spPr/>
      <dgm:t>
        <a:bodyPr/>
        <a:lstStyle/>
        <a:p>
          <a:endParaRPr lang="en-US"/>
        </a:p>
      </dgm:t>
    </dgm:pt>
    <dgm:pt modelId="{1C73D55F-88A7-4A0A-9032-211A92F102E8}">
      <dgm:prSet custT="1"/>
      <dgm:spPr>
        <a:solidFill>
          <a:srgbClr val="236274"/>
        </a:solidFill>
      </dgm:spPr>
      <dgm:t>
        <a:bodyPr/>
        <a:lstStyle/>
        <a:p>
          <a:r>
            <a:rPr lang="en-US" sz="1600" dirty="0"/>
            <a:t>Master-nodes facilitate voting and other events in a blockchain. They stay online 24*7</a:t>
          </a:r>
        </a:p>
      </dgm:t>
    </dgm:pt>
    <dgm:pt modelId="{6ADF2088-D935-4E58-A5FC-70C4A9B9E236}" type="parTrans" cxnId="{7603F0BE-A2F6-4AA7-B912-561F7A729AB1}">
      <dgm:prSet/>
      <dgm:spPr/>
      <dgm:t>
        <a:bodyPr/>
        <a:lstStyle/>
        <a:p>
          <a:endParaRPr lang="en-US"/>
        </a:p>
      </dgm:t>
    </dgm:pt>
    <dgm:pt modelId="{BD0D1A7C-821A-4534-AC73-1944C5F5E2E8}" type="sibTrans" cxnId="{7603F0BE-A2F6-4AA7-B912-561F7A729AB1}">
      <dgm:prSet/>
      <dgm:spPr/>
      <dgm:t>
        <a:bodyPr/>
        <a:lstStyle/>
        <a:p>
          <a:endParaRPr lang="en-US"/>
        </a:p>
      </dgm:t>
    </dgm:pt>
    <dgm:pt modelId="{266B97B5-60E0-4750-9297-95DB01655794}" type="pres">
      <dgm:prSet presAssocID="{F08204E6-5B18-47AE-AF69-A8A68022E9DF}" presName="diagram" presStyleCnt="0">
        <dgm:presLayoutVars>
          <dgm:dir/>
          <dgm:resizeHandles val="exact"/>
        </dgm:presLayoutVars>
      </dgm:prSet>
      <dgm:spPr/>
    </dgm:pt>
    <dgm:pt modelId="{B6385D0B-801E-4A86-8904-0CB5F7B2620C}" type="pres">
      <dgm:prSet presAssocID="{72133CAA-9004-4F59-A250-3413D07A91C8}" presName="node" presStyleLbl="node1" presStyleIdx="0" presStyleCnt="4" custLinFactNeighborX="-448" custLinFactNeighborY="746">
        <dgm:presLayoutVars>
          <dgm:bulletEnabled val="1"/>
        </dgm:presLayoutVars>
      </dgm:prSet>
      <dgm:spPr/>
    </dgm:pt>
    <dgm:pt modelId="{2DA377E7-07EB-45EE-B28C-02FD77217B72}" type="pres">
      <dgm:prSet presAssocID="{9A591DAB-A674-440D-9BBD-C157795E3666}" presName="sibTrans" presStyleCnt="0"/>
      <dgm:spPr/>
    </dgm:pt>
    <dgm:pt modelId="{65DA9279-430F-4764-BC02-F099A82204B9}" type="pres">
      <dgm:prSet presAssocID="{B3F7806D-506B-45BB-AA25-3F356D40D2C3}" presName="node" presStyleLbl="node1" presStyleIdx="1" presStyleCnt="4">
        <dgm:presLayoutVars>
          <dgm:bulletEnabled val="1"/>
        </dgm:presLayoutVars>
      </dgm:prSet>
      <dgm:spPr/>
    </dgm:pt>
    <dgm:pt modelId="{E5626319-CAE6-45AE-AA39-0785F77D4B30}" type="pres">
      <dgm:prSet presAssocID="{682BFAF3-37E3-471B-B99F-33AC2913103B}" presName="sibTrans" presStyleCnt="0"/>
      <dgm:spPr/>
    </dgm:pt>
    <dgm:pt modelId="{3FD6BC98-73DE-4A84-8FD3-149D1007A96E}" type="pres">
      <dgm:prSet presAssocID="{B715C10E-C3EE-4AFA-8386-9D9849EF07E4}" presName="node" presStyleLbl="node1" presStyleIdx="2" presStyleCnt="4">
        <dgm:presLayoutVars>
          <dgm:bulletEnabled val="1"/>
        </dgm:presLayoutVars>
      </dgm:prSet>
      <dgm:spPr/>
    </dgm:pt>
    <dgm:pt modelId="{580A6DE7-4DAF-427A-A060-6C0A996FA1BF}" type="pres">
      <dgm:prSet presAssocID="{8D548D69-F74C-4A7B-B42F-E367976F47D1}" presName="sibTrans" presStyleCnt="0"/>
      <dgm:spPr/>
    </dgm:pt>
    <dgm:pt modelId="{A0E8D7DF-7951-4EAE-BEEB-0BE222C659AB}" type="pres">
      <dgm:prSet presAssocID="{1C73D55F-88A7-4A0A-9032-211A92F102E8}" presName="node" presStyleLbl="node1" presStyleIdx="3" presStyleCnt="4">
        <dgm:presLayoutVars>
          <dgm:bulletEnabled val="1"/>
        </dgm:presLayoutVars>
      </dgm:prSet>
      <dgm:spPr/>
    </dgm:pt>
  </dgm:ptLst>
  <dgm:cxnLst>
    <dgm:cxn modelId="{1661AE10-00AF-4965-AFA2-5A22E63D7934}" type="presOf" srcId="{72133CAA-9004-4F59-A250-3413D07A91C8}" destId="{B6385D0B-801E-4A86-8904-0CB5F7B2620C}" srcOrd="0" destOrd="0" presId="urn:microsoft.com/office/officeart/2005/8/layout/default"/>
    <dgm:cxn modelId="{A3DA8218-C980-4E66-8595-C58793782853}" type="presOf" srcId="{F08204E6-5B18-47AE-AF69-A8A68022E9DF}" destId="{266B97B5-60E0-4750-9297-95DB01655794}" srcOrd="0" destOrd="0" presId="urn:microsoft.com/office/officeart/2005/8/layout/default"/>
    <dgm:cxn modelId="{F0E70566-9628-469C-BD91-0AB865E10C1A}" srcId="{F08204E6-5B18-47AE-AF69-A8A68022E9DF}" destId="{72133CAA-9004-4F59-A250-3413D07A91C8}" srcOrd="0" destOrd="0" parTransId="{6B6AD3DF-CE09-40AF-A0FE-BDA7305643E8}" sibTransId="{9A591DAB-A674-440D-9BBD-C157795E3666}"/>
    <dgm:cxn modelId="{69791753-033D-4BE0-AFF2-EE8D3242FA0F}" type="presOf" srcId="{1C73D55F-88A7-4A0A-9032-211A92F102E8}" destId="{A0E8D7DF-7951-4EAE-BEEB-0BE222C659AB}" srcOrd="0" destOrd="0" presId="urn:microsoft.com/office/officeart/2005/8/layout/default"/>
    <dgm:cxn modelId="{8AE1CE57-5DA4-4A60-A88A-E25CCEA80466}" srcId="{F08204E6-5B18-47AE-AF69-A8A68022E9DF}" destId="{B3F7806D-506B-45BB-AA25-3F356D40D2C3}" srcOrd="1" destOrd="0" parTransId="{94D41EF0-01EB-4BED-9005-9AD19AD98432}" sibTransId="{682BFAF3-37E3-471B-B99F-33AC2913103B}"/>
    <dgm:cxn modelId="{56E48584-5BEC-4051-B876-7982B438389E}" type="presOf" srcId="{B715C10E-C3EE-4AFA-8386-9D9849EF07E4}" destId="{3FD6BC98-73DE-4A84-8FD3-149D1007A96E}" srcOrd="0" destOrd="0" presId="urn:microsoft.com/office/officeart/2005/8/layout/default"/>
    <dgm:cxn modelId="{3340F591-1CE0-4B61-A292-C7CF767E8E54}" srcId="{F08204E6-5B18-47AE-AF69-A8A68022E9DF}" destId="{B715C10E-C3EE-4AFA-8386-9D9849EF07E4}" srcOrd="2" destOrd="0" parTransId="{A674BC30-B4E0-4397-B515-53F98373E531}" sibTransId="{8D548D69-F74C-4A7B-B42F-E367976F47D1}"/>
    <dgm:cxn modelId="{7603F0BE-A2F6-4AA7-B912-561F7A729AB1}" srcId="{F08204E6-5B18-47AE-AF69-A8A68022E9DF}" destId="{1C73D55F-88A7-4A0A-9032-211A92F102E8}" srcOrd="3" destOrd="0" parTransId="{6ADF2088-D935-4E58-A5FC-70C4A9B9E236}" sibTransId="{BD0D1A7C-821A-4534-AC73-1944C5F5E2E8}"/>
    <dgm:cxn modelId="{AE6E37D8-C06D-498A-823C-039DA77868B8}" type="presOf" srcId="{B3F7806D-506B-45BB-AA25-3F356D40D2C3}" destId="{65DA9279-430F-4764-BC02-F099A82204B9}" srcOrd="0" destOrd="0" presId="urn:microsoft.com/office/officeart/2005/8/layout/default"/>
    <dgm:cxn modelId="{134EBC89-6319-4702-B09D-761B7DDB0DFA}" type="presParOf" srcId="{266B97B5-60E0-4750-9297-95DB01655794}" destId="{B6385D0B-801E-4A86-8904-0CB5F7B2620C}" srcOrd="0" destOrd="0" presId="urn:microsoft.com/office/officeart/2005/8/layout/default"/>
    <dgm:cxn modelId="{AF0FF7A0-37E2-4CCB-B0D9-42B5F342FE43}" type="presParOf" srcId="{266B97B5-60E0-4750-9297-95DB01655794}" destId="{2DA377E7-07EB-45EE-B28C-02FD77217B72}" srcOrd="1" destOrd="0" presId="urn:microsoft.com/office/officeart/2005/8/layout/default"/>
    <dgm:cxn modelId="{05A6BAD9-9E3C-4342-BC2D-2A64A9BA30A8}" type="presParOf" srcId="{266B97B5-60E0-4750-9297-95DB01655794}" destId="{65DA9279-430F-4764-BC02-F099A82204B9}" srcOrd="2" destOrd="0" presId="urn:microsoft.com/office/officeart/2005/8/layout/default"/>
    <dgm:cxn modelId="{4BF16D18-2FC0-480D-BE41-B665BFD76FC4}" type="presParOf" srcId="{266B97B5-60E0-4750-9297-95DB01655794}" destId="{E5626319-CAE6-45AE-AA39-0785F77D4B30}" srcOrd="3" destOrd="0" presId="urn:microsoft.com/office/officeart/2005/8/layout/default"/>
    <dgm:cxn modelId="{70C13AC8-D7A4-486C-88E7-6DAA3B61BFD0}" type="presParOf" srcId="{266B97B5-60E0-4750-9297-95DB01655794}" destId="{3FD6BC98-73DE-4A84-8FD3-149D1007A96E}" srcOrd="4" destOrd="0" presId="urn:microsoft.com/office/officeart/2005/8/layout/default"/>
    <dgm:cxn modelId="{6E3F533F-9922-4281-9446-399BC64B566A}" type="presParOf" srcId="{266B97B5-60E0-4750-9297-95DB01655794}" destId="{580A6DE7-4DAF-427A-A060-6C0A996FA1BF}" srcOrd="5" destOrd="0" presId="urn:microsoft.com/office/officeart/2005/8/layout/default"/>
    <dgm:cxn modelId="{B4455EFB-18CE-4A8A-8EF6-BFBF53D6CB9B}" type="presParOf" srcId="{266B97B5-60E0-4750-9297-95DB01655794}" destId="{A0E8D7DF-7951-4EAE-BEEB-0BE222C659A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5D0B-801E-4A86-8904-0CB5F7B2620C}">
      <dsp:nvSpPr>
        <dsp:cNvPr id="0" name=""/>
        <dsp:cNvSpPr/>
      </dsp:nvSpPr>
      <dsp:spPr>
        <a:xfrm>
          <a:off x="1124173" y="19631"/>
          <a:ext cx="3747028" cy="2248217"/>
        </a:xfrm>
        <a:prstGeom prst="rect">
          <a:avLst/>
        </a:prstGeom>
        <a:solidFill>
          <a:srgbClr val="2362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basic unit of blockchain that stores data</a:t>
          </a:r>
        </a:p>
      </dsp:txBody>
      <dsp:txXfrm>
        <a:off x="1124173" y="19631"/>
        <a:ext cx="3747028" cy="2248217"/>
      </dsp:txXfrm>
    </dsp:sp>
    <dsp:sp modelId="{65DA9279-430F-4764-BC02-F099A82204B9}">
      <dsp:nvSpPr>
        <dsp:cNvPr id="0" name=""/>
        <dsp:cNvSpPr/>
      </dsp:nvSpPr>
      <dsp:spPr>
        <a:xfrm>
          <a:off x="5262691" y="2859"/>
          <a:ext cx="3747028" cy="2248217"/>
        </a:xfrm>
        <a:prstGeom prst="rect">
          <a:avLst/>
        </a:prstGeom>
        <a:solidFill>
          <a:schemeClr val="accent3">
            <a:shade val="50000"/>
            <a:hueOff val="162049"/>
            <a:satOff val="-14936"/>
            <a:lumOff val="235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Different blocks are connected together from a chain of blocks</a:t>
          </a:r>
        </a:p>
      </dsp:txBody>
      <dsp:txXfrm>
        <a:off x="5262691" y="2859"/>
        <a:ext cx="3747028" cy="2248217"/>
      </dsp:txXfrm>
    </dsp:sp>
    <dsp:sp modelId="{3FD6BC98-73DE-4A84-8FD3-149D1007A96E}">
      <dsp:nvSpPr>
        <dsp:cNvPr id="0" name=""/>
        <dsp:cNvSpPr/>
      </dsp:nvSpPr>
      <dsp:spPr>
        <a:xfrm>
          <a:off x="1140960" y="2625779"/>
          <a:ext cx="3747028" cy="2248217"/>
        </a:xfrm>
        <a:prstGeom prst="rect">
          <a:avLst/>
        </a:prstGeom>
        <a:solidFill>
          <a:srgbClr val="5A9D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Computers, laptops, big servers are called node in blockchain network. Nodes are responsible to check validity of transactions. They can be both offline or online</a:t>
          </a:r>
        </a:p>
      </dsp:txBody>
      <dsp:txXfrm>
        <a:off x="1140960" y="2625779"/>
        <a:ext cx="3747028" cy="2248217"/>
      </dsp:txXfrm>
    </dsp:sp>
    <dsp:sp modelId="{A0E8D7DF-7951-4EAE-BEEB-0BE222C659AB}">
      <dsp:nvSpPr>
        <dsp:cNvPr id="0" name=""/>
        <dsp:cNvSpPr/>
      </dsp:nvSpPr>
      <dsp:spPr>
        <a:xfrm>
          <a:off x="5262691" y="2625779"/>
          <a:ext cx="3747028" cy="2248217"/>
        </a:xfrm>
        <a:prstGeom prst="rect">
          <a:avLst/>
        </a:prstGeom>
        <a:solidFill>
          <a:srgbClr val="2362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Master-nodes facilitate voting and other events in a blockchain. They stay online 24*7</a:t>
          </a:r>
        </a:p>
      </dsp:txBody>
      <dsp:txXfrm>
        <a:off x="5262691" y="2625779"/>
        <a:ext cx="3747028" cy="2248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06:47:40.1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06:47:40.8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06:47:41.4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Block-Chain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50942"/>
            <a:ext cx="4775075" cy="105348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Arman Ziaei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Amir </a:t>
            </a:r>
            <a:r>
              <a:rPr lang="en-US" dirty="0" err="1">
                <a:solidFill>
                  <a:schemeClr val="tx1"/>
                </a:solidFill>
              </a:rPr>
              <a:t>Osooli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Ali </a:t>
            </a:r>
            <a:r>
              <a:rPr lang="en-US" dirty="0" err="1">
                <a:solidFill>
                  <a:schemeClr val="tx1"/>
                </a:solidFill>
              </a:rPr>
              <a:t>Gholami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39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D96DB67-A4F0-4FE9-A665-45334C80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1273"/>
            <a:ext cx="10058400" cy="30584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Blockchain is a secure, distributed, decentralized data-base, with components like Nodes, Master Nodes, Block, And Chain.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Each block is known as a data structure in Blockchain; All of the blocks are linked together by chain.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If a block’s data changes, a new hash will be generated and users will be notified, in that case, the attack is rejected.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76A57-4277-4B3D-90E1-BB1A9051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78" y="3634531"/>
            <a:ext cx="3872044" cy="29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768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4F19-1B6A-42C8-9FE2-225672CB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209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Block Chain is a </a:t>
            </a:r>
            <a:r>
              <a:rPr lang="en-US" sz="1800" dirty="0">
                <a:solidFill>
                  <a:srgbClr val="FF0000"/>
                </a:solidFill>
              </a:rPr>
              <a:t>data structure </a:t>
            </a:r>
            <a:r>
              <a:rPr lang="en-US" sz="1800" dirty="0"/>
              <a:t>that helps you to protect your data against attacks.</a:t>
            </a:r>
          </a:p>
          <a:p>
            <a:pPr marL="0" indent="0">
              <a:buNone/>
            </a:pPr>
            <a:r>
              <a:rPr lang="en-US" sz="1800" dirty="0"/>
              <a:t>It is also known as a </a:t>
            </a:r>
            <a:r>
              <a:rPr lang="en-US" sz="1800" dirty="0">
                <a:solidFill>
                  <a:srgbClr val="FF0000"/>
                </a:solidFill>
              </a:rPr>
              <a:t>distributed</a:t>
            </a:r>
            <a:r>
              <a:rPr lang="en-US" sz="1800" dirty="0"/>
              <a:t> database </a:t>
            </a:r>
            <a:r>
              <a:rPr lang="en-US" sz="1800" b="0" dirty="0">
                <a:solidFill>
                  <a:srgbClr val="111111"/>
                </a:solidFill>
                <a:effectLst/>
                <a:latin typeface="Century Gothic (Body)"/>
              </a:rPr>
              <a:t>that is shared among the users of a computer network.</a:t>
            </a:r>
            <a:endParaRPr lang="en-US" sz="1800" dirty="0">
              <a:solidFill>
                <a:srgbClr val="111111"/>
              </a:solidFill>
              <a:latin typeface="Century Gothic (Body)"/>
            </a:endParaRPr>
          </a:p>
          <a:p>
            <a:pPr marL="0" indent="0">
              <a:buNone/>
            </a:pPr>
            <a:endParaRPr lang="en-US" sz="1800" b="0" dirty="0">
              <a:solidFill>
                <a:srgbClr val="111111"/>
              </a:solidFill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740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39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Blockchain Components	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F450A33-9B02-4B6F-88B4-E45CC51E7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964178"/>
              </p:ext>
            </p:extLst>
          </p:nvPr>
        </p:nvGraphicFramePr>
        <p:xfrm>
          <a:off x="1020660" y="1591056"/>
          <a:ext cx="10150680" cy="487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CF1E12D-52B2-4278-95F1-83055B4F212C}"/>
              </a:ext>
            </a:extLst>
          </p:cNvPr>
          <p:cNvSpPr txBox="1"/>
          <p:nvPr/>
        </p:nvSpPr>
        <p:spPr>
          <a:xfrm>
            <a:off x="2239861" y="1753299"/>
            <a:ext cx="12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2FC7E-7348-4F94-8490-C821914763F7}"/>
              </a:ext>
            </a:extLst>
          </p:cNvPr>
          <p:cNvSpPr txBox="1"/>
          <p:nvPr/>
        </p:nvSpPr>
        <p:spPr>
          <a:xfrm>
            <a:off x="6343476" y="1721033"/>
            <a:ext cx="12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5DCFF-FB6F-4B68-BBCE-515AB531EF55}"/>
              </a:ext>
            </a:extLst>
          </p:cNvPr>
          <p:cNvSpPr txBox="1"/>
          <p:nvPr/>
        </p:nvSpPr>
        <p:spPr>
          <a:xfrm>
            <a:off x="2239861" y="4384214"/>
            <a:ext cx="12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02754-4384-450C-BA65-898201F8E8C4}"/>
              </a:ext>
            </a:extLst>
          </p:cNvPr>
          <p:cNvSpPr txBox="1"/>
          <p:nvPr/>
        </p:nvSpPr>
        <p:spPr>
          <a:xfrm>
            <a:off x="6343476" y="4398304"/>
            <a:ext cx="16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2294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39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Block Structure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15A1A-47A9-41DB-BDFC-304CC1E04E10}"/>
              </a:ext>
            </a:extLst>
          </p:cNvPr>
          <p:cNvSpPr/>
          <p:nvPr/>
        </p:nvSpPr>
        <p:spPr>
          <a:xfrm>
            <a:off x="2021744" y="1836021"/>
            <a:ext cx="2030135" cy="168489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DFDBA-F15A-4A10-BBB2-BDD8441AFACD}"/>
              </a:ext>
            </a:extLst>
          </p:cNvPr>
          <p:cNvSpPr txBox="1"/>
          <p:nvPr/>
        </p:nvSpPr>
        <p:spPr>
          <a:xfrm>
            <a:off x="2336330" y="2125659"/>
            <a:ext cx="14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E60B8-7CE5-4329-924E-F112DB558C20}"/>
              </a:ext>
            </a:extLst>
          </p:cNvPr>
          <p:cNvSpPr txBox="1"/>
          <p:nvPr/>
        </p:nvSpPr>
        <p:spPr>
          <a:xfrm>
            <a:off x="1965468" y="2731329"/>
            <a:ext cx="21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Previous Hash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23623-F23B-4B09-80FD-9361237D6C31}"/>
              </a:ext>
            </a:extLst>
          </p:cNvPr>
          <p:cNvSpPr txBox="1"/>
          <p:nvPr/>
        </p:nvSpPr>
        <p:spPr>
          <a:xfrm>
            <a:off x="1916883" y="1443298"/>
            <a:ext cx="101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032EA-7169-4378-ABC6-43AB73DD2FE5}"/>
              </a:ext>
            </a:extLst>
          </p:cNvPr>
          <p:cNvSpPr/>
          <p:nvPr/>
        </p:nvSpPr>
        <p:spPr>
          <a:xfrm>
            <a:off x="4987252" y="1837478"/>
            <a:ext cx="2030135" cy="168489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ABAF6-AB5A-4F18-877B-40BFE2DEEDDA}"/>
              </a:ext>
            </a:extLst>
          </p:cNvPr>
          <p:cNvSpPr txBox="1"/>
          <p:nvPr/>
        </p:nvSpPr>
        <p:spPr>
          <a:xfrm>
            <a:off x="5285062" y="2120556"/>
            <a:ext cx="14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4B9B2-8351-4275-AED3-3762B606EA28}"/>
              </a:ext>
            </a:extLst>
          </p:cNvPr>
          <p:cNvSpPr txBox="1"/>
          <p:nvPr/>
        </p:nvSpPr>
        <p:spPr>
          <a:xfrm>
            <a:off x="5094908" y="2655993"/>
            <a:ext cx="181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Previous Hash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93664F-93CC-4555-B6FD-F0D39A84EFF7}"/>
              </a:ext>
            </a:extLst>
          </p:cNvPr>
          <p:cNvSpPr txBox="1"/>
          <p:nvPr/>
        </p:nvSpPr>
        <p:spPr>
          <a:xfrm>
            <a:off x="4918045" y="1432758"/>
            <a:ext cx="101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D45B9-64C5-4B45-A733-3D9ABE0F195B}"/>
              </a:ext>
            </a:extLst>
          </p:cNvPr>
          <p:cNvSpPr/>
          <p:nvPr/>
        </p:nvSpPr>
        <p:spPr>
          <a:xfrm>
            <a:off x="7919207" y="1839949"/>
            <a:ext cx="2030135" cy="168489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9DAD03-D2C8-43D2-9B57-61941D883B36}"/>
              </a:ext>
            </a:extLst>
          </p:cNvPr>
          <p:cNvSpPr txBox="1"/>
          <p:nvPr/>
        </p:nvSpPr>
        <p:spPr>
          <a:xfrm>
            <a:off x="8233792" y="2111249"/>
            <a:ext cx="14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D5F72B-D43E-4C0F-94A6-DF125293D780}"/>
              </a:ext>
            </a:extLst>
          </p:cNvPr>
          <p:cNvSpPr txBox="1"/>
          <p:nvPr/>
        </p:nvSpPr>
        <p:spPr>
          <a:xfrm>
            <a:off x="8026863" y="2658464"/>
            <a:ext cx="181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Previous Hash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D9963-5C22-417B-B724-AAF87D308E81}"/>
              </a:ext>
            </a:extLst>
          </p:cNvPr>
          <p:cNvSpPr txBox="1"/>
          <p:nvPr/>
        </p:nvSpPr>
        <p:spPr>
          <a:xfrm>
            <a:off x="7835317" y="1443298"/>
            <a:ext cx="101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013AE-D9E2-4DA5-B05D-7320445E05A8}"/>
              </a:ext>
            </a:extLst>
          </p:cNvPr>
          <p:cNvCxnSpPr>
            <a:cxnSpLocks/>
          </p:cNvCxnSpPr>
          <p:nvPr/>
        </p:nvCxnSpPr>
        <p:spPr>
          <a:xfrm>
            <a:off x="3405929" y="2370390"/>
            <a:ext cx="1771473" cy="5222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82C160-742B-4ADE-A940-9A7828D4A4F1}"/>
              </a:ext>
            </a:extLst>
          </p:cNvPr>
          <p:cNvCxnSpPr>
            <a:cxnSpLocks/>
          </p:cNvCxnSpPr>
          <p:nvPr/>
        </p:nvCxnSpPr>
        <p:spPr>
          <a:xfrm>
            <a:off x="6338575" y="2383698"/>
            <a:ext cx="1771473" cy="5222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1066A6-B4F8-43F6-B868-DB742B5DDA1D}"/>
              </a:ext>
            </a:extLst>
          </p:cNvPr>
          <p:cNvSpPr/>
          <p:nvPr/>
        </p:nvSpPr>
        <p:spPr>
          <a:xfrm>
            <a:off x="2021744" y="4373363"/>
            <a:ext cx="2030135" cy="168489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FC1FE4-B001-46CA-841A-0907AC4E149D}"/>
              </a:ext>
            </a:extLst>
          </p:cNvPr>
          <p:cNvSpPr txBox="1"/>
          <p:nvPr/>
        </p:nvSpPr>
        <p:spPr>
          <a:xfrm>
            <a:off x="2336330" y="4663001"/>
            <a:ext cx="14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Hash = 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D95A5-8576-4C4E-9AD0-AB0AF6F5BAEC}"/>
              </a:ext>
            </a:extLst>
          </p:cNvPr>
          <p:cNvSpPr txBox="1"/>
          <p:nvPr/>
        </p:nvSpPr>
        <p:spPr>
          <a:xfrm>
            <a:off x="1650531" y="3964184"/>
            <a:ext cx="273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(Genesis Block)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EE1D43-6A9F-49B6-9E9D-B8899DF6FC11}"/>
              </a:ext>
            </a:extLst>
          </p:cNvPr>
          <p:cNvSpPr/>
          <p:nvPr/>
        </p:nvSpPr>
        <p:spPr>
          <a:xfrm>
            <a:off x="4987252" y="4374820"/>
            <a:ext cx="2030135" cy="168489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AE456A-8227-4E07-AAAC-4FDA245013D8}"/>
              </a:ext>
            </a:extLst>
          </p:cNvPr>
          <p:cNvSpPr txBox="1"/>
          <p:nvPr/>
        </p:nvSpPr>
        <p:spPr>
          <a:xfrm>
            <a:off x="5285062" y="4657898"/>
            <a:ext cx="14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Hash = 223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317358-E5BC-4668-8870-97902D5CF827}"/>
              </a:ext>
            </a:extLst>
          </p:cNvPr>
          <p:cNvSpPr txBox="1"/>
          <p:nvPr/>
        </p:nvSpPr>
        <p:spPr>
          <a:xfrm>
            <a:off x="5094908" y="5193335"/>
            <a:ext cx="181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Previous Hash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0B0D55-0988-4C22-8931-4D1A754A6467}"/>
              </a:ext>
            </a:extLst>
          </p:cNvPr>
          <p:cNvSpPr txBox="1"/>
          <p:nvPr/>
        </p:nvSpPr>
        <p:spPr>
          <a:xfrm>
            <a:off x="4918045" y="3970100"/>
            <a:ext cx="101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C6CB4-F0A2-4B43-BCEE-26D9C13AA820}"/>
              </a:ext>
            </a:extLst>
          </p:cNvPr>
          <p:cNvSpPr/>
          <p:nvPr/>
        </p:nvSpPr>
        <p:spPr>
          <a:xfrm>
            <a:off x="7919207" y="4377291"/>
            <a:ext cx="2030135" cy="168489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2A189C-B0AC-4A47-81A6-4078849F36BB}"/>
              </a:ext>
            </a:extLst>
          </p:cNvPr>
          <p:cNvSpPr txBox="1"/>
          <p:nvPr/>
        </p:nvSpPr>
        <p:spPr>
          <a:xfrm>
            <a:off x="8233792" y="4648591"/>
            <a:ext cx="14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Hash = 452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455406-D761-4A23-84AF-027543841D44}"/>
              </a:ext>
            </a:extLst>
          </p:cNvPr>
          <p:cNvSpPr txBox="1"/>
          <p:nvPr/>
        </p:nvSpPr>
        <p:spPr>
          <a:xfrm>
            <a:off x="8026863" y="5195806"/>
            <a:ext cx="181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Previous Hash = 223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DB4B9C-77C6-4482-BAC0-9FA4E22C7109}"/>
              </a:ext>
            </a:extLst>
          </p:cNvPr>
          <p:cNvSpPr txBox="1"/>
          <p:nvPr/>
        </p:nvSpPr>
        <p:spPr>
          <a:xfrm>
            <a:off x="7835317" y="3980640"/>
            <a:ext cx="101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1B494E-27C3-426C-B235-7AF8DBEAB668}"/>
              </a:ext>
            </a:extLst>
          </p:cNvPr>
          <p:cNvCxnSpPr>
            <a:cxnSpLocks/>
          </p:cNvCxnSpPr>
          <p:nvPr/>
        </p:nvCxnSpPr>
        <p:spPr>
          <a:xfrm>
            <a:off x="3771202" y="4833257"/>
            <a:ext cx="1406200" cy="5966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1E5E5F-17D9-4C56-A11A-DD218259EE6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686024" y="4842564"/>
            <a:ext cx="1424024" cy="6006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E86FAD-4D5F-43CC-A4D0-A1B0623877C8}"/>
              </a:ext>
            </a:extLst>
          </p:cNvPr>
          <p:cNvSpPr txBox="1"/>
          <p:nvPr/>
        </p:nvSpPr>
        <p:spPr>
          <a:xfrm>
            <a:off x="4157612" y="2707938"/>
            <a:ext cx="63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5F089F-9484-43CA-B812-BA6E61D9C1FC}"/>
              </a:ext>
            </a:extLst>
          </p:cNvPr>
          <p:cNvSpPr txBox="1"/>
          <p:nvPr/>
        </p:nvSpPr>
        <p:spPr>
          <a:xfrm>
            <a:off x="4916647" y="5725772"/>
            <a:ext cx="6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652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83BA672-81D0-4D0C-AF3E-051CF7433B6F}"/>
                  </a:ext>
                </a:extLst>
              </p14:cNvPr>
              <p14:cNvContentPartPr/>
              <p14:nvPr/>
            </p14:nvContentPartPr>
            <p14:xfrm>
              <a:off x="1291720" y="1233089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83BA672-81D0-4D0C-AF3E-051CF7433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3720" y="112508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6A1DCCF-F9D7-465B-9F5B-B19695A2A0CA}"/>
                  </a:ext>
                </a:extLst>
              </p14:cNvPr>
              <p14:cNvContentPartPr/>
              <p14:nvPr/>
            </p14:nvContentPartPr>
            <p14:xfrm>
              <a:off x="2793280" y="2499569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6A1DCCF-F9D7-465B-9F5B-B19695A2A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5280" y="239192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D03910-9199-4B5D-B6D6-A3C738CA6C3A}"/>
                  </a:ext>
                </a:extLst>
              </p14:cNvPr>
              <p14:cNvContentPartPr/>
              <p14:nvPr/>
            </p14:nvContentPartPr>
            <p14:xfrm>
              <a:off x="1736320" y="2247929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D03910-9199-4B5D-B6D6-A3C738CA6C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8320" y="2139929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E605A229-6C17-4A07-9DD2-4F40A5EAE9FD}"/>
              </a:ext>
            </a:extLst>
          </p:cNvPr>
          <p:cNvSpPr txBox="1"/>
          <p:nvPr/>
        </p:nvSpPr>
        <p:spPr>
          <a:xfrm>
            <a:off x="1951137" y="5184571"/>
            <a:ext cx="21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Previous Hash = 0</a:t>
            </a:r>
          </a:p>
        </p:txBody>
      </p:sp>
    </p:spTree>
    <p:extLst>
      <p:ext uri="{BB962C8B-B14F-4D97-AF65-F5344CB8AC3E}">
        <p14:creationId xmlns:p14="http://schemas.microsoft.com/office/powerpoint/2010/main" val="165840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17" grpId="0" animBg="1"/>
      <p:bldP spid="18" grpId="0"/>
      <p:bldP spid="19" grpId="0"/>
      <p:bldP spid="22" grpId="0" animBg="1"/>
      <p:bldP spid="23" grpId="0"/>
      <p:bldP spid="24" grpId="0"/>
      <p:bldP spid="25" grpId="0"/>
      <p:bldP spid="31" grpId="0" animBg="1"/>
      <p:bldP spid="32" grpId="0"/>
      <p:bldP spid="34" grpId="0"/>
      <p:bldP spid="35" grpId="0" animBg="1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5" grpId="0"/>
      <p:bldP spid="55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39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What Is Hash?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14FC-50B2-40C8-A108-30B27D20CE4A}"/>
              </a:ext>
            </a:extLst>
          </p:cNvPr>
          <p:cNvSpPr/>
          <p:nvPr/>
        </p:nvSpPr>
        <p:spPr>
          <a:xfrm>
            <a:off x="4539843" y="3563850"/>
            <a:ext cx="3112314" cy="189885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Hash Function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107638-1060-44DF-9819-3167B64B376D}"/>
              </a:ext>
            </a:extLst>
          </p:cNvPr>
          <p:cNvCxnSpPr/>
          <p:nvPr/>
        </p:nvCxnSpPr>
        <p:spPr>
          <a:xfrm>
            <a:off x="2399251" y="4513276"/>
            <a:ext cx="2046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2CF18-B8E0-4828-B0F1-662BDFD6B398}"/>
              </a:ext>
            </a:extLst>
          </p:cNvPr>
          <p:cNvSpPr txBox="1"/>
          <p:nvPr/>
        </p:nvSpPr>
        <p:spPr>
          <a:xfrm>
            <a:off x="1258347" y="4221651"/>
            <a:ext cx="114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B9FC6F-7348-4182-B80F-FFC536E6B651}"/>
              </a:ext>
            </a:extLst>
          </p:cNvPr>
          <p:cNvCxnSpPr/>
          <p:nvPr/>
        </p:nvCxnSpPr>
        <p:spPr>
          <a:xfrm>
            <a:off x="7761214" y="4452483"/>
            <a:ext cx="2046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6383FF-7FBE-48D8-BB5F-56434132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1274"/>
            <a:ext cx="10058400" cy="184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Hash is a function, which is responsible to use complex mathematical operations, to generate an encrypted value of a fixed length.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3">
                    <a:lumMod val="50000"/>
                  </a:schemeClr>
                </a:solidFill>
                <a:effectLst/>
                <a:latin typeface="Century Gothic (Body)"/>
              </a:rPr>
              <a:t>The same data will always produce the same hashed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3">
                    <a:lumMod val="50000"/>
                  </a:schemeClr>
                </a:solidFill>
                <a:effectLst/>
                <a:latin typeface="Century Gothic (Body)"/>
              </a:rPr>
              <a:t>Hashes are of a fixed length since it makes it nearly impossible to guess the length of the hash if someone was trying to crack the blockchain.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indent="0">
              <a:buNone/>
            </a:pPr>
            <a:endParaRPr lang="en-US" sz="1800" b="0" dirty="0">
              <a:solidFill>
                <a:srgbClr val="111111"/>
              </a:solidFill>
              <a:effectLst/>
              <a:latin typeface="Century Gothic (Body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3F92D-20F6-4E2D-BA32-BDA7DB1C4A23}"/>
              </a:ext>
            </a:extLst>
          </p:cNvPr>
          <p:cNvSpPr txBox="1"/>
          <p:nvPr/>
        </p:nvSpPr>
        <p:spPr>
          <a:xfrm>
            <a:off x="9808128" y="4036221"/>
            <a:ext cx="2146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Encrypted Value</a:t>
            </a:r>
          </a:p>
        </p:txBody>
      </p:sp>
    </p:spTree>
    <p:extLst>
      <p:ext uri="{BB962C8B-B14F-4D97-AF65-F5344CB8AC3E}">
        <p14:creationId xmlns:p14="http://schemas.microsoft.com/office/powerpoint/2010/main" val="16888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10" grpId="0"/>
      <p:bldP spid="27" grpId="0" build="p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768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Blockchain Networking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4F19-1B6A-42C8-9FE2-225672CB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2099"/>
            <a:ext cx="10058400" cy="800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Blockchain uses Peer-To-Peer (P2P) networking system, in which all nodes are linked and connected to each other.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A5B3C-5B06-4005-AC91-F99E13624080}"/>
              </a:ext>
            </a:extLst>
          </p:cNvPr>
          <p:cNvSpPr/>
          <p:nvPr/>
        </p:nvSpPr>
        <p:spPr>
          <a:xfrm>
            <a:off x="2734810" y="2930765"/>
            <a:ext cx="1258349" cy="6795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5EB49-EF0E-4001-A743-58A75850E387}"/>
              </a:ext>
            </a:extLst>
          </p:cNvPr>
          <p:cNvSpPr/>
          <p:nvPr/>
        </p:nvSpPr>
        <p:spPr>
          <a:xfrm>
            <a:off x="3053592" y="3668997"/>
            <a:ext cx="612396" cy="70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588EB-1705-4A4B-A215-4702E5E274CB}"/>
              </a:ext>
            </a:extLst>
          </p:cNvPr>
          <p:cNvSpPr/>
          <p:nvPr/>
        </p:nvSpPr>
        <p:spPr>
          <a:xfrm>
            <a:off x="4093827" y="2653928"/>
            <a:ext cx="360726" cy="95634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513696-E81E-4639-A2FE-DAA22FC21C14}"/>
              </a:ext>
            </a:extLst>
          </p:cNvPr>
          <p:cNvSpPr/>
          <p:nvPr/>
        </p:nvSpPr>
        <p:spPr>
          <a:xfrm>
            <a:off x="4181911" y="2762985"/>
            <a:ext cx="184557" cy="167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F9B731-25B8-4766-81CE-217DE4C58692}"/>
              </a:ext>
            </a:extLst>
          </p:cNvPr>
          <p:cNvSpPr/>
          <p:nvPr/>
        </p:nvSpPr>
        <p:spPr>
          <a:xfrm>
            <a:off x="4181911" y="3018849"/>
            <a:ext cx="184557" cy="167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76ED5A-4837-4BFC-9471-089A9115A5A8}"/>
              </a:ext>
            </a:extLst>
          </p:cNvPr>
          <p:cNvSpPr/>
          <p:nvPr/>
        </p:nvSpPr>
        <p:spPr>
          <a:xfrm>
            <a:off x="4181911" y="3308270"/>
            <a:ext cx="184557" cy="167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6F675F-52B1-433D-AA16-EBD088EB89DF}"/>
              </a:ext>
            </a:extLst>
          </p:cNvPr>
          <p:cNvCxnSpPr/>
          <p:nvPr/>
        </p:nvCxnSpPr>
        <p:spPr>
          <a:xfrm flipH="1">
            <a:off x="2080469" y="3308270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F7B7E09-6A04-492A-9136-40E2CF621AB5}"/>
              </a:ext>
            </a:extLst>
          </p:cNvPr>
          <p:cNvSpPr/>
          <p:nvPr/>
        </p:nvSpPr>
        <p:spPr>
          <a:xfrm>
            <a:off x="987803" y="2976904"/>
            <a:ext cx="1048624" cy="6795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Blockchain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4813E-15DA-4BD3-9E69-8D3D7A3C972D}"/>
              </a:ext>
            </a:extLst>
          </p:cNvPr>
          <p:cNvSpPr/>
          <p:nvPr/>
        </p:nvSpPr>
        <p:spPr>
          <a:xfrm>
            <a:off x="7082411" y="2846875"/>
            <a:ext cx="1258349" cy="6795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4F8BC-419E-40F5-952E-CA1A3FA89EF0}"/>
              </a:ext>
            </a:extLst>
          </p:cNvPr>
          <p:cNvSpPr/>
          <p:nvPr/>
        </p:nvSpPr>
        <p:spPr>
          <a:xfrm>
            <a:off x="7401193" y="3585107"/>
            <a:ext cx="612396" cy="70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EA7F25-B4F4-4596-B7B5-DAAB8ACDBFB9}"/>
              </a:ext>
            </a:extLst>
          </p:cNvPr>
          <p:cNvSpPr/>
          <p:nvPr/>
        </p:nvSpPr>
        <p:spPr>
          <a:xfrm>
            <a:off x="8441428" y="2570038"/>
            <a:ext cx="360726" cy="95634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4722AD-1E86-4E06-95C8-AFC651BC993C}"/>
              </a:ext>
            </a:extLst>
          </p:cNvPr>
          <p:cNvSpPr/>
          <p:nvPr/>
        </p:nvSpPr>
        <p:spPr>
          <a:xfrm>
            <a:off x="8529512" y="2679095"/>
            <a:ext cx="184557" cy="167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B1851C-9C31-4185-BBEC-AFA9B1C0C7D6}"/>
              </a:ext>
            </a:extLst>
          </p:cNvPr>
          <p:cNvSpPr/>
          <p:nvPr/>
        </p:nvSpPr>
        <p:spPr>
          <a:xfrm>
            <a:off x="8529512" y="2934959"/>
            <a:ext cx="184557" cy="167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8A6ED1-51BC-4A99-BE5A-1103F5CF48A7}"/>
              </a:ext>
            </a:extLst>
          </p:cNvPr>
          <p:cNvSpPr/>
          <p:nvPr/>
        </p:nvSpPr>
        <p:spPr>
          <a:xfrm>
            <a:off x="8529512" y="3224380"/>
            <a:ext cx="184557" cy="167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F37D98-7FC3-4C90-B7F7-4CAB32E1A675}"/>
              </a:ext>
            </a:extLst>
          </p:cNvPr>
          <p:cNvCxnSpPr>
            <a:cxnSpLocks/>
          </p:cNvCxnSpPr>
          <p:nvPr/>
        </p:nvCxnSpPr>
        <p:spPr>
          <a:xfrm>
            <a:off x="8890238" y="3089948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28C205A-E1B3-47F9-A7A3-49B8EA276A4D}"/>
              </a:ext>
            </a:extLst>
          </p:cNvPr>
          <p:cNvSpPr/>
          <p:nvPr/>
        </p:nvSpPr>
        <p:spPr>
          <a:xfrm>
            <a:off x="9590719" y="2710348"/>
            <a:ext cx="1048624" cy="6795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Blockchain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421DF-476F-4375-BEF8-846AD83DEA5B}"/>
              </a:ext>
            </a:extLst>
          </p:cNvPr>
          <p:cNvSpPr/>
          <p:nvPr/>
        </p:nvSpPr>
        <p:spPr>
          <a:xfrm>
            <a:off x="2734810" y="5043183"/>
            <a:ext cx="1258349" cy="6795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61B10-92A9-4295-BAF5-51B095D847C4}"/>
              </a:ext>
            </a:extLst>
          </p:cNvPr>
          <p:cNvSpPr/>
          <p:nvPr/>
        </p:nvSpPr>
        <p:spPr>
          <a:xfrm>
            <a:off x="3053592" y="5781415"/>
            <a:ext cx="612396" cy="70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508754-5362-48B1-A218-15A0696BFF0E}"/>
              </a:ext>
            </a:extLst>
          </p:cNvPr>
          <p:cNvSpPr/>
          <p:nvPr/>
        </p:nvSpPr>
        <p:spPr>
          <a:xfrm>
            <a:off x="4093827" y="4766346"/>
            <a:ext cx="360726" cy="95634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B77D92-B808-4B09-9650-E91961CD19FE}"/>
              </a:ext>
            </a:extLst>
          </p:cNvPr>
          <p:cNvSpPr/>
          <p:nvPr/>
        </p:nvSpPr>
        <p:spPr>
          <a:xfrm>
            <a:off x="4181911" y="4875403"/>
            <a:ext cx="184557" cy="167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AAD6D4-4A02-46EB-9B6E-228875679768}"/>
              </a:ext>
            </a:extLst>
          </p:cNvPr>
          <p:cNvSpPr/>
          <p:nvPr/>
        </p:nvSpPr>
        <p:spPr>
          <a:xfrm>
            <a:off x="4181911" y="5131267"/>
            <a:ext cx="184557" cy="167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633183-40B5-44A0-8AE8-699FD74F1726}"/>
              </a:ext>
            </a:extLst>
          </p:cNvPr>
          <p:cNvSpPr/>
          <p:nvPr/>
        </p:nvSpPr>
        <p:spPr>
          <a:xfrm>
            <a:off x="4181911" y="5420688"/>
            <a:ext cx="184557" cy="167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D5B622-2D39-4C1E-943F-7A638A7A97E5}"/>
              </a:ext>
            </a:extLst>
          </p:cNvPr>
          <p:cNvCxnSpPr/>
          <p:nvPr/>
        </p:nvCxnSpPr>
        <p:spPr>
          <a:xfrm flipH="1">
            <a:off x="2080469" y="5420688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353EA46-9B8D-40B9-9E96-6E41A688D3CF}"/>
              </a:ext>
            </a:extLst>
          </p:cNvPr>
          <p:cNvSpPr/>
          <p:nvPr/>
        </p:nvSpPr>
        <p:spPr>
          <a:xfrm>
            <a:off x="987803" y="5089322"/>
            <a:ext cx="1048624" cy="6795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Blockchain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950E98-EBD0-44BB-9B59-B72FCDC0BCAA}"/>
              </a:ext>
            </a:extLst>
          </p:cNvPr>
          <p:cNvSpPr/>
          <p:nvPr/>
        </p:nvSpPr>
        <p:spPr>
          <a:xfrm>
            <a:off x="7082411" y="4977887"/>
            <a:ext cx="1258349" cy="67950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D787BE-1F00-47BB-B99F-98337C8B49F6}"/>
              </a:ext>
            </a:extLst>
          </p:cNvPr>
          <p:cNvSpPr/>
          <p:nvPr/>
        </p:nvSpPr>
        <p:spPr>
          <a:xfrm>
            <a:off x="7401193" y="5716119"/>
            <a:ext cx="612396" cy="70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EB5561-6A61-4A30-BB0B-DFED44E21CCA}"/>
              </a:ext>
            </a:extLst>
          </p:cNvPr>
          <p:cNvSpPr/>
          <p:nvPr/>
        </p:nvSpPr>
        <p:spPr>
          <a:xfrm>
            <a:off x="8441428" y="4701050"/>
            <a:ext cx="360726" cy="95634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744C81-5D27-4539-8730-9EDD304F2F46}"/>
              </a:ext>
            </a:extLst>
          </p:cNvPr>
          <p:cNvSpPr/>
          <p:nvPr/>
        </p:nvSpPr>
        <p:spPr>
          <a:xfrm>
            <a:off x="8529512" y="4810107"/>
            <a:ext cx="184557" cy="167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2CCD86-A316-4197-B9FF-FF4F8A4046B1}"/>
              </a:ext>
            </a:extLst>
          </p:cNvPr>
          <p:cNvSpPr/>
          <p:nvPr/>
        </p:nvSpPr>
        <p:spPr>
          <a:xfrm>
            <a:off x="8529512" y="5065971"/>
            <a:ext cx="184557" cy="167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960C61-F249-43F2-833E-98752E7E1272}"/>
              </a:ext>
            </a:extLst>
          </p:cNvPr>
          <p:cNvSpPr/>
          <p:nvPr/>
        </p:nvSpPr>
        <p:spPr>
          <a:xfrm>
            <a:off x="8529512" y="5355392"/>
            <a:ext cx="184557" cy="1677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38752C-759F-4575-84E2-CCD3E3DA6DC9}"/>
              </a:ext>
            </a:extLst>
          </p:cNvPr>
          <p:cNvCxnSpPr>
            <a:cxnSpLocks/>
          </p:cNvCxnSpPr>
          <p:nvPr/>
        </p:nvCxnSpPr>
        <p:spPr>
          <a:xfrm>
            <a:off x="8890239" y="5364689"/>
            <a:ext cx="548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069244-8441-403B-B43E-039D2B3922DC}"/>
              </a:ext>
            </a:extLst>
          </p:cNvPr>
          <p:cNvSpPr/>
          <p:nvPr/>
        </p:nvSpPr>
        <p:spPr>
          <a:xfrm>
            <a:off x="9557864" y="5024936"/>
            <a:ext cx="1048624" cy="6795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Blockchain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E99819-3A40-48C5-99FE-3C2BA8DC39B2}"/>
              </a:ext>
            </a:extLst>
          </p:cNvPr>
          <p:cNvCxnSpPr/>
          <p:nvPr/>
        </p:nvCxnSpPr>
        <p:spPr>
          <a:xfrm>
            <a:off x="4521666" y="3186629"/>
            <a:ext cx="24328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59A624-F1C9-4DE6-8FE9-CBD7C63C12BA}"/>
              </a:ext>
            </a:extLst>
          </p:cNvPr>
          <p:cNvCxnSpPr>
            <a:cxnSpLocks/>
          </p:cNvCxnSpPr>
          <p:nvPr/>
        </p:nvCxnSpPr>
        <p:spPr>
          <a:xfrm>
            <a:off x="3359790" y="3816576"/>
            <a:ext cx="0" cy="11613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F4D77E-9F1A-409A-85F3-39356663E2AF}"/>
              </a:ext>
            </a:extLst>
          </p:cNvPr>
          <p:cNvCxnSpPr/>
          <p:nvPr/>
        </p:nvCxnSpPr>
        <p:spPr>
          <a:xfrm>
            <a:off x="4521665" y="5429075"/>
            <a:ext cx="24328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33B4D-FE4B-4EAE-A44D-D42DF5B80370}"/>
              </a:ext>
            </a:extLst>
          </p:cNvPr>
          <p:cNvCxnSpPr>
            <a:cxnSpLocks/>
          </p:cNvCxnSpPr>
          <p:nvPr/>
        </p:nvCxnSpPr>
        <p:spPr>
          <a:xfrm>
            <a:off x="7707391" y="3732686"/>
            <a:ext cx="0" cy="11613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661605-3EB7-49BB-9CAD-B961352ADDE3}"/>
              </a:ext>
            </a:extLst>
          </p:cNvPr>
          <p:cNvCxnSpPr>
            <a:cxnSpLocks/>
          </p:cNvCxnSpPr>
          <p:nvPr/>
        </p:nvCxnSpPr>
        <p:spPr>
          <a:xfrm flipV="1">
            <a:off x="4574096" y="3545783"/>
            <a:ext cx="2432807" cy="118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E98DE3-EBA5-439F-90A3-751BB8E4AFBC}"/>
              </a:ext>
            </a:extLst>
          </p:cNvPr>
          <p:cNvCxnSpPr>
            <a:cxnSpLocks/>
          </p:cNvCxnSpPr>
          <p:nvPr/>
        </p:nvCxnSpPr>
        <p:spPr>
          <a:xfrm>
            <a:off x="4542637" y="3633342"/>
            <a:ext cx="2464266" cy="13259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6C9F6092-CC76-497F-A885-3083500E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52" y="4927952"/>
            <a:ext cx="862660" cy="1072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768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So, What Is The Benefit Of P2P?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4F19-1B6A-42C8-9FE2-225672CB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2099"/>
            <a:ext cx="10058400" cy="1916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In blockchain, every block that wants to join the chain, needs to be accepted by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50% +1 of nodes! In that case, an attacker, needs to be accepted by almost half of the nodes in blockchain’s network.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P2P tool, connects the nodes, so that they have enough capabilities to validate the willing-to-join blocks.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C90F02-E850-4290-BDE5-8B875089E4FE}"/>
              </a:ext>
            </a:extLst>
          </p:cNvPr>
          <p:cNvSpPr/>
          <p:nvPr/>
        </p:nvSpPr>
        <p:spPr>
          <a:xfrm>
            <a:off x="1057116" y="4560488"/>
            <a:ext cx="511729" cy="511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923F8E-5B0B-4941-8614-8A34D6E2BA3D}"/>
              </a:ext>
            </a:extLst>
          </p:cNvPr>
          <p:cNvCxnSpPr>
            <a:stCxn id="5" idx="4"/>
          </p:cNvCxnSpPr>
          <p:nvPr/>
        </p:nvCxnSpPr>
        <p:spPr>
          <a:xfrm>
            <a:off x="1312981" y="5072217"/>
            <a:ext cx="4194" cy="628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62E926-6ED3-44AA-9EA0-91BF55E49ACF}"/>
              </a:ext>
            </a:extLst>
          </p:cNvPr>
          <p:cNvCxnSpPr>
            <a:cxnSpLocks/>
          </p:cNvCxnSpPr>
          <p:nvPr/>
        </p:nvCxnSpPr>
        <p:spPr>
          <a:xfrm>
            <a:off x="1325565" y="5700617"/>
            <a:ext cx="243280" cy="36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E2904A-523D-41AD-8BD8-40B1B1776C10}"/>
              </a:ext>
            </a:extLst>
          </p:cNvPr>
          <p:cNvCxnSpPr>
            <a:cxnSpLocks/>
          </p:cNvCxnSpPr>
          <p:nvPr/>
        </p:nvCxnSpPr>
        <p:spPr>
          <a:xfrm flipH="1">
            <a:off x="1057116" y="5700617"/>
            <a:ext cx="255864" cy="36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94652F-4288-46F5-BB3B-7A7086A2E1C5}"/>
              </a:ext>
            </a:extLst>
          </p:cNvPr>
          <p:cNvCxnSpPr>
            <a:cxnSpLocks/>
          </p:cNvCxnSpPr>
          <p:nvPr/>
        </p:nvCxnSpPr>
        <p:spPr>
          <a:xfrm flipH="1">
            <a:off x="1019366" y="5081380"/>
            <a:ext cx="268450" cy="36072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79169F-6CEE-4F60-A277-F7DD7C9DD23B}"/>
              </a:ext>
            </a:extLst>
          </p:cNvPr>
          <p:cNvCxnSpPr>
            <a:cxnSpLocks/>
          </p:cNvCxnSpPr>
          <p:nvPr/>
        </p:nvCxnSpPr>
        <p:spPr>
          <a:xfrm flipV="1">
            <a:off x="1342340" y="5072217"/>
            <a:ext cx="482370" cy="13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E0088A2-B638-47A1-A367-794824C5408B}"/>
              </a:ext>
            </a:extLst>
          </p:cNvPr>
          <p:cNvSpPr/>
          <p:nvPr/>
        </p:nvSpPr>
        <p:spPr>
          <a:xfrm>
            <a:off x="4444290" y="4628862"/>
            <a:ext cx="511729" cy="511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EF9A11-97F7-4371-8D89-116D2417B956}"/>
              </a:ext>
            </a:extLst>
          </p:cNvPr>
          <p:cNvCxnSpPr>
            <a:stCxn id="60" idx="4"/>
          </p:cNvCxnSpPr>
          <p:nvPr/>
        </p:nvCxnSpPr>
        <p:spPr>
          <a:xfrm>
            <a:off x="4700155" y="5140591"/>
            <a:ext cx="4194" cy="628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20E98A-BFFF-4C69-8BBD-C5761A9F4A09}"/>
              </a:ext>
            </a:extLst>
          </p:cNvPr>
          <p:cNvCxnSpPr>
            <a:cxnSpLocks/>
          </p:cNvCxnSpPr>
          <p:nvPr/>
        </p:nvCxnSpPr>
        <p:spPr>
          <a:xfrm>
            <a:off x="4712739" y="5768991"/>
            <a:ext cx="243280" cy="36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8DADE8B-50D1-4DC8-B7B2-B42C81E79B06}"/>
              </a:ext>
            </a:extLst>
          </p:cNvPr>
          <p:cNvCxnSpPr>
            <a:cxnSpLocks/>
          </p:cNvCxnSpPr>
          <p:nvPr/>
        </p:nvCxnSpPr>
        <p:spPr>
          <a:xfrm flipH="1">
            <a:off x="4444290" y="5768991"/>
            <a:ext cx="255864" cy="36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845A3D-01C1-4E9E-B822-5347263271EC}"/>
              </a:ext>
            </a:extLst>
          </p:cNvPr>
          <p:cNvCxnSpPr>
            <a:cxnSpLocks/>
          </p:cNvCxnSpPr>
          <p:nvPr/>
        </p:nvCxnSpPr>
        <p:spPr>
          <a:xfrm flipH="1">
            <a:off x="4333836" y="5149755"/>
            <a:ext cx="341154" cy="3050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DAE1C4-DE5A-4E0C-A07B-FAD989612E04}"/>
              </a:ext>
            </a:extLst>
          </p:cNvPr>
          <p:cNvCxnSpPr>
            <a:cxnSpLocks/>
          </p:cNvCxnSpPr>
          <p:nvPr/>
        </p:nvCxnSpPr>
        <p:spPr>
          <a:xfrm>
            <a:off x="4729514" y="5141989"/>
            <a:ext cx="104865" cy="5097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102CC310-D0FF-4C6B-B329-529FE164FEA1}"/>
              </a:ext>
            </a:extLst>
          </p:cNvPr>
          <p:cNvSpPr/>
          <p:nvPr/>
        </p:nvSpPr>
        <p:spPr>
          <a:xfrm>
            <a:off x="1255163" y="3528773"/>
            <a:ext cx="1593909" cy="1006335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Hey Bob, Can I Join You Guys?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390524C-B6EE-417C-B616-24C36F1E7496}"/>
              </a:ext>
            </a:extLst>
          </p:cNvPr>
          <p:cNvSpPr/>
          <p:nvPr/>
        </p:nvSpPr>
        <p:spPr>
          <a:xfrm>
            <a:off x="6314049" y="4058798"/>
            <a:ext cx="511729" cy="511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D344D1-575B-44E2-8EFB-A41DE7A2A2A8}"/>
              </a:ext>
            </a:extLst>
          </p:cNvPr>
          <p:cNvCxnSpPr>
            <a:stCxn id="72" idx="4"/>
          </p:cNvCxnSpPr>
          <p:nvPr/>
        </p:nvCxnSpPr>
        <p:spPr>
          <a:xfrm>
            <a:off x="6569914" y="4570527"/>
            <a:ext cx="4194" cy="628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4ECD95-456E-419B-AAAF-A1C7D73544F1}"/>
              </a:ext>
            </a:extLst>
          </p:cNvPr>
          <p:cNvCxnSpPr>
            <a:cxnSpLocks/>
          </p:cNvCxnSpPr>
          <p:nvPr/>
        </p:nvCxnSpPr>
        <p:spPr>
          <a:xfrm>
            <a:off x="6582498" y="5198927"/>
            <a:ext cx="191141" cy="4081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1D8D51-E8D9-4000-8C6C-ACA2A2583950}"/>
              </a:ext>
            </a:extLst>
          </p:cNvPr>
          <p:cNvCxnSpPr>
            <a:cxnSpLocks/>
          </p:cNvCxnSpPr>
          <p:nvPr/>
        </p:nvCxnSpPr>
        <p:spPr>
          <a:xfrm flipH="1">
            <a:off x="6418914" y="5198927"/>
            <a:ext cx="150999" cy="4081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B5E649-A764-4162-BFD9-930AA2A33CD4}"/>
              </a:ext>
            </a:extLst>
          </p:cNvPr>
          <p:cNvCxnSpPr>
            <a:cxnSpLocks/>
          </p:cNvCxnSpPr>
          <p:nvPr/>
        </p:nvCxnSpPr>
        <p:spPr>
          <a:xfrm flipH="1">
            <a:off x="6459459" y="4579691"/>
            <a:ext cx="85290" cy="4081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F9A3DC-DF5C-40F4-8FCA-6ABF4A135487}"/>
              </a:ext>
            </a:extLst>
          </p:cNvPr>
          <p:cNvCxnSpPr>
            <a:cxnSpLocks/>
          </p:cNvCxnSpPr>
          <p:nvPr/>
        </p:nvCxnSpPr>
        <p:spPr>
          <a:xfrm>
            <a:off x="6599273" y="4571925"/>
            <a:ext cx="150999" cy="4366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2AC6D318-60E7-4A92-AC5F-0930995450D0}"/>
              </a:ext>
            </a:extLst>
          </p:cNvPr>
          <p:cNvSpPr/>
          <p:nvPr/>
        </p:nvSpPr>
        <p:spPr>
          <a:xfrm>
            <a:off x="7403873" y="3183698"/>
            <a:ext cx="511729" cy="511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7E48E66-DE3D-40D2-9937-446EA8EC2338}"/>
              </a:ext>
            </a:extLst>
          </p:cNvPr>
          <p:cNvCxnSpPr>
            <a:cxnSpLocks/>
          </p:cNvCxnSpPr>
          <p:nvPr/>
        </p:nvCxnSpPr>
        <p:spPr>
          <a:xfrm>
            <a:off x="7659738" y="3686263"/>
            <a:ext cx="4194" cy="628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A48BC8-1B95-4E76-A55B-B4AF2B218EE2}"/>
              </a:ext>
            </a:extLst>
          </p:cNvPr>
          <p:cNvCxnSpPr>
            <a:cxnSpLocks/>
          </p:cNvCxnSpPr>
          <p:nvPr/>
        </p:nvCxnSpPr>
        <p:spPr>
          <a:xfrm>
            <a:off x="7672322" y="4314663"/>
            <a:ext cx="192931" cy="36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89F40E8-B238-4CE6-A7A8-B9A6DCDC40C8}"/>
              </a:ext>
            </a:extLst>
          </p:cNvPr>
          <p:cNvCxnSpPr>
            <a:cxnSpLocks/>
          </p:cNvCxnSpPr>
          <p:nvPr/>
        </p:nvCxnSpPr>
        <p:spPr>
          <a:xfrm flipH="1">
            <a:off x="7508738" y="4314663"/>
            <a:ext cx="150999" cy="36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C9DAE15-5A83-4DCA-8B79-D7782E4C797F}"/>
              </a:ext>
            </a:extLst>
          </p:cNvPr>
          <p:cNvCxnSpPr>
            <a:cxnSpLocks/>
          </p:cNvCxnSpPr>
          <p:nvPr/>
        </p:nvCxnSpPr>
        <p:spPr>
          <a:xfrm flipH="1">
            <a:off x="7293419" y="3695427"/>
            <a:ext cx="341154" cy="3050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00FA4A6-A53C-4B18-8950-C6FEB05525EB}"/>
              </a:ext>
            </a:extLst>
          </p:cNvPr>
          <p:cNvCxnSpPr>
            <a:cxnSpLocks/>
          </p:cNvCxnSpPr>
          <p:nvPr/>
        </p:nvCxnSpPr>
        <p:spPr>
          <a:xfrm>
            <a:off x="7689097" y="3687661"/>
            <a:ext cx="104865" cy="5097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53883E2-198A-406B-98F8-FB516B53DEB3}"/>
              </a:ext>
            </a:extLst>
          </p:cNvPr>
          <p:cNvSpPr/>
          <p:nvPr/>
        </p:nvSpPr>
        <p:spPr>
          <a:xfrm>
            <a:off x="8555141" y="3347207"/>
            <a:ext cx="511729" cy="511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D858724-810C-4B92-97AE-907863D84719}"/>
              </a:ext>
            </a:extLst>
          </p:cNvPr>
          <p:cNvCxnSpPr>
            <a:stCxn id="90" idx="4"/>
          </p:cNvCxnSpPr>
          <p:nvPr/>
        </p:nvCxnSpPr>
        <p:spPr>
          <a:xfrm>
            <a:off x="8811006" y="3858936"/>
            <a:ext cx="4194" cy="628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84BE1D-BA3D-4E49-BE3E-F78A3CED7A6C}"/>
              </a:ext>
            </a:extLst>
          </p:cNvPr>
          <p:cNvCxnSpPr>
            <a:cxnSpLocks/>
          </p:cNvCxnSpPr>
          <p:nvPr/>
        </p:nvCxnSpPr>
        <p:spPr>
          <a:xfrm>
            <a:off x="8823590" y="4487336"/>
            <a:ext cx="243280" cy="36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B57D43-A6C6-4807-9245-D28F1DE3EF0E}"/>
              </a:ext>
            </a:extLst>
          </p:cNvPr>
          <p:cNvCxnSpPr>
            <a:cxnSpLocks/>
          </p:cNvCxnSpPr>
          <p:nvPr/>
        </p:nvCxnSpPr>
        <p:spPr>
          <a:xfrm flipH="1">
            <a:off x="8731433" y="4487336"/>
            <a:ext cx="79572" cy="4557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D4A860-023A-499E-943E-DF05F1D624D2}"/>
              </a:ext>
            </a:extLst>
          </p:cNvPr>
          <p:cNvCxnSpPr>
            <a:cxnSpLocks/>
          </p:cNvCxnSpPr>
          <p:nvPr/>
        </p:nvCxnSpPr>
        <p:spPr>
          <a:xfrm flipH="1">
            <a:off x="8680976" y="3868100"/>
            <a:ext cx="104865" cy="38108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80A658-1DB5-4B31-9B87-665A5007402B}"/>
              </a:ext>
            </a:extLst>
          </p:cNvPr>
          <p:cNvCxnSpPr>
            <a:cxnSpLocks/>
          </p:cNvCxnSpPr>
          <p:nvPr/>
        </p:nvCxnSpPr>
        <p:spPr>
          <a:xfrm>
            <a:off x="8840365" y="3860334"/>
            <a:ext cx="104865" cy="5097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22BEB480-9603-43C2-9E5D-DCFD970E8CCA}"/>
              </a:ext>
            </a:extLst>
          </p:cNvPr>
          <p:cNvSpPr/>
          <p:nvPr/>
        </p:nvSpPr>
        <p:spPr>
          <a:xfrm>
            <a:off x="9066870" y="4943062"/>
            <a:ext cx="511729" cy="5117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8D1D91E-094E-4FF1-B71E-38A7EC7B0A67}"/>
              </a:ext>
            </a:extLst>
          </p:cNvPr>
          <p:cNvCxnSpPr>
            <a:stCxn id="96" idx="4"/>
          </p:cNvCxnSpPr>
          <p:nvPr/>
        </p:nvCxnSpPr>
        <p:spPr>
          <a:xfrm>
            <a:off x="9322735" y="5454791"/>
            <a:ext cx="4194" cy="628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301DA83-3314-48A1-97C1-4AE50807103E}"/>
              </a:ext>
            </a:extLst>
          </p:cNvPr>
          <p:cNvCxnSpPr>
            <a:cxnSpLocks/>
          </p:cNvCxnSpPr>
          <p:nvPr/>
        </p:nvCxnSpPr>
        <p:spPr>
          <a:xfrm>
            <a:off x="9335319" y="6083191"/>
            <a:ext cx="127931" cy="4557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9662802-53C6-4B66-AAD2-8751F45060FB}"/>
              </a:ext>
            </a:extLst>
          </p:cNvPr>
          <p:cNvCxnSpPr>
            <a:cxnSpLocks/>
          </p:cNvCxnSpPr>
          <p:nvPr/>
        </p:nvCxnSpPr>
        <p:spPr>
          <a:xfrm flipH="1">
            <a:off x="9211580" y="6083191"/>
            <a:ext cx="111154" cy="36989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8990225-04CC-4E2E-A19C-DD54BDED0D01}"/>
              </a:ext>
            </a:extLst>
          </p:cNvPr>
          <p:cNvCxnSpPr>
            <a:cxnSpLocks/>
          </p:cNvCxnSpPr>
          <p:nvPr/>
        </p:nvCxnSpPr>
        <p:spPr>
          <a:xfrm flipH="1">
            <a:off x="9168935" y="5463955"/>
            <a:ext cx="128635" cy="32810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B7CFAC9-AEF1-4712-8606-9CFB9ED2423C}"/>
              </a:ext>
            </a:extLst>
          </p:cNvPr>
          <p:cNvCxnSpPr>
            <a:cxnSpLocks/>
          </p:cNvCxnSpPr>
          <p:nvPr/>
        </p:nvCxnSpPr>
        <p:spPr>
          <a:xfrm>
            <a:off x="9352094" y="5456189"/>
            <a:ext cx="104865" cy="5097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9450FAEB-0076-4713-AEDC-364F02D2F7F8}"/>
              </a:ext>
            </a:extLst>
          </p:cNvPr>
          <p:cNvSpPr/>
          <p:nvPr/>
        </p:nvSpPr>
        <p:spPr>
          <a:xfrm>
            <a:off x="3189056" y="3379132"/>
            <a:ext cx="1737360" cy="1111699"/>
          </a:xfrm>
          <a:prstGeom prst="cloudCallout">
            <a:avLst/>
          </a:prstGeom>
          <a:noFill/>
          <a:effectLst>
            <a:softEdge rad="0"/>
          </a:effectLst>
          <a:scene3d>
            <a:camera prst="orthographicFront">
              <a:rot lat="21" lon="10800009" rev="3000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 don’t know. Let me ask others…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7ED5D242-BB80-4EE9-9975-B0A0814ACC59}"/>
              </a:ext>
            </a:extLst>
          </p:cNvPr>
          <p:cNvSpPr/>
          <p:nvPr/>
        </p:nvSpPr>
        <p:spPr>
          <a:xfrm>
            <a:off x="4949418" y="4218711"/>
            <a:ext cx="1399592" cy="559837"/>
          </a:xfrm>
          <a:custGeom>
            <a:avLst/>
            <a:gdLst>
              <a:gd name="connsiteX0" fmla="*/ 0 w 1399592"/>
              <a:gd name="connsiteY0" fmla="*/ 559837 h 559837"/>
              <a:gd name="connsiteX1" fmla="*/ 401217 w 1399592"/>
              <a:gd name="connsiteY1" fmla="*/ 149290 h 559837"/>
              <a:gd name="connsiteX2" fmla="*/ 1399592 w 1399592"/>
              <a:gd name="connsiteY2" fmla="*/ 0 h 55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592" h="559837">
                <a:moveTo>
                  <a:pt x="0" y="559837"/>
                </a:moveTo>
                <a:cubicBezTo>
                  <a:pt x="83976" y="401216"/>
                  <a:pt x="167952" y="242596"/>
                  <a:pt x="401217" y="149290"/>
                </a:cubicBezTo>
                <a:cubicBezTo>
                  <a:pt x="634482" y="55984"/>
                  <a:pt x="1017037" y="27992"/>
                  <a:pt x="1399592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648D52D4-A723-4931-A203-5BAEC8865C05}"/>
              </a:ext>
            </a:extLst>
          </p:cNvPr>
          <p:cNvSpPr/>
          <p:nvPr/>
        </p:nvSpPr>
        <p:spPr>
          <a:xfrm>
            <a:off x="6492616" y="3429000"/>
            <a:ext cx="907063" cy="628400"/>
          </a:xfrm>
          <a:custGeom>
            <a:avLst/>
            <a:gdLst>
              <a:gd name="connsiteX0" fmla="*/ 0 w 1399592"/>
              <a:gd name="connsiteY0" fmla="*/ 559837 h 559837"/>
              <a:gd name="connsiteX1" fmla="*/ 401217 w 1399592"/>
              <a:gd name="connsiteY1" fmla="*/ 149290 h 559837"/>
              <a:gd name="connsiteX2" fmla="*/ 1399592 w 1399592"/>
              <a:gd name="connsiteY2" fmla="*/ 0 h 55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592" h="559837">
                <a:moveTo>
                  <a:pt x="0" y="559837"/>
                </a:moveTo>
                <a:cubicBezTo>
                  <a:pt x="83976" y="401216"/>
                  <a:pt x="167952" y="242596"/>
                  <a:pt x="401217" y="149290"/>
                </a:cubicBezTo>
                <a:cubicBezTo>
                  <a:pt x="634482" y="55984"/>
                  <a:pt x="1017037" y="27992"/>
                  <a:pt x="1399592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7652224-963B-43E9-B08A-0B24297ECD71}"/>
              </a:ext>
            </a:extLst>
          </p:cNvPr>
          <p:cNvSpPr/>
          <p:nvPr/>
        </p:nvSpPr>
        <p:spPr>
          <a:xfrm flipV="1">
            <a:off x="7915602" y="3338041"/>
            <a:ext cx="761179" cy="45719"/>
          </a:xfrm>
          <a:custGeom>
            <a:avLst/>
            <a:gdLst>
              <a:gd name="connsiteX0" fmla="*/ 0 w 1399592"/>
              <a:gd name="connsiteY0" fmla="*/ 559837 h 559837"/>
              <a:gd name="connsiteX1" fmla="*/ 401217 w 1399592"/>
              <a:gd name="connsiteY1" fmla="*/ 149290 h 559837"/>
              <a:gd name="connsiteX2" fmla="*/ 1399592 w 1399592"/>
              <a:gd name="connsiteY2" fmla="*/ 0 h 55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592" h="559837">
                <a:moveTo>
                  <a:pt x="0" y="559837"/>
                </a:moveTo>
                <a:cubicBezTo>
                  <a:pt x="83976" y="401216"/>
                  <a:pt x="167952" y="242596"/>
                  <a:pt x="401217" y="149290"/>
                </a:cubicBezTo>
                <a:cubicBezTo>
                  <a:pt x="634482" y="55984"/>
                  <a:pt x="1017037" y="27992"/>
                  <a:pt x="1399592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2778D1B-0ED5-43E9-A8B9-2CDB6E86889A}"/>
              </a:ext>
            </a:extLst>
          </p:cNvPr>
          <p:cNvSpPr/>
          <p:nvPr/>
        </p:nvSpPr>
        <p:spPr>
          <a:xfrm>
            <a:off x="9064218" y="3668205"/>
            <a:ext cx="605022" cy="1315616"/>
          </a:xfrm>
          <a:custGeom>
            <a:avLst/>
            <a:gdLst>
              <a:gd name="connsiteX0" fmla="*/ 0 w 605022"/>
              <a:gd name="connsiteY0" fmla="*/ 0 h 1315616"/>
              <a:gd name="connsiteX1" fmla="*/ 587829 w 605022"/>
              <a:gd name="connsiteY1" fmla="*/ 466530 h 1315616"/>
              <a:gd name="connsiteX2" fmla="*/ 429209 w 605022"/>
              <a:gd name="connsiteY2" fmla="*/ 1315616 h 131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022" h="1315616">
                <a:moveTo>
                  <a:pt x="0" y="0"/>
                </a:moveTo>
                <a:cubicBezTo>
                  <a:pt x="258147" y="123630"/>
                  <a:pt x="516294" y="247261"/>
                  <a:pt x="587829" y="466530"/>
                </a:cubicBezTo>
                <a:cubicBezTo>
                  <a:pt x="659364" y="685799"/>
                  <a:pt x="488303" y="1259632"/>
                  <a:pt x="429209" y="131561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371CCCB2-0068-46B3-AD8C-C12B14F31DD9}"/>
              </a:ext>
            </a:extLst>
          </p:cNvPr>
          <p:cNvSpPr/>
          <p:nvPr/>
        </p:nvSpPr>
        <p:spPr>
          <a:xfrm>
            <a:off x="4874774" y="5095788"/>
            <a:ext cx="4254759" cy="996567"/>
          </a:xfrm>
          <a:custGeom>
            <a:avLst/>
            <a:gdLst>
              <a:gd name="connsiteX0" fmla="*/ 4254759 w 4254759"/>
              <a:gd name="connsiteY0" fmla="*/ 289249 h 1375412"/>
              <a:gd name="connsiteX1" fmla="*/ 3200400 w 4254759"/>
              <a:gd name="connsiteY1" fmla="*/ 1129004 h 1375412"/>
              <a:gd name="connsiteX2" fmla="*/ 1810138 w 4254759"/>
              <a:gd name="connsiteY2" fmla="*/ 1296955 h 1375412"/>
              <a:gd name="connsiteX3" fmla="*/ 0 w 4254759"/>
              <a:gd name="connsiteY3" fmla="*/ 0 h 137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759" h="1375412">
                <a:moveTo>
                  <a:pt x="4254759" y="289249"/>
                </a:moveTo>
                <a:cubicBezTo>
                  <a:pt x="3931298" y="625151"/>
                  <a:pt x="3607837" y="961053"/>
                  <a:pt x="3200400" y="1129004"/>
                </a:cubicBezTo>
                <a:cubicBezTo>
                  <a:pt x="2792963" y="1296955"/>
                  <a:pt x="2343538" y="1485122"/>
                  <a:pt x="1810138" y="1296955"/>
                </a:cubicBezTo>
                <a:cubicBezTo>
                  <a:pt x="1276738" y="1108788"/>
                  <a:pt x="127518" y="129073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hought Bubble: Cloud 137">
            <a:extLst>
              <a:ext uri="{FF2B5EF4-FFF2-40B4-BE49-F238E27FC236}">
                <a16:creationId xmlns:a16="http://schemas.microsoft.com/office/drawing/2014/main" id="{4DE6A4E5-451A-48D2-B2A7-3537ECC3250B}"/>
              </a:ext>
            </a:extLst>
          </p:cNvPr>
          <p:cNvSpPr/>
          <p:nvPr/>
        </p:nvSpPr>
        <p:spPr>
          <a:xfrm>
            <a:off x="9211580" y="3942514"/>
            <a:ext cx="1593909" cy="1006335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Tell Him It’s Ok. Come And Join Us.</a:t>
            </a:r>
          </a:p>
        </p:txBody>
      </p:sp>
    </p:spTree>
    <p:extLst>
      <p:ext uri="{BB962C8B-B14F-4D97-AF65-F5344CB8AC3E}">
        <p14:creationId xmlns:p14="http://schemas.microsoft.com/office/powerpoint/2010/main" val="23010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0" grpId="0" animBg="1"/>
      <p:bldP spid="69" grpId="0" animBg="1"/>
      <p:bldP spid="72" grpId="0" animBg="1"/>
      <p:bldP spid="84" grpId="0" animBg="1"/>
      <p:bldP spid="90" grpId="0" animBg="1"/>
      <p:bldP spid="96" grpId="0" animBg="1"/>
      <p:bldP spid="129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39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How To Add A Block?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6383FF-7FBE-48D8-BB5F-56434132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1274"/>
            <a:ext cx="10058400" cy="1371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Century Gothic (Body)"/>
              </a:rPr>
              <a:t>In </a:t>
            </a: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order to add a block, you have to hash the data in the block header.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Then, it will automatically get its previous block hash and sets its Previous Hash property.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Century Gothic (Body)"/>
              </a:rPr>
              <a:t>Notice that the newly-add blocks will be placed at th</a:t>
            </a:r>
            <a:r>
              <a:rPr lang="en-US" sz="1800" dirty="0">
                <a:solidFill>
                  <a:srgbClr val="111111"/>
                </a:solidFill>
                <a:latin typeface="Century Gothic (Body)"/>
              </a:rPr>
              <a:t>e end of the chain.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7B794F4D-7343-46AD-A180-50FA06B49827}"/>
              </a:ext>
            </a:extLst>
          </p:cNvPr>
          <p:cNvSpPr/>
          <p:nvPr/>
        </p:nvSpPr>
        <p:spPr>
          <a:xfrm>
            <a:off x="1066800" y="4673147"/>
            <a:ext cx="1367406" cy="126673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ABEFA2C-8981-4E88-BC67-1A0ED8E585DC}"/>
              </a:ext>
            </a:extLst>
          </p:cNvPr>
          <p:cNvSpPr/>
          <p:nvPr/>
        </p:nvSpPr>
        <p:spPr>
          <a:xfrm>
            <a:off x="3115112" y="4673147"/>
            <a:ext cx="1367406" cy="126673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A80C6B-01FD-4A26-BD02-8E1E2C3AF5F9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2434206" y="5148174"/>
            <a:ext cx="680906" cy="31668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8844CC0D-46D9-4536-873B-15021D7BB991}"/>
              </a:ext>
            </a:extLst>
          </p:cNvPr>
          <p:cNvSpPr/>
          <p:nvPr/>
        </p:nvSpPr>
        <p:spPr>
          <a:xfrm>
            <a:off x="5163424" y="4673147"/>
            <a:ext cx="1367406" cy="126673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0F015EF-7A5D-4976-80C6-F94CB5E21D3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482518" y="5148174"/>
            <a:ext cx="680906" cy="31668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1C7F9581-0828-48D4-AF2B-06AAC57E331C}"/>
              </a:ext>
            </a:extLst>
          </p:cNvPr>
          <p:cNvSpPr/>
          <p:nvPr/>
        </p:nvSpPr>
        <p:spPr>
          <a:xfrm>
            <a:off x="7211736" y="4673147"/>
            <a:ext cx="1367406" cy="126673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3785849-8B71-4185-858F-36FDC82D494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530830" y="5148174"/>
            <a:ext cx="680906" cy="31668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DA9B332E-4960-4D5F-AF7B-10C87A57AFC9}"/>
              </a:ext>
            </a:extLst>
          </p:cNvPr>
          <p:cNvSpPr/>
          <p:nvPr/>
        </p:nvSpPr>
        <p:spPr>
          <a:xfrm>
            <a:off x="1066800" y="2951402"/>
            <a:ext cx="1367406" cy="126673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 That Wants to Join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35883E-440F-423A-AD2B-CC45D857CD5C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2434206" y="3426429"/>
            <a:ext cx="1957430" cy="25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DB400A-F7C1-4574-B5FF-BA3C4FC9CD82}"/>
              </a:ext>
            </a:extLst>
          </p:cNvPr>
          <p:cNvSpPr/>
          <p:nvPr/>
        </p:nvSpPr>
        <p:spPr>
          <a:xfrm>
            <a:off x="4391636" y="3055213"/>
            <a:ext cx="1543575" cy="7475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Nodes</a:t>
            </a:r>
          </a:p>
        </p:txBody>
      </p:sp>
      <p:cxnSp>
        <p:nvCxnSpPr>
          <p:cNvPr id="23" name="Straight Arrow Connector 22" descr="If Was Verified&#10;">
            <a:extLst>
              <a:ext uri="{FF2B5EF4-FFF2-40B4-BE49-F238E27FC236}">
                <a16:creationId xmlns:a16="http://schemas.microsoft.com/office/drawing/2014/main" id="{76D3AEB6-7F5E-427B-9983-ABDF6CC1DC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5935211" y="3428478"/>
            <a:ext cx="1607890" cy="5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BBD256-9617-4EA7-A90A-197BB7301016}"/>
              </a:ext>
            </a:extLst>
          </p:cNvPr>
          <p:cNvSpPr/>
          <p:nvPr/>
        </p:nvSpPr>
        <p:spPr>
          <a:xfrm>
            <a:off x="7543101" y="3054691"/>
            <a:ext cx="1800837" cy="7475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Accepted?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7C2459-2E01-4E87-89F3-C628859E40FE}"/>
              </a:ext>
            </a:extLst>
          </p:cNvPr>
          <p:cNvCxnSpPr>
            <a:cxnSpLocks/>
            <a:endCxn id="37" idx="0"/>
          </p:cNvCxnSpPr>
          <p:nvPr/>
        </p:nvCxnSpPr>
        <p:spPr>
          <a:xfrm rot="16200000" flipH="1">
            <a:off x="9274811" y="3797292"/>
            <a:ext cx="876839" cy="777726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2A24BC9-5E4E-422F-ADF0-5351F50EFD49}"/>
              </a:ext>
            </a:extLst>
          </p:cNvPr>
          <p:cNvCxnSpPr>
            <a:cxnSpLocks/>
          </p:cNvCxnSpPr>
          <p:nvPr/>
        </p:nvCxnSpPr>
        <p:spPr>
          <a:xfrm>
            <a:off x="9324365" y="3262224"/>
            <a:ext cx="1230383" cy="322547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DECB79-29EE-4DED-AD53-8ED2274FE446}"/>
              </a:ext>
            </a:extLst>
          </p:cNvPr>
          <p:cNvSpPr txBox="1"/>
          <p:nvPr/>
        </p:nvSpPr>
        <p:spPr>
          <a:xfrm>
            <a:off x="9555060" y="3932058"/>
            <a:ext cx="43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0B029A-53C8-425F-B07B-BF0E083AD5A8}"/>
              </a:ext>
            </a:extLst>
          </p:cNvPr>
          <p:cNvSpPr txBox="1"/>
          <p:nvPr/>
        </p:nvSpPr>
        <p:spPr>
          <a:xfrm>
            <a:off x="9774573" y="3105404"/>
            <a:ext cx="42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E45B78-FB8D-447B-AE71-E665D6D48D11}"/>
              </a:ext>
            </a:extLst>
          </p:cNvPr>
          <p:cNvSpPr txBox="1"/>
          <p:nvPr/>
        </p:nvSpPr>
        <p:spPr>
          <a:xfrm>
            <a:off x="10563136" y="3409180"/>
            <a:ext cx="109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51388CD4-9491-488C-B3A1-8C0B8ED71293}"/>
              </a:ext>
            </a:extLst>
          </p:cNvPr>
          <p:cNvSpPr/>
          <p:nvPr/>
        </p:nvSpPr>
        <p:spPr>
          <a:xfrm>
            <a:off x="9260048" y="4624575"/>
            <a:ext cx="1367406" cy="126673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Block Added Successfully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0E5745C-7589-48F7-9158-F231C636F857}"/>
              </a:ext>
            </a:extLst>
          </p:cNvPr>
          <p:cNvCxnSpPr>
            <a:cxnSpLocks/>
          </p:cNvCxnSpPr>
          <p:nvPr/>
        </p:nvCxnSpPr>
        <p:spPr>
          <a:xfrm>
            <a:off x="8579142" y="5192877"/>
            <a:ext cx="680906" cy="31668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build="p"/>
      <p:bldP spid="3" grpId="0" animBg="1"/>
      <p:bldP spid="5" grpId="0" animBg="1"/>
      <p:bldP spid="14" grpId="0" animBg="1"/>
      <p:bldP spid="16" grpId="0" animBg="1"/>
      <p:bldP spid="18" grpId="0" animBg="1"/>
      <p:bldP spid="20" grpId="0" animBg="1"/>
      <p:bldP spid="28" grpId="0" animBg="1"/>
      <p:bldP spid="34" grpId="0"/>
      <p:bldP spid="35" grpId="0"/>
      <p:bldP spid="36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D24-2DD0-43D1-817E-B6C4E4C0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39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What if Someone Wants To Hack Blockchain?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609047-4623-4DBA-A951-9A3498DDC530}"/>
              </a:ext>
            </a:extLst>
          </p:cNvPr>
          <p:cNvSpPr/>
          <p:nvPr/>
        </p:nvSpPr>
        <p:spPr>
          <a:xfrm>
            <a:off x="6786694" y="3101930"/>
            <a:ext cx="587230" cy="58723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B08EF6-BB25-4DDF-84E2-455751EBC0F9}"/>
              </a:ext>
            </a:extLst>
          </p:cNvPr>
          <p:cNvCxnSpPr>
            <a:stCxn id="4" idx="4"/>
          </p:cNvCxnSpPr>
          <p:nvPr/>
        </p:nvCxnSpPr>
        <p:spPr>
          <a:xfrm>
            <a:off x="7080309" y="3689160"/>
            <a:ext cx="0" cy="629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FCDF71-A0FC-4878-AE2A-9082BB8245FF}"/>
              </a:ext>
            </a:extLst>
          </p:cNvPr>
          <p:cNvCxnSpPr/>
          <p:nvPr/>
        </p:nvCxnSpPr>
        <p:spPr>
          <a:xfrm flipH="1">
            <a:off x="6853806" y="4318334"/>
            <a:ext cx="226503" cy="302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3B2E1A-DB91-48D9-A885-E7AC92F72EE4}"/>
              </a:ext>
            </a:extLst>
          </p:cNvPr>
          <p:cNvCxnSpPr>
            <a:cxnSpLocks/>
          </p:cNvCxnSpPr>
          <p:nvPr/>
        </p:nvCxnSpPr>
        <p:spPr>
          <a:xfrm>
            <a:off x="7068775" y="4318334"/>
            <a:ext cx="267048" cy="302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8D50D4-9876-4F92-B953-9F8EF0867D0A}"/>
              </a:ext>
            </a:extLst>
          </p:cNvPr>
          <p:cNvCxnSpPr>
            <a:cxnSpLocks/>
          </p:cNvCxnSpPr>
          <p:nvPr/>
        </p:nvCxnSpPr>
        <p:spPr>
          <a:xfrm>
            <a:off x="7057242" y="3689160"/>
            <a:ext cx="267048" cy="302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167B18-F6CF-4E4E-BE36-B04B2C95AABE}"/>
              </a:ext>
            </a:extLst>
          </p:cNvPr>
          <p:cNvCxnSpPr/>
          <p:nvPr/>
        </p:nvCxnSpPr>
        <p:spPr>
          <a:xfrm flipH="1">
            <a:off x="6842272" y="3701743"/>
            <a:ext cx="226503" cy="302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F1859D-4492-4E88-9496-5D9D406A2882}"/>
              </a:ext>
            </a:extLst>
          </p:cNvPr>
          <p:cNvSpPr/>
          <p:nvPr/>
        </p:nvSpPr>
        <p:spPr>
          <a:xfrm>
            <a:off x="6954474" y="3517906"/>
            <a:ext cx="218114" cy="71517"/>
          </a:xfrm>
          <a:custGeom>
            <a:avLst/>
            <a:gdLst>
              <a:gd name="connsiteX0" fmla="*/ 0 w 218114"/>
              <a:gd name="connsiteY0" fmla="*/ 53808 h 71517"/>
              <a:gd name="connsiteX1" fmla="*/ 67112 w 218114"/>
              <a:gd name="connsiteY1" fmla="*/ 11863 h 71517"/>
              <a:gd name="connsiteX2" fmla="*/ 167780 w 218114"/>
              <a:gd name="connsiteY2" fmla="*/ 3474 h 71517"/>
              <a:gd name="connsiteX3" fmla="*/ 209725 w 218114"/>
              <a:gd name="connsiteY3" fmla="*/ 62197 h 71517"/>
              <a:gd name="connsiteX4" fmla="*/ 218114 w 218114"/>
              <a:gd name="connsiteY4" fmla="*/ 70586 h 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14" h="71517">
                <a:moveTo>
                  <a:pt x="0" y="53808"/>
                </a:moveTo>
                <a:cubicBezTo>
                  <a:pt x="19574" y="37030"/>
                  <a:pt x="39149" y="20252"/>
                  <a:pt x="67112" y="11863"/>
                </a:cubicBezTo>
                <a:cubicBezTo>
                  <a:pt x="95075" y="3474"/>
                  <a:pt x="144011" y="-4915"/>
                  <a:pt x="167780" y="3474"/>
                </a:cubicBezTo>
                <a:cubicBezTo>
                  <a:pt x="191549" y="11863"/>
                  <a:pt x="209725" y="62197"/>
                  <a:pt x="209725" y="62197"/>
                </a:cubicBezTo>
                <a:cubicBezTo>
                  <a:pt x="218114" y="73382"/>
                  <a:pt x="218114" y="71984"/>
                  <a:pt x="218114" y="7058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3F1EA0-F484-47C1-87DC-4DB2CCE2D424}"/>
              </a:ext>
            </a:extLst>
          </p:cNvPr>
          <p:cNvSpPr/>
          <p:nvPr/>
        </p:nvSpPr>
        <p:spPr>
          <a:xfrm>
            <a:off x="7123652" y="3288270"/>
            <a:ext cx="71517" cy="715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0C9C7A-8C54-4A44-8F38-10EEA1C9B319}"/>
              </a:ext>
            </a:extLst>
          </p:cNvPr>
          <p:cNvSpPr/>
          <p:nvPr/>
        </p:nvSpPr>
        <p:spPr>
          <a:xfrm>
            <a:off x="6944897" y="3288270"/>
            <a:ext cx="71517" cy="715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316F819C-5A76-41B2-B2E3-3A8CE0EF768A}"/>
              </a:ext>
            </a:extLst>
          </p:cNvPr>
          <p:cNvSpPr/>
          <p:nvPr/>
        </p:nvSpPr>
        <p:spPr>
          <a:xfrm>
            <a:off x="8556772" y="1503829"/>
            <a:ext cx="1090569" cy="954143"/>
          </a:xfrm>
          <a:prstGeom prst="borderCallout2">
            <a:avLst>
              <a:gd name="adj1" fmla="val 17871"/>
              <a:gd name="adj2" fmla="val -2948"/>
              <a:gd name="adj3" fmla="val 18750"/>
              <a:gd name="adj4" fmla="val -16667"/>
              <a:gd name="adj5" fmla="val 174045"/>
              <a:gd name="adj6" fmla="val -1182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How to determine Hashed Data???</a:t>
            </a:r>
          </a:p>
        </p:txBody>
      </p:sp>
      <p:sp>
        <p:nvSpPr>
          <p:cNvPr id="43" name="Callout: Bent Line 42">
            <a:extLst>
              <a:ext uri="{FF2B5EF4-FFF2-40B4-BE49-F238E27FC236}">
                <a16:creationId xmlns:a16="http://schemas.microsoft.com/office/drawing/2014/main" id="{9F4FEF72-93A5-4BEA-B7EE-C8CF820E935A}"/>
              </a:ext>
            </a:extLst>
          </p:cNvPr>
          <p:cNvSpPr/>
          <p:nvPr/>
        </p:nvSpPr>
        <p:spPr>
          <a:xfrm>
            <a:off x="8735737" y="2657313"/>
            <a:ext cx="1600898" cy="1044430"/>
          </a:xfrm>
          <a:prstGeom prst="borderCallout2">
            <a:avLst>
              <a:gd name="adj1" fmla="val 51586"/>
              <a:gd name="adj2" fmla="val -395"/>
              <a:gd name="adj3" fmla="val 53690"/>
              <a:gd name="adj4" fmla="val -23869"/>
              <a:gd name="adj5" fmla="val 61558"/>
              <a:gd name="adj6" fmla="val -868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The HELL? All Users Are Connected To Each Other!!!</a:t>
            </a:r>
          </a:p>
        </p:txBody>
      </p:sp>
      <p:sp>
        <p:nvSpPr>
          <p:cNvPr id="44" name="Callout: Bent Line 43">
            <a:extLst>
              <a:ext uri="{FF2B5EF4-FFF2-40B4-BE49-F238E27FC236}">
                <a16:creationId xmlns:a16="http://schemas.microsoft.com/office/drawing/2014/main" id="{10D48616-40CE-42BB-B045-FA3DEFA0B193}"/>
              </a:ext>
            </a:extLst>
          </p:cNvPr>
          <p:cNvSpPr/>
          <p:nvPr/>
        </p:nvSpPr>
        <p:spPr>
          <a:xfrm>
            <a:off x="8997019" y="3869526"/>
            <a:ext cx="1600898" cy="1044430"/>
          </a:xfrm>
          <a:prstGeom prst="borderCallout2">
            <a:avLst>
              <a:gd name="adj1" fmla="val 51586"/>
              <a:gd name="adj2" fmla="val -395"/>
              <a:gd name="adj3" fmla="val 48871"/>
              <a:gd name="adj4" fmla="val -23345"/>
              <a:gd name="adj5" fmla="val -31615"/>
              <a:gd name="adj6" fmla="val -1025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Oh Man! How To Verify Myself By 50% + 1 Number Of Nodes?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9131BC-37B3-40C0-8759-480153FFC3F0}"/>
              </a:ext>
            </a:extLst>
          </p:cNvPr>
          <p:cNvSpPr/>
          <p:nvPr/>
        </p:nvSpPr>
        <p:spPr>
          <a:xfrm>
            <a:off x="2090781" y="3124895"/>
            <a:ext cx="587230" cy="58723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377DD9-910C-472C-A104-86DD05D599D4}"/>
              </a:ext>
            </a:extLst>
          </p:cNvPr>
          <p:cNvCxnSpPr>
            <a:stCxn id="45" idx="4"/>
          </p:cNvCxnSpPr>
          <p:nvPr/>
        </p:nvCxnSpPr>
        <p:spPr>
          <a:xfrm>
            <a:off x="2384396" y="3712125"/>
            <a:ext cx="0" cy="629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1AE37A-E623-4D78-8B19-C38A7507F6AB}"/>
              </a:ext>
            </a:extLst>
          </p:cNvPr>
          <p:cNvCxnSpPr/>
          <p:nvPr/>
        </p:nvCxnSpPr>
        <p:spPr>
          <a:xfrm flipH="1">
            <a:off x="2157893" y="4341299"/>
            <a:ext cx="226503" cy="302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4C9D4A-2F70-4E48-958F-531F5794547B}"/>
              </a:ext>
            </a:extLst>
          </p:cNvPr>
          <p:cNvCxnSpPr>
            <a:cxnSpLocks/>
          </p:cNvCxnSpPr>
          <p:nvPr/>
        </p:nvCxnSpPr>
        <p:spPr>
          <a:xfrm>
            <a:off x="2372862" y="4341299"/>
            <a:ext cx="267048" cy="302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5D3782-57A6-4D00-909E-F60F9F4FF12A}"/>
              </a:ext>
            </a:extLst>
          </p:cNvPr>
          <p:cNvCxnSpPr>
            <a:cxnSpLocks/>
          </p:cNvCxnSpPr>
          <p:nvPr/>
        </p:nvCxnSpPr>
        <p:spPr>
          <a:xfrm>
            <a:off x="2361329" y="3712125"/>
            <a:ext cx="384494" cy="73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79DAC5-73AE-48A8-A762-CF91EF7CD69F}"/>
              </a:ext>
            </a:extLst>
          </p:cNvPr>
          <p:cNvCxnSpPr>
            <a:cxnSpLocks/>
          </p:cNvCxnSpPr>
          <p:nvPr/>
        </p:nvCxnSpPr>
        <p:spPr>
          <a:xfrm flipH="1">
            <a:off x="2146359" y="3724708"/>
            <a:ext cx="226503" cy="302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273F35-F7CC-4160-9590-601C6AEA6080}"/>
              </a:ext>
            </a:extLst>
          </p:cNvPr>
          <p:cNvSpPr/>
          <p:nvPr/>
        </p:nvSpPr>
        <p:spPr>
          <a:xfrm flipV="1">
            <a:off x="2258561" y="3522062"/>
            <a:ext cx="240695" cy="50844"/>
          </a:xfrm>
          <a:custGeom>
            <a:avLst/>
            <a:gdLst>
              <a:gd name="connsiteX0" fmla="*/ 0 w 218114"/>
              <a:gd name="connsiteY0" fmla="*/ 53808 h 71517"/>
              <a:gd name="connsiteX1" fmla="*/ 67112 w 218114"/>
              <a:gd name="connsiteY1" fmla="*/ 11863 h 71517"/>
              <a:gd name="connsiteX2" fmla="*/ 167780 w 218114"/>
              <a:gd name="connsiteY2" fmla="*/ 3474 h 71517"/>
              <a:gd name="connsiteX3" fmla="*/ 209725 w 218114"/>
              <a:gd name="connsiteY3" fmla="*/ 62197 h 71517"/>
              <a:gd name="connsiteX4" fmla="*/ 218114 w 218114"/>
              <a:gd name="connsiteY4" fmla="*/ 70586 h 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14" h="71517">
                <a:moveTo>
                  <a:pt x="0" y="53808"/>
                </a:moveTo>
                <a:cubicBezTo>
                  <a:pt x="19574" y="37030"/>
                  <a:pt x="39149" y="20252"/>
                  <a:pt x="67112" y="11863"/>
                </a:cubicBezTo>
                <a:cubicBezTo>
                  <a:pt x="95075" y="3474"/>
                  <a:pt x="144011" y="-4915"/>
                  <a:pt x="167780" y="3474"/>
                </a:cubicBezTo>
                <a:cubicBezTo>
                  <a:pt x="191549" y="11863"/>
                  <a:pt x="209725" y="62197"/>
                  <a:pt x="209725" y="62197"/>
                </a:cubicBezTo>
                <a:cubicBezTo>
                  <a:pt x="218114" y="73382"/>
                  <a:pt x="218114" y="71984"/>
                  <a:pt x="218114" y="70586"/>
                </a:cubicBezTo>
              </a:path>
            </a:pathLst>
          </a:custGeom>
          <a:solidFill>
            <a:srgbClr val="C00000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FF6F82A5-BCE5-4852-BE2E-65FE91ACEB81}"/>
              </a:ext>
            </a:extLst>
          </p:cNvPr>
          <p:cNvSpPr/>
          <p:nvPr/>
        </p:nvSpPr>
        <p:spPr>
          <a:xfrm>
            <a:off x="2222208" y="3346694"/>
            <a:ext cx="125835" cy="508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7E62E83D-972E-4925-8162-4EAB401DA657}"/>
              </a:ext>
            </a:extLst>
          </p:cNvPr>
          <p:cNvSpPr/>
          <p:nvPr/>
        </p:nvSpPr>
        <p:spPr>
          <a:xfrm>
            <a:off x="2425995" y="3337170"/>
            <a:ext cx="125835" cy="508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A8AAA2-4749-4D67-AD2C-778D6131BD8B}"/>
              </a:ext>
            </a:extLst>
          </p:cNvPr>
          <p:cNvCxnSpPr/>
          <p:nvPr/>
        </p:nvCxnSpPr>
        <p:spPr>
          <a:xfrm>
            <a:off x="3221373" y="3954855"/>
            <a:ext cx="333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5AA10B-41D7-44FF-8414-BC2A45B8D578}"/>
              </a:ext>
            </a:extLst>
          </p:cNvPr>
          <p:cNvSpPr txBox="1"/>
          <p:nvPr/>
        </p:nvSpPr>
        <p:spPr>
          <a:xfrm>
            <a:off x="3338819" y="3553385"/>
            <a:ext cx="304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Moments Later…</a:t>
            </a:r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7270D20A-5C15-402E-8723-F01B0700A64C}"/>
              </a:ext>
            </a:extLst>
          </p:cNvPr>
          <p:cNvSpPr/>
          <p:nvPr/>
        </p:nvSpPr>
        <p:spPr>
          <a:xfrm>
            <a:off x="2146359" y="1791050"/>
            <a:ext cx="2353533" cy="126284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Let’s Hack This Block in The Blockchain!...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8E3FF2-128C-4F31-BE02-0ACCDCDA36E0}"/>
              </a:ext>
            </a:extLst>
          </p:cNvPr>
          <p:cNvSpPr txBox="1"/>
          <p:nvPr/>
        </p:nvSpPr>
        <p:spPr>
          <a:xfrm>
            <a:off x="1066800" y="5460345"/>
            <a:ext cx="1051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 if a person gets rid of all these barriers, the system will determine the attack, because all the blocks are linked together using their hash code!</a:t>
            </a:r>
          </a:p>
        </p:txBody>
      </p:sp>
    </p:spTree>
    <p:extLst>
      <p:ext uri="{BB962C8B-B14F-4D97-AF65-F5344CB8AC3E}">
        <p14:creationId xmlns:p14="http://schemas.microsoft.com/office/powerpoint/2010/main" val="31145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2" grpId="0" animBg="1"/>
      <p:bldP spid="40" grpId="0" animBg="1"/>
      <p:bldP spid="42" grpId="0" animBg="1"/>
      <p:bldP spid="21" grpId="0" animBg="1"/>
      <p:bldP spid="43" grpId="0" animBg="1"/>
      <p:bldP spid="44" grpId="0" animBg="1"/>
      <p:bldP spid="45" grpId="0" animBg="1"/>
      <p:bldP spid="51" grpId="0" animBg="1"/>
      <p:bldP spid="22" grpId="0" animBg="1"/>
      <p:bldP spid="54" grpId="0" animBg="1"/>
      <p:bldP spid="26" grpId="0"/>
      <p:bldP spid="55" grpId="0" animBg="1"/>
      <p:bldP spid="5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{6F7DF63E-0016-4D59-A002-51BF79D05109}tf78438558_win32</Template>
  <TotalTime>438</TotalTime>
  <Words>605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Century Gothic (Body)</vt:lpstr>
      <vt:lpstr>Garamond</vt:lpstr>
      <vt:lpstr>SourceSansPro</vt:lpstr>
      <vt:lpstr>SavonVTI</vt:lpstr>
      <vt:lpstr>Block-Chain</vt:lpstr>
      <vt:lpstr>What is Blockchain?</vt:lpstr>
      <vt:lpstr>Blockchain Components </vt:lpstr>
      <vt:lpstr>Block Structure </vt:lpstr>
      <vt:lpstr>What Is Hash?</vt:lpstr>
      <vt:lpstr>Blockchain Networking System</vt:lpstr>
      <vt:lpstr>So, What Is The Benefit Of P2P?</vt:lpstr>
      <vt:lpstr>How To Add A Block?</vt:lpstr>
      <vt:lpstr>What if Someone Wants To Hack Blockchain?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Block-Chain</dc:title>
  <dc:creator>Arman Ziaei</dc:creator>
  <cp:lastModifiedBy>Arman Ziaei</cp:lastModifiedBy>
  <cp:revision>16</cp:revision>
  <dcterms:created xsi:type="dcterms:W3CDTF">2021-11-22T04:21:57Z</dcterms:created>
  <dcterms:modified xsi:type="dcterms:W3CDTF">2021-11-23T07:10:28Z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