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3" r:id="rId10"/>
    <p:sldId id="264" r:id="rId11"/>
  </p:sldIdLst>
  <p:sldSz cx="12192000" cy="6858000"/>
  <p:notesSz cx="7559675" cy="10691813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2fa6c8c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2fa6c8cb_0_1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2fa6c8c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2fa6c8cb_0_1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2fa6c8c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2fa6c8cb_0_1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72fa6c8c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72fa6c8cb_0_1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2fa6c8c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2fa6c8cb_0_1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72fa6c8c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72fa6c8cb_0_1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2fa6c8c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2fa6c8cb_0_1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59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2fa6c8c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2fa6c8cb_0_1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62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2fa6c8c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2fa6c8cb_0_1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23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72fa6c8c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72fa6c8cb_0_1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5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20440" y="4589640"/>
            <a:ext cx="51315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5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"/>
          </p:nvPr>
        </p:nvSpPr>
        <p:spPr>
          <a:xfrm>
            <a:off x="6220440" y="5373360"/>
            <a:ext cx="51315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240400" y="725225"/>
            <a:ext cx="7711200" cy="286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4670" dirty="0"/>
              <a:t>Projet NLP </a:t>
            </a:r>
            <a:endParaRPr sz="467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4670" dirty="0"/>
              <a:t>-</a:t>
            </a:r>
            <a:endParaRPr sz="467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4670" dirty="0"/>
              <a:t>Lyrics </a:t>
            </a:r>
            <a:r>
              <a:rPr lang="fr-FR" sz="4670" dirty="0" err="1"/>
              <a:t>Analysis</a:t>
            </a:r>
            <a:endParaRPr sz="467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240402" y="441418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Arthur Galerneau, Armand Dusart, Jules Enguehard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979" y="0"/>
            <a:ext cx="2739021" cy="19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F589FF-B5EE-4C87-91FF-0707E4743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339" y="158168"/>
            <a:ext cx="1075321" cy="10736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7200" y="240345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 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-FR" sz="3000" dirty="0"/>
              <a:t>Le projet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-FR" sz="3000" dirty="0"/>
              <a:t>Sources de données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-FR" sz="3000" dirty="0"/>
              <a:t>Analyse graphique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-FR" sz="3000" dirty="0" err="1"/>
              <a:t>DeepLearning</a:t>
            </a:r>
            <a:r>
              <a:rPr lang="fr-FR" sz="3000" dirty="0"/>
              <a:t> model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-FR" sz="3000" dirty="0"/>
              <a:t>Résultat et démonstration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B51737-47B6-4EA1-A9F7-42E3EBDBB5BE}"/>
              </a:ext>
            </a:extLst>
          </p:cNvPr>
          <p:cNvSpPr/>
          <p:nvPr/>
        </p:nvSpPr>
        <p:spPr>
          <a:xfrm>
            <a:off x="7996652" y="3893906"/>
            <a:ext cx="2691829" cy="20445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0954A-5D83-4674-946C-2537BD65A234}"/>
              </a:ext>
            </a:extLst>
          </p:cNvPr>
          <p:cNvSpPr/>
          <p:nvPr/>
        </p:nvSpPr>
        <p:spPr>
          <a:xfrm>
            <a:off x="4256926" y="3893906"/>
            <a:ext cx="2691829" cy="204455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39695-AD6D-4B37-AD15-DE2C2A315969}"/>
              </a:ext>
            </a:extLst>
          </p:cNvPr>
          <p:cNvSpPr/>
          <p:nvPr/>
        </p:nvSpPr>
        <p:spPr>
          <a:xfrm>
            <a:off x="780836" y="3893906"/>
            <a:ext cx="2691829" cy="204455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fr-FR" dirty="0"/>
              <a:t>Quel est le projet</a:t>
            </a: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2742FD-1025-4744-9E67-853881B5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0" y="1924788"/>
            <a:ext cx="10846018" cy="4105200"/>
          </a:xfrm>
        </p:spPr>
        <p:txBody>
          <a:bodyPr/>
          <a:lstStyle/>
          <a:p>
            <a:r>
              <a:rPr lang="fr-FR" dirty="0"/>
              <a:t>L’objectif est d’analyser les lyrics d’un artiste afin de visualisé l ’évolution de son vocabulaire dans le temps et d’estimer le genre musical auquel il appartient.</a:t>
            </a:r>
          </a:p>
          <a:p>
            <a:endParaRPr lang="fr-FR" dirty="0"/>
          </a:p>
          <a:p>
            <a:r>
              <a:rPr lang="fr-FR" dirty="0"/>
              <a:t>Afin d’atteindre notre objectif, les technologies suivantes ont été utilisé :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6C3F81-8D1B-4C32-A0A3-37BB80D701BB}"/>
              </a:ext>
            </a:extLst>
          </p:cNvPr>
          <p:cNvSpPr txBox="1"/>
          <p:nvPr/>
        </p:nvSpPr>
        <p:spPr>
          <a:xfrm>
            <a:off x="1006867" y="4068567"/>
            <a:ext cx="253771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u="sng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Interface</a:t>
            </a:r>
          </a:p>
          <a:p>
            <a:pPr algn="ctr"/>
            <a:endParaRPr lang="fr-FR" sz="19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Plotly</a:t>
            </a:r>
            <a:endParaRPr lang="fr-FR" sz="19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6EE164-D570-42DC-B5EE-42011B0F6E04}"/>
              </a:ext>
            </a:extLst>
          </p:cNvPr>
          <p:cNvSpPr txBox="1"/>
          <p:nvPr/>
        </p:nvSpPr>
        <p:spPr>
          <a:xfrm>
            <a:off x="8068571" y="4139048"/>
            <a:ext cx="26918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u="sng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Deeplearning</a:t>
            </a:r>
            <a:endParaRPr lang="fr-FR" sz="1900" u="sng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algn="ctr"/>
            <a:endParaRPr lang="fr-FR" sz="19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Keras</a:t>
            </a:r>
            <a:endParaRPr lang="fr-FR" sz="19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Word2vec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88F6D6-4BED-496E-B465-A7E462DC45E3}"/>
              </a:ext>
            </a:extLst>
          </p:cNvPr>
          <p:cNvSpPr txBox="1"/>
          <p:nvPr/>
        </p:nvSpPr>
        <p:spPr>
          <a:xfrm>
            <a:off x="4328845" y="4068567"/>
            <a:ext cx="26918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u="sng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APIs</a:t>
            </a:r>
          </a:p>
          <a:p>
            <a:pPr algn="ctr"/>
            <a:endParaRPr lang="fr-FR" sz="19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API Spotify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API Genius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17100" y="309021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2. Sources de données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7100" y="3794539"/>
            <a:ext cx="5333100" cy="23321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fr-FR" dirty="0"/>
              <a:t>L’API Spotify nous a permis d’obtenir les données d’un artiste ou d’une playlist.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fr-FR" dirty="0"/>
              <a:t>Les données sont générées par la requête d’un utilisateur puis stockées dans une base SQL (SQLite3) 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fr-FR" dirty="0"/>
              <a:t>Dans le cas où les données sont déjà présentes, le retour est le résultats d’une question SQL.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6492429" y="3723289"/>
            <a:ext cx="5333100" cy="23321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fr-FR" dirty="0"/>
              <a:t>L’API Genius n’a eu, dans le déroulement de notre projet, que pour unique but de nous fournir les paroles des musiques lorsque que c’était possible.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4498" y="1888419"/>
            <a:ext cx="3344575" cy="17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l="3807" t="15203" b="14592"/>
          <a:stretch/>
        </p:blipFill>
        <p:spPr>
          <a:xfrm>
            <a:off x="1013972" y="1894585"/>
            <a:ext cx="3344575" cy="174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0DB588E-00E9-45F0-8E1D-B1D0ABA83DAE}"/>
              </a:ext>
            </a:extLst>
          </p:cNvPr>
          <p:cNvSpPr txBox="1"/>
          <p:nvPr/>
        </p:nvSpPr>
        <p:spPr>
          <a:xfrm>
            <a:off x="667078" y="6348924"/>
            <a:ext cx="1303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La combinaison de ces 2 API permettra de faire une analyse du vocabulaire d’un artiste.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83A84F-C3EE-4BBA-93B2-B42C497D61BF}"/>
              </a:ext>
            </a:extLst>
          </p:cNvPr>
          <p:cNvSpPr txBox="1"/>
          <p:nvPr/>
        </p:nvSpPr>
        <p:spPr>
          <a:xfrm>
            <a:off x="1515005" y="1477834"/>
            <a:ext cx="234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Obtention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EAD210-DC69-48BC-AE45-E4CF3CD6C398}"/>
              </a:ext>
            </a:extLst>
          </p:cNvPr>
          <p:cNvSpPr txBox="1"/>
          <p:nvPr/>
        </p:nvSpPr>
        <p:spPr>
          <a:xfrm>
            <a:off x="7987725" y="1511805"/>
            <a:ext cx="234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Obtention des paroles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3. Analyse Graphique</a:t>
            </a: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F217C-BEE4-4BD5-A6D8-2978F469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57" y="1904239"/>
            <a:ext cx="5333100" cy="4650673"/>
          </a:xfrm>
        </p:spPr>
        <p:txBody>
          <a:bodyPr>
            <a:normAutofit/>
          </a:bodyPr>
          <a:lstStyle/>
          <a:p>
            <a:pPr marL="107950" indent="0">
              <a:buNone/>
            </a:pPr>
            <a:r>
              <a:rPr lang="fr-FR" sz="2000" u="sng" dirty="0" err="1"/>
              <a:t>Preprocessing</a:t>
            </a:r>
            <a:r>
              <a:rPr lang="fr-FR" sz="2000" dirty="0"/>
              <a:t> : </a:t>
            </a:r>
          </a:p>
          <a:p>
            <a:endParaRPr lang="fr-FR" dirty="0"/>
          </a:p>
          <a:p>
            <a:r>
              <a:rPr lang="fr-FR" dirty="0" err="1"/>
              <a:t>Spacy</a:t>
            </a:r>
            <a:r>
              <a:rPr lang="fr-FR" dirty="0"/>
              <a:t> </a:t>
            </a:r>
          </a:p>
          <a:p>
            <a:pPr marL="107950" indent="0">
              <a:buNone/>
            </a:pPr>
            <a:endParaRPr lang="fr-FR" dirty="0"/>
          </a:p>
          <a:p>
            <a:r>
              <a:rPr lang="fr-FR" dirty="0"/>
              <a:t>Suppression des musiques dont la langue est autre que le français et l’anglais.</a:t>
            </a:r>
          </a:p>
          <a:p>
            <a:endParaRPr lang="fr-FR" dirty="0"/>
          </a:p>
          <a:p>
            <a:r>
              <a:rPr lang="fr-FR" dirty="0"/>
              <a:t>Suppression des chiffres et des caractères spéciaux (comprend la ponctuation).</a:t>
            </a:r>
          </a:p>
          <a:p>
            <a:endParaRPr lang="fr-FR" dirty="0"/>
          </a:p>
          <a:p>
            <a:r>
              <a:rPr lang="fr-FR" dirty="0"/>
              <a:t>Suppressions des lignes indiquant le refrain ou le début couplet (sous la forme [refrain], [verse1] ...)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51567C-3417-4F48-9667-953B964C123F}"/>
              </a:ext>
            </a:extLst>
          </p:cNvPr>
          <p:cNvSpPr txBox="1"/>
          <p:nvPr/>
        </p:nvSpPr>
        <p:spPr>
          <a:xfrm>
            <a:off x="7900827" y="426034"/>
            <a:ext cx="30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Résultats</a:t>
            </a:r>
            <a:r>
              <a:rPr lang="fr-FR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(exemples)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A4741D-EF3D-43EA-B4AB-48B480A8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86" y="1068050"/>
            <a:ext cx="4597685" cy="27586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885ADB-01DB-48B9-B57C-F10C0E61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300" y="3990721"/>
            <a:ext cx="6020655" cy="20466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4. </a:t>
            </a:r>
            <a:r>
              <a:rPr lang="fr-FR" dirty="0" err="1"/>
              <a:t>DeepLearning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B2746D-BF1F-43B6-AEA2-0FDC79BAA9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41702" y="1986433"/>
            <a:ext cx="5333100" cy="4105200"/>
          </a:xfrm>
        </p:spPr>
        <p:txBody>
          <a:bodyPr/>
          <a:lstStyle/>
          <a:p>
            <a:pPr marL="107950" indent="0">
              <a:buNone/>
            </a:pPr>
            <a:r>
              <a:rPr lang="fr-FR" u="sng" dirty="0" err="1"/>
              <a:t>Preprocessing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Suppression des </a:t>
            </a:r>
            <a:r>
              <a:rPr lang="fr-FR" dirty="0" err="1"/>
              <a:t>stopwords</a:t>
            </a:r>
            <a:r>
              <a:rPr lang="fr-FR" dirty="0"/>
              <a:t> anglais et français</a:t>
            </a:r>
          </a:p>
          <a:p>
            <a:r>
              <a:rPr lang="fr-FR" dirty="0"/>
              <a:t>Application de la fonction </a:t>
            </a:r>
            <a:r>
              <a:rPr lang="fr-FR" dirty="0" err="1"/>
              <a:t>lower</a:t>
            </a:r>
            <a:endParaRPr lang="fr-FR" dirty="0"/>
          </a:p>
          <a:p>
            <a:r>
              <a:rPr lang="fr-FR" dirty="0"/>
              <a:t>Suppression de la catégorie country trop peu représenté</a:t>
            </a:r>
          </a:p>
          <a:p>
            <a:r>
              <a:rPr lang="fr-FR" dirty="0"/>
              <a:t>Afin de décupler notre nombre de données, nous avons séparé les lyrics par phrase.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330999-1BF3-43B4-BD38-C957EFCC6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fr-FR" u="sng" dirty="0"/>
              <a:t>Récupération des données :</a:t>
            </a:r>
          </a:p>
          <a:p>
            <a:pPr marL="107950" indent="0">
              <a:buNone/>
            </a:pPr>
            <a:endParaRPr lang="fr-FR" u="sng" dirty="0"/>
          </a:p>
          <a:p>
            <a:pPr marL="107950" indent="0">
              <a:buNone/>
            </a:pPr>
            <a:r>
              <a:rPr lang="fr-FR" dirty="0"/>
              <a:t>L’API Genius permet d’obtenir 1000 musiques correspondant à un genre musical, ainsi que leur lyrics :</a:t>
            </a:r>
          </a:p>
          <a:p>
            <a:pPr marL="107950" indent="0">
              <a:buNone/>
            </a:pPr>
            <a:endParaRPr lang="fr-FR" dirty="0"/>
          </a:p>
          <a:p>
            <a:r>
              <a:rPr lang="fr-FR" dirty="0"/>
              <a:t>Country</a:t>
            </a:r>
          </a:p>
          <a:p>
            <a:r>
              <a:rPr lang="fr-FR" dirty="0"/>
              <a:t>Rap</a:t>
            </a:r>
          </a:p>
          <a:p>
            <a:r>
              <a:rPr lang="fr-FR" dirty="0"/>
              <a:t>RnB</a:t>
            </a:r>
          </a:p>
          <a:p>
            <a:r>
              <a:rPr lang="fr-FR" dirty="0"/>
              <a:t>Pop</a:t>
            </a:r>
          </a:p>
          <a:p>
            <a:r>
              <a:rPr lang="fr-FR" dirty="0"/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42829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4. </a:t>
            </a:r>
            <a:r>
              <a:rPr lang="fr-FR" dirty="0" err="1"/>
              <a:t>DeepLearning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F6F62-C624-4207-A0A5-355FC53AF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fr-FR" u="sng" dirty="0"/>
              <a:t>Résultats du </a:t>
            </a:r>
            <a:r>
              <a:rPr lang="fr-FR" u="sng" dirty="0" err="1"/>
              <a:t>preprocessing</a:t>
            </a:r>
            <a:endParaRPr lang="fr-FR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2A3A53D-017A-4DC6-BDA5-E0351CC5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8" y="6019848"/>
            <a:ext cx="5457825" cy="2762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2B85C16-D541-4978-922B-C5A73F61F3E7}"/>
              </a:ext>
            </a:extLst>
          </p:cNvPr>
          <p:cNvSpPr txBox="1"/>
          <p:nvPr/>
        </p:nvSpPr>
        <p:spPr>
          <a:xfrm>
            <a:off x="8034391" y="867995"/>
            <a:ext cx="375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Choix des modèles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BF7A7A7-9BC0-460B-9EBD-65922A108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86" y="2718614"/>
            <a:ext cx="5146238" cy="2739469"/>
          </a:xfrm>
          <a:prstGeom prst="rect">
            <a:avLst/>
          </a:prstGeom>
        </p:spPr>
      </p:pic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F20F89F7-7CCF-4EE5-A1B8-9D6C9AB2B33E}"/>
              </a:ext>
            </a:extLst>
          </p:cNvPr>
          <p:cNvSpPr txBox="1">
            <a:spLocks/>
          </p:cNvSpPr>
          <p:nvPr/>
        </p:nvSpPr>
        <p:spPr>
          <a:xfrm>
            <a:off x="7207962" y="1481239"/>
            <a:ext cx="4373300" cy="51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Font typeface="Roboto"/>
              <a:buNone/>
            </a:pPr>
            <a:r>
              <a:rPr lang="fr-FR" u="sng" dirty="0"/>
              <a:t>LSTM</a:t>
            </a:r>
          </a:p>
          <a:p>
            <a:pPr marL="107950" indent="0">
              <a:buFont typeface="Roboto"/>
              <a:buNone/>
            </a:pPr>
            <a:endParaRPr lang="fr-FR" u="sng" dirty="0"/>
          </a:p>
          <a:p>
            <a:pPr marL="107950" indent="0">
              <a:buFont typeface="Roboto"/>
              <a:buNone/>
            </a:pPr>
            <a:endParaRPr lang="fr-FR" dirty="0"/>
          </a:p>
          <a:p>
            <a:pPr marL="107950" indent="0">
              <a:buFont typeface="Roboto"/>
              <a:buNone/>
            </a:pPr>
            <a:endParaRPr lang="fr-FR" dirty="0"/>
          </a:p>
          <a:p>
            <a:pPr marL="107950" indent="0">
              <a:buFont typeface="Roboto"/>
              <a:buNone/>
            </a:pPr>
            <a:endParaRPr lang="fr-FR" dirty="0"/>
          </a:p>
          <a:p>
            <a:pPr marL="107950" indent="0">
              <a:buFont typeface="Roboto"/>
              <a:buNone/>
            </a:pPr>
            <a:r>
              <a:rPr lang="fr-FR" dirty="0"/>
              <a:t>Le modèle dispose de 4 labels, correspondant chacun à un genre musical.</a:t>
            </a:r>
          </a:p>
          <a:p>
            <a:pPr marL="107950" indent="0">
              <a:buFont typeface="Roboto"/>
              <a:buNone/>
            </a:pPr>
            <a:r>
              <a:rPr lang="fr-FR" dirty="0"/>
              <a:t>De ce fait : </a:t>
            </a:r>
          </a:p>
          <a:p>
            <a:pPr marL="107950" indent="0">
              <a:buFont typeface="Roboto"/>
              <a:buNone/>
            </a:pPr>
            <a:endParaRPr lang="fr-FR" dirty="0"/>
          </a:p>
          <a:p>
            <a:r>
              <a:rPr lang="fr-FR" dirty="0"/>
              <a:t>L’activation utilisée est </a:t>
            </a:r>
            <a:r>
              <a:rPr lang="fr-FR" dirty="0" err="1"/>
              <a:t>softmax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L’</a:t>
            </a:r>
            <a:r>
              <a:rPr lang="fr-FR" dirty="0" err="1"/>
              <a:t>optimizer</a:t>
            </a:r>
            <a:r>
              <a:rPr lang="fr-FR" dirty="0"/>
              <a:t> choisi est </a:t>
            </a:r>
            <a:r>
              <a:rPr lang="fr-FR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RMSprop</a:t>
            </a:r>
            <a:r>
              <a:rPr lang="fr-FR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fr-FR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=0.01)</a:t>
            </a:r>
          </a:p>
          <a:p>
            <a:endParaRPr lang="fr-FR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La fonction de perte est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</a:rPr>
              <a:t>categorical_crossentropy</a:t>
            </a:r>
            <a:endParaRPr lang="fr-FR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107950" indent="0">
              <a:buFont typeface="Roboto"/>
              <a:buNone/>
            </a:pPr>
            <a:endParaRPr lang="fr-FR" dirty="0"/>
          </a:p>
          <a:p>
            <a:pPr marL="107950" indent="0">
              <a:buFont typeface="Roboto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653400B-BE78-4CEA-ADC9-5EF905A6D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254" y="2019701"/>
            <a:ext cx="3867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4. </a:t>
            </a:r>
            <a:r>
              <a:rPr lang="fr-FR" dirty="0" err="1"/>
              <a:t>DeepLearning</a:t>
            </a:r>
            <a:r>
              <a:rPr lang="fr-FR" dirty="0"/>
              <a:t> model</a:t>
            </a:r>
            <a:endParaRPr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330999-1BF3-43B4-BD38-C957EFCC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062" y="1942782"/>
            <a:ext cx="4373300" cy="5115588"/>
          </a:xfrm>
        </p:spPr>
        <p:txBody>
          <a:bodyPr>
            <a:normAutofit/>
          </a:bodyPr>
          <a:lstStyle/>
          <a:p>
            <a:pPr marL="107950" indent="0">
              <a:buNone/>
            </a:pPr>
            <a:r>
              <a:rPr lang="fr-FR" u="sng" dirty="0"/>
              <a:t>LSTM résultats</a:t>
            </a:r>
          </a:p>
          <a:p>
            <a:pPr marL="107950" indent="0">
              <a:buNone/>
            </a:pPr>
            <a:endParaRPr lang="fr-FR" u="sng" dirty="0"/>
          </a:p>
          <a:p>
            <a:pPr marL="107950" indent="0">
              <a:buNone/>
            </a:pPr>
            <a:endParaRPr lang="fr-FR" u="sng" dirty="0"/>
          </a:p>
          <a:p>
            <a:pPr marL="107950" indent="0">
              <a:buNone/>
            </a:pPr>
            <a:endParaRPr lang="fr-FR" dirty="0"/>
          </a:p>
          <a:p>
            <a:pPr marL="10795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E1437E-5E30-4200-910D-0FFDB1866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38" y="2937070"/>
            <a:ext cx="5143500" cy="3362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30659E0-AE8C-46DE-9298-98552DD6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" y="2887038"/>
            <a:ext cx="6731253" cy="34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6. Résultat et démonstration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378</Words>
  <Application>Microsoft Office PowerPoint</Application>
  <PresentationFormat>Grand écran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Roboto Slab</vt:lpstr>
      <vt:lpstr>Roboto</vt:lpstr>
      <vt:lpstr>Courier New</vt:lpstr>
      <vt:lpstr>Marina</vt:lpstr>
      <vt:lpstr>Projet NLP  - Lyrics Analysis</vt:lpstr>
      <vt:lpstr>Sommaire</vt:lpstr>
      <vt:lpstr>Quel est le projet</vt:lpstr>
      <vt:lpstr>2. Sources de données</vt:lpstr>
      <vt:lpstr>3. Analyse Graphique</vt:lpstr>
      <vt:lpstr>4. DeepLearning models</vt:lpstr>
      <vt:lpstr>4. DeepLearning models</vt:lpstr>
      <vt:lpstr>4. DeepLearning model</vt:lpstr>
      <vt:lpstr>6. Résultat et démonstration</vt:lpstr>
      <vt:lpstr>Merci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NLP  - Music classification LSTM</dc:title>
  <cp:lastModifiedBy>armand dusart</cp:lastModifiedBy>
  <cp:revision>19</cp:revision>
  <dcterms:modified xsi:type="dcterms:W3CDTF">2021-03-15T20:42:17Z</dcterms:modified>
</cp:coreProperties>
</file>