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8_CB4A241B.xml" ContentType="application/vnd.ms-powerpoint.comments+xml"/>
  <Override PartName="/ppt/comments/modernComment_11D_1D836F5F.xml" ContentType="application/vnd.ms-powerpoint.comments+xml"/>
  <Override PartName="/ppt/comments/modernComment_11C_790ECAC8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2_8CF64E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1" r:id="rId4"/>
    <p:sldId id="264" r:id="rId5"/>
    <p:sldId id="263" r:id="rId6"/>
    <p:sldId id="285" r:id="rId7"/>
    <p:sldId id="284" r:id="rId8"/>
    <p:sldId id="265" r:id="rId9"/>
    <p:sldId id="275" r:id="rId10"/>
    <p:sldId id="276" r:id="rId11"/>
    <p:sldId id="258" r:id="rId12"/>
    <p:sldId id="262" r:id="rId13"/>
    <p:sldId id="282" r:id="rId14"/>
    <p:sldId id="286" r:id="rId15"/>
    <p:sldId id="259" r:id="rId16"/>
    <p:sldId id="269" r:id="rId17"/>
    <p:sldId id="270" r:id="rId18"/>
    <p:sldId id="271" r:id="rId19"/>
    <p:sldId id="277" r:id="rId20"/>
    <p:sldId id="278" r:id="rId21"/>
    <p:sldId id="260" r:id="rId22"/>
    <p:sldId id="272" r:id="rId23"/>
    <p:sldId id="274" r:id="rId24"/>
    <p:sldId id="280" r:id="rId25"/>
    <p:sldId id="281" r:id="rId26"/>
    <p:sldId id="283" r:id="rId27"/>
    <p:sldId id="279" r:id="rId28"/>
    <p:sldId id="266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5"/>
    <a:srgbClr val="FFC253"/>
    <a:srgbClr val="EFC929"/>
    <a:srgbClr val="002F8E"/>
    <a:srgbClr val="00474C"/>
    <a:srgbClr val="122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80DF8-3BD5-4843-80FE-6DA6676A514B}" v="3375" dt="2024-03-04T18:10:54.556"/>
    <p1510:client id="{89C6DD64-C0E4-4E9F-A907-1CD70020BE43}" v="534" dt="2024-03-04T18:27:47.717"/>
    <p1510:client id="{9D948402-97D4-4100-8DC6-59BE7C314B74}" v="234" dt="2024-03-04T18:28:05.601"/>
    <p1510:client id="{9DAD158C-7FBD-40E5-8D86-5CB89EB1EF63}" v="5" dt="2024-03-03T18:25:58.980"/>
    <p1510:client id="{C1567FB7-2F8D-4E50-A4F6-57ED5ED7A972}" v="4" dt="2024-03-04T17:25:19.341"/>
    <p1510:client id="{E8C072EC-1967-4ADC-92E7-0BBD8BC84C61}" v="316" dt="2024-03-03T21:48:30.548"/>
    <p1510:client id="{F3685E25-43A5-4ACC-882C-AA58293414E0}" v="264" dt="2024-03-04T18:24:25.954"/>
    <p1510:client id="{F5F49A16-FB2C-433F-ACF5-8BCF26AD10D0}" v="392" dt="2024-03-04T01:22:14.6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8_CB4A24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4BD9FC-5A61-42AB-B07D-66F041E6CD0A}" authorId="{95582667-6102-27E7-ED8E-01A166EB4B6B}" created="2024-03-03T07:09:39">
    <pc:sldMkLst xmlns:pc="http://schemas.microsoft.com/office/powerpoint/2013/main/command">
      <pc:docMk/>
      <pc:sldMk cId="3410633755" sldId="264"/>
    </pc:sldMkLst>
    <p188:txBody>
      <a:bodyPr/>
      <a:lstStyle/>
      <a:p>
        <a:r>
          <a:rPr lang="en-US"/>
          <a:t>Market resilience – cannot place aggressive orders 
Tridfi use aggressive price
Defi use big sizes – </a:t>
        </a:r>
      </a:p>
    </p188:txBody>
  </p188:cm>
</p188:cmLst>
</file>

<file path=ppt/comments/modernComment_112_8CF64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67AFAC-0B0D-4885-927C-807325DC6320}" authorId="{95582667-6102-27E7-ED8E-01A166EB4B6B}" created="2024-03-04T17:00:39.934">
    <pc:sldMkLst xmlns:pc="http://schemas.microsoft.com/office/powerpoint/2013/main/command">
      <pc:docMk/>
      <pc:sldMk cId="147809515" sldId="274"/>
    </pc:sldMkLst>
    <p188:txBody>
      <a:bodyPr/>
      <a:lstStyle/>
      <a:p>
        <a:r>
          <a:rPr lang="en-US"/>
          <a:t>say its like a transaction cost model proxy trying to predict the gas cost the arbitrager will have to pay on the blockchain</a:t>
        </a:r>
      </a:p>
    </p188:txBody>
  </p188:cm>
</p188:cmLst>
</file>

<file path=ppt/comments/modernComment_11C_790ECA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7EE039-D83C-48C3-A8E0-71AAB321908D}" authorId="{95582667-6102-27E7-ED8E-01A166EB4B6B}" created="2024-03-03T07:09:39">
    <pc:sldMkLst xmlns:pc="http://schemas.microsoft.com/office/powerpoint/2013/main/command">
      <pc:docMk/>
      <pc:sldMk cId="3410633755" sldId="264"/>
    </pc:sldMkLst>
    <p188:txBody>
      <a:bodyPr/>
      <a:lstStyle/>
      <a:p>
        <a:r>
          <a:rPr lang="en-US"/>
          <a:t>Market resilience – cannot place aggressive orders 
Tridfi use aggressive price
Defi use big sizes – </a:t>
        </a:r>
      </a:p>
    </p188:txBody>
  </p188:cm>
</p188:cmLst>
</file>

<file path=ppt/comments/modernComment_11D_1D836F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6AF7EB-F584-400E-8688-19BFD5D26456}" authorId="{95582667-6102-27E7-ED8E-01A166EB4B6B}" created="2024-03-03T07:09:39">
    <pc:sldMkLst xmlns:pc="http://schemas.microsoft.com/office/powerpoint/2013/main/command">
      <pc:docMk/>
      <pc:sldMk cId="3410633755" sldId="264"/>
    </pc:sldMkLst>
    <p188:txBody>
      <a:bodyPr/>
      <a:lstStyle/>
      <a:p>
        <a:r>
          <a:rPr lang="en-US"/>
          <a:t>Market resilience – cannot place aggressive orders 
Tridfi use aggressive price
Defi use big sizes – 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E1B89-542F-4BE5-98AB-AE6220A453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EF5A5E-C7B6-4C20-9618-543E3FEFB9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/>
            <a:t>Automated Market Making in De-Fi</a:t>
          </a:r>
          <a:endParaRPr lang="en-US" sz="2400"/>
        </a:p>
      </dgm:t>
    </dgm:pt>
    <dgm:pt modelId="{F9D31FA2-84B5-45B9-88D6-94994B0A0AFD}" type="parTrans" cxnId="{C23B5CCD-4D6D-4AD8-9E7E-62B3B8470FB2}">
      <dgm:prSet/>
      <dgm:spPr/>
      <dgm:t>
        <a:bodyPr/>
        <a:lstStyle/>
        <a:p>
          <a:endParaRPr lang="en-US"/>
        </a:p>
      </dgm:t>
    </dgm:pt>
    <dgm:pt modelId="{BBCE4476-EC74-4CE0-BE49-AF805137487A}" type="sibTrans" cxnId="{C23B5CCD-4D6D-4AD8-9E7E-62B3B8470FB2}">
      <dgm:prSet/>
      <dgm:spPr/>
      <dgm:t>
        <a:bodyPr/>
        <a:lstStyle/>
        <a:p>
          <a:endParaRPr lang="en-US"/>
        </a:p>
      </dgm:t>
    </dgm:pt>
    <dgm:pt modelId="{D1F9A066-727D-4693-96CD-9E6A389F32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kern="1200" baseline="0">
              <a:latin typeface="Bell MT"/>
            </a:rPr>
            <a:t> </a:t>
          </a:r>
          <a:r>
            <a:rPr lang="en-US" sz="2400" b="1" kern="1200" baseline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LVR &amp; Data </a:t>
          </a:r>
          <a:r>
            <a:rPr lang="en-US" sz="2400" b="1" kern="1200" baseline="0"/>
            <a:t>Preprocessing</a:t>
          </a:r>
          <a:endParaRPr lang="en-US" sz="2400" kern="1200"/>
        </a:p>
      </dgm:t>
    </dgm:pt>
    <dgm:pt modelId="{8EEF2B85-B969-4F25-8446-16353C4241B2}" type="parTrans" cxnId="{AF9C0257-3667-4754-B775-C7B3E5001E4F}">
      <dgm:prSet/>
      <dgm:spPr/>
      <dgm:t>
        <a:bodyPr/>
        <a:lstStyle/>
        <a:p>
          <a:endParaRPr lang="en-US"/>
        </a:p>
      </dgm:t>
    </dgm:pt>
    <dgm:pt modelId="{8CCD7B59-FC8D-451A-9646-9DCBB5ABD239}" type="sibTrans" cxnId="{AF9C0257-3667-4754-B775-C7B3E5001E4F}">
      <dgm:prSet/>
      <dgm:spPr/>
      <dgm:t>
        <a:bodyPr/>
        <a:lstStyle/>
        <a:p>
          <a:endParaRPr lang="en-US"/>
        </a:p>
      </dgm:t>
    </dgm:pt>
    <dgm:pt modelId="{46BD952D-EEB9-463D-BF25-D41C8CE73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/>
            <a:t>Dynamic Fees Model</a:t>
          </a:r>
          <a:endParaRPr lang="en-US" sz="2400"/>
        </a:p>
      </dgm:t>
    </dgm:pt>
    <dgm:pt modelId="{BFB0D139-00CA-446D-8693-819C610F2E63}" type="parTrans" cxnId="{7D5FDF92-CB07-4F10-8598-CA275C4C1746}">
      <dgm:prSet/>
      <dgm:spPr/>
      <dgm:t>
        <a:bodyPr/>
        <a:lstStyle/>
        <a:p>
          <a:endParaRPr lang="en-US"/>
        </a:p>
      </dgm:t>
    </dgm:pt>
    <dgm:pt modelId="{CBD84866-3385-4DCD-B923-0692DEBABB2F}" type="sibTrans" cxnId="{7D5FDF92-CB07-4F10-8598-CA275C4C1746}">
      <dgm:prSet/>
      <dgm:spPr/>
      <dgm:t>
        <a:bodyPr/>
        <a:lstStyle/>
        <a:p>
          <a:endParaRPr lang="en-US"/>
        </a:p>
      </dgm:t>
    </dgm:pt>
    <dgm:pt modelId="{3E864C7E-4779-4C72-9173-64F1CF5B2C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baseline="0"/>
            <a:t>Single-Factor Model</a:t>
          </a:r>
          <a:endParaRPr lang="en-US" sz="2000"/>
        </a:p>
      </dgm:t>
    </dgm:pt>
    <dgm:pt modelId="{B8030BD6-84DD-4760-824E-34B55849C7AC}" type="parTrans" cxnId="{7C322D07-8D3E-4365-A2FD-5A74A23E5892}">
      <dgm:prSet/>
      <dgm:spPr/>
      <dgm:t>
        <a:bodyPr/>
        <a:lstStyle/>
        <a:p>
          <a:endParaRPr lang="en-US"/>
        </a:p>
      </dgm:t>
    </dgm:pt>
    <dgm:pt modelId="{6C4560E1-5218-4CF3-8985-11165E6461F7}" type="sibTrans" cxnId="{7C322D07-8D3E-4365-A2FD-5A74A23E5892}">
      <dgm:prSet/>
      <dgm:spPr/>
      <dgm:t>
        <a:bodyPr/>
        <a:lstStyle/>
        <a:p>
          <a:endParaRPr lang="en-US"/>
        </a:p>
      </dgm:t>
    </dgm:pt>
    <dgm:pt modelId="{2928C7B2-DF5B-48AB-819B-D784C32E6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baseline="0"/>
            <a:t>Multi-Factor Model</a:t>
          </a:r>
          <a:endParaRPr lang="en-US" sz="2000"/>
        </a:p>
      </dgm:t>
    </dgm:pt>
    <dgm:pt modelId="{A67CA1BD-1D2C-46CE-A942-409A1FD307D2}" type="parTrans" cxnId="{60487643-C9D2-4BDE-B417-DF7F8C92AB88}">
      <dgm:prSet/>
      <dgm:spPr/>
      <dgm:t>
        <a:bodyPr/>
        <a:lstStyle/>
        <a:p>
          <a:endParaRPr lang="en-US"/>
        </a:p>
      </dgm:t>
    </dgm:pt>
    <dgm:pt modelId="{D833AB0B-76BA-4574-9780-DD78CE8EE74E}" type="sibTrans" cxnId="{60487643-C9D2-4BDE-B417-DF7F8C92AB88}">
      <dgm:prSet/>
      <dgm:spPr/>
      <dgm:t>
        <a:bodyPr/>
        <a:lstStyle/>
        <a:p>
          <a:endParaRPr lang="en-US"/>
        </a:p>
      </dgm:t>
    </dgm:pt>
    <dgm:pt modelId="{023882EE-A5D6-49C9-BC4B-AA0E84D6C8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/>
            <a:t>Results &amp; Conclusion</a:t>
          </a:r>
          <a:r>
            <a:rPr lang="en-US" sz="2400" b="1" baseline="0">
              <a:latin typeface="Bell MT"/>
            </a:rPr>
            <a:t> </a:t>
          </a:r>
          <a:endParaRPr lang="en-US" sz="2400"/>
        </a:p>
      </dgm:t>
    </dgm:pt>
    <dgm:pt modelId="{71D2BBB0-E687-4EAA-B3E6-93B8E12569DC}" type="parTrans" cxnId="{F49E876D-0892-4ADB-B0FC-AFAED25ED181}">
      <dgm:prSet/>
      <dgm:spPr/>
      <dgm:t>
        <a:bodyPr/>
        <a:lstStyle/>
        <a:p>
          <a:endParaRPr lang="en-US"/>
        </a:p>
      </dgm:t>
    </dgm:pt>
    <dgm:pt modelId="{68E36A77-CBB4-4618-BD50-342BD0D84D41}" type="sibTrans" cxnId="{F49E876D-0892-4ADB-B0FC-AFAED25ED181}">
      <dgm:prSet/>
      <dgm:spPr/>
      <dgm:t>
        <a:bodyPr/>
        <a:lstStyle/>
        <a:p>
          <a:endParaRPr lang="en-US"/>
        </a:p>
      </dgm:t>
    </dgm:pt>
    <dgm:pt modelId="{4A4961EC-F525-4DE5-B3EC-41220A5DCAE5}" type="pres">
      <dgm:prSet presAssocID="{6B8E1B89-542F-4BE5-98AB-AE6220A45302}" presName="root" presStyleCnt="0">
        <dgm:presLayoutVars>
          <dgm:dir/>
          <dgm:resizeHandles val="exact"/>
        </dgm:presLayoutVars>
      </dgm:prSet>
      <dgm:spPr/>
    </dgm:pt>
    <dgm:pt modelId="{00B3EBE2-EF39-4D10-8292-A29E921046BB}" type="pres">
      <dgm:prSet presAssocID="{09EF5A5E-C7B6-4C20-9618-543E3FEFB9FD}" presName="compNode" presStyleCnt="0"/>
      <dgm:spPr/>
    </dgm:pt>
    <dgm:pt modelId="{B60B65A9-FDD8-4985-B4C7-02CA58C86406}" type="pres">
      <dgm:prSet presAssocID="{09EF5A5E-C7B6-4C20-9618-543E3FEFB9FD}" presName="bgRect" presStyleLbl="bgShp" presStyleIdx="0" presStyleCnt="4"/>
      <dgm:spPr/>
    </dgm:pt>
    <dgm:pt modelId="{2FCBE602-C066-4C99-8C86-3ED20E90748D}" type="pres">
      <dgm:prSet presAssocID="{09EF5A5E-C7B6-4C20-9618-543E3FEFB9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CF3CAB-6110-4E57-AFFE-4FB00F596CC2}" type="pres">
      <dgm:prSet presAssocID="{09EF5A5E-C7B6-4C20-9618-543E3FEFB9FD}" presName="spaceRect" presStyleCnt="0"/>
      <dgm:spPr/>
    </dgm:pt>
    <dgm:pt modelId="{C52EA744-F21C-49BD-BE39-85697E1755B4}" type="pres">
      <dgm:prSet presAssocID="{09EF5A5E-C7B6-4C20-9618-543E3FEFB9FD}" presName="parTx" presStyleLbl="revTx" presStyleIdx="0" presStyleCnt="5">
        <dgm:presLayoutVars>
          <dgm:chMax val="0"/>
          <dgm:chPref val="0"/>
        </dgm:presLayoutVars>
      </dgm:prSet>
      <dgm:spPr/>
    </dgm:pt>
    <dgm:pt modelId="{0D9141C2-DC07-4077-8A5A-6416ACF6CF63}" type="pres">
      <dgm:prSet presAssocID="{BBCE4476-EC74-4CE0-BE49-AF805137487A}" presName="sibTrans" presStyleCnt="0"/>
      <dgm:spPr/>
    </dgm:pt>
    <dgm:pt modelId="{4B72F9E4-C91D-43CB-9A91-E686F99DE627}" type="pres">
      <dgm:prSet presAssocID="{D1F9A066-727D-4693-96CD-9E6A389F327B}" presName="compNode" presStyleCnt="0"/>
      <dgm:spPr/>
    </dgm:pt>
    <dgm:pt modelId="{28F7A105-24C6-429F-B4C8-3983582AFBAD}" type="pres">
      <dgm:prSet presAssocID="{D1F9A066-727D-4693-96CD-9E6A389F327B}" presName="bgRect" presStyleLbl="bgShp" presStyleIdx="1" presStyleCnt="4"/>
      <dgm:spPr/>
    </dgm:pt>
    <dgm:pt modelId="{BF4C63B1-1206-4622-86AF-DB62AF16AA57}" type="pres">
      <dgm:prSet presAssocID="{D1F9A066-727D-4693-96CD-9E6A389F32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07731F3-82F8-4BE9-B449-B20903BCC233}" type="pres">
      <dgm:prSet presAssocID="{D1F9A066-727D-4693-96CD-9E6A389F327B}" presName="spaceRect" presStyleCnt="0"/>
      <dgm:spPr/>
    </dgm:pt>
    <dgm:pt modelId="{1BD5C34D-3D21-4C08-A0D0-C05CA785E806}" type="pres">
      <dgm:prSet presAssocID="{D1F9A066-727D-4693-96CD-9E6A389F327B}" presName="parTx" presStyleLbl="revTx" presStyleIdx="1" presStyleCnt="5">
        <dgm:presLayoutVars>
          <dgm:chMax val="0"/>
          <dgm:chPref val="0"/>
        </dgm:presLayoutVars>
      </dgm:prSet>
      <dgm:spPr/>
    </dgm:pt>
    <dgm:pt modelId="{9C024D69-018A-44D4-8CBC-6FFF77F5EFC1}" type="pres">
      <dgm:prSet presAssocID="{8CCD7B59-FC8D-451A-9646-9DCBB5ABD239}" presName="sibTrans" presStyleCnt="0"/>
      <dgm:spPr/>
    </dgm:pt>
    <dgm:pt modelId="{DBA6B7CA-8FC8-46B5-8BDD-217335CEEE34}" type="pres">
      <dgm:prSet presAssocID="{46BD952D-EEB9-463D-BF25-D41C8CE73BA2}" presName="compNode" presStyleCnt="0"/>
      <dgm:spPr/>
    </dgm:pt>
    <dgm:pt modelId="{F1B10127-4CF0-49AA-BE48-F5D826D249C2}" type="pres">
      <dgm:prSet presAssocID="{46BD952D-EEB9-463D-BF25-D41C8CE73BA2}" presName="bgRect" presStyleLbl="bgShp" presStyleIdx="2" presStyleCnt="4" custLinFactNeighborX="-22072" custLinFactNeighborY="60706"/>
      <dgm:spPr/>
    </dgm:pt>
    <dgm:pt modelId="{58B9E6BA-0E13-4613-9A63-A0D27872E461}" type="pres">
      <dgm:prSet presAssocID="{46BD952D-EEB9-463D-BF25-D41C8CE73B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A63FF0E-41EE-4E18-8E45-C6F0C3D0A354}" type="pres">
      <dgm:prSet presAssocID="{46BD952D-EEB9-463D-BF25-D41C8CE73BA2}" presName="spaceRect" presStyleCnt="0"/>
      <dgm:spPr/>
    </dgm:pt>
    <dgm:pt modelId="{7BFC189C-1398-435A-8A59-5948BDB0FF39}" type="pres">
      <dgm:prSet presAssocID="{46BD952D-EEB9-463D-BF25-D41C8CE73BA2}" presName="parTx" presStyleLbl="revTx" presStyleIdx="2" presStyleCnt="5">
        <dgm:presLayoutVars>
          <dgm:chMax val="0"/>
          <dgm:chPref val="0"/>
        </dgm:presLayoutVars>
      </dgm:prSet>
      <dgm:spPr/>
    </dgm:pt>
    <dgm:pt modelId="{D070201D-5403-452C-B6CA-B4F0E8BA7528}" type="pres">
      <dgm:prSet presAssocID="{46BD952D-EEB9-463D-BF25-D41C8CE73BA2}" presName="desTx" presStyleLbl="revTx" presStyleIdx="3" presStyleCnt="5">
        <dgm:presLayoutVars/>
      </dgm:prSet>
      <dgm:spPr/>
    </dgm:pt>
    <dgm:pt modelId="{126BC485-F93A-4C44-BAC5-22E19BE9BAE9}" type="pres">
      <dgm:prSet presAssocID="{CBD84866-3385-4DCD-B923-0692DEBABB2F}" presName="sibTrans" presStyleCnt="0"/>
      <dgm:spPr/>
    </dgm:pt>
    <dgm:pt modelId="{1187A6F7-0251-4BD3-A5B3-46E53E81931B}" type="pres">
      <dgm:prSet presAssocID="{023882EE-A5D6-49C9-BC4B-AA0E84D6C878}" presName="compNode" presStyleCnt="0"/>
      <dgm:spPr/>
    </dgm:pt>
    <dgm:pt modelId="{BD9112D2-447E-4B57-8B64-FC6FE92F8724}" type="pres">
      <dgm:prSet presAssocID="{023882EE-A5D6-49C9-BC4B-AA0E84D6C878}" presName="bgRect" presStyleLbl="bgShp" presStyleIdx="3" presStyleCnt="4"/>
      <dgm:spPr/>
    </dgm:pt>
    <dgm:pt modelId="{927A7CE2-0483-4B42-A8E4-0FFCE4A9BF18}" type="pres">
      <dgm:prSet presAssocID="{023882EE-A5D6-49C9-BC4B-AA0E84D6C8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68D43AB-D0CE-45FF-A868-E1D9E23808FC}" type="pres">
      <dgm:prSet presAssocID="{023882EE-A5D6-49C9-BC4B-AA0E84D6C878}" presName="spaceRect" presStyleCnt="0"/>
      <dgm:spPr/>
    </dgm:pt>
    <dgm:pt modelId="{6926F625-5CA7-49E3-9196-F3649BCBF295}" type="pres">
      <dgm:prSet presAssocID="{023882EE-A5D6-49C9-BC4B-AA0E84D6C8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322D07-8D3E-4365-A2FD-5A74A23E5892}" srcId="{46BD952D-EEB9-463D-BF25-D41C8CE73BA2}" destId="{3E864C7E-4779-4C72-9173-64F1CF5B2C4B}" srcOrd="0" destOrd="0" parTransId="{B8030BD6-84DD-4760-824E-34B55849C7AC}" sibTransId="{6C4560E1-5218-4CF3-8985-11165E6461F7}"/>
    <dgm:cxn modelId="{3B215E23-C7D4-4C03-B0C4-0FAB843EF798}" type="presOf" srcId="{09EF5A5E-C7B6-4C20-9618-543E3FEFB9FD}" destId="{C52EA744-F21C-49BD-BE39-85697E1755B4}" srcOrd="0" destOrd="0" presId="urn:microsoft.com/office/officeart/2018/2/layout/IconVerticalSolidList"/>
    <dgm:cxn modelId="{60487643-C9D2-4BDE-B417-DF7F8C92AB88}" srcId="{46BD952D-EEB9-463D-BF25-D41C8CE73BA2}" destId="{2928C7B2-DF5B-48AB-819B-D784C32E6B3F}" srcOrd="1" destOrd="0" parTransId="{A67CA1BD-1D2C-46CE-A942-409A1FD307D2}" sibTransId="{D833AB0B-76BA-4574-9780-DD78CE8EE74E}"/>
    <dgm:cxn modelId="{F49E876D-0892-4ADB-B0FC-AFAED25ED181}" srcId="{6B8E1B89-542F-4BE5-98AB-AE6220A45302}" destId="{023882EE-A5D6-49C9-BC4B-AA0E84D6C878}" srcOrd="3" destOrd="0" parTransId="{71D2BBB0-E687-4EAA-B3E6-93B8E12569DC}" sibTransId="{68E36A77-CBB4-4618-BD50-342BD0D84D41}"/>
    <dgm:cxn modelId="{AF9C0257-3667-4754-B775-C7B3E5001E4F}" srcId="{6B8E1B89-542F-4BE5-98AB-AE6220A45302}" destId="{D1F9A066-727D-4693-96CD-9E6A389F327B}" srcOrd="1" destOrd="0" parTransId="{8EEF2B85-B969-4F25-8446-16353C4241B2}" sibTransId="{8CCD7B59-FC8D-451A-9646-9DCBB5ABD239}"/>
    <dgm:cxn modelId="{DD4D1B8A-5274-472F-8ED2-02356E4F354C}" type="presOf" srcId="{023882EE-A5D6-49C9-BC4B-AA0E84D6C878}" destId="{6926F625-5CA7-49E3-9196-F3649BCBF295}" srcOrd="0" destOrd="0" presId="urn:microsoft.com/office/officeart/2018/2/layout/IconVerticalSolidList"/>
    <dgm:cxn modelId="{B5F9BA8C-2CD3-43DE-AF58-604AEA450BB3}" type="presOf" srcId="{3E864C7E-4779-4C72-9173-64F1CF5B2C4B}" destId="{D070201D-5403-452C-B6CA-B4F0E8BA7528}" srcOrd="0" destOrd="0" presId="urn:microsoft.com/office/officeart/2018/2/layout/IconVerticalSolidList"/>
    <dgm:cxn modelId="{106F5A8D-1679-48B5-9469-16A05AFC7F2C}" type="presOf" srcId="{D1F9A066-727D-4693-96CD-9E6A389F327B}" destId="{1BD5C34D-3D21-4C08-A0D0-C05CA785E806}" srcOrd="0" destOrd="0" presId="urn:microsoft.com/office/officeart/2018/2/layout/IconVerticalSolidList"/>
    <dgm:cxn modelId="{7D5FDF92-CB07-4F10-8598-CA275C4C1746}" srcId="{6B8E1B89-542F-4BE5-98AB-AE6220A45302}" destId="{46BD952D-EEB9-463D-BF25-D41C8CE73BA2}" srcOrd="2" destOrd="0" parTransId="{BFB0D139-00CA-446D-8693-819C610F2E63}" sibTransId="{CBD84866-3385-4DCD-B923-0692DEBABB2F}"/>
    <dgm:cxn modelId="{F538099B-4487-4728-A72F-1DA8A017A5BE}" type="presOf" srcId="{2928C7B2-DF5B-48AB-819B-D784C32E6B3F}" destId="{D070201D-5403-452C-B6CA-B4F0E8BA7528}" srcOrd="0" destOrd="1" presId="urn:microsoft.com/office/officeart/2018/2/layout/IconVerticalSolidList"/>
    <dgm:cxn modelId="{FA48EFAE-1C72-4C99-A595-0A3F4AB02456}" type="presOf" srcId="{6B8E1B89-542F-4BE5-98AB-AE6220A45302}" destId="{4A4961EC-F525-4DE5-B3EC-41220A5DCAE5}" srcOrd="0" destOrd="0" presId="urn:microsoft.com/office/officeart/2018/2/layout/IconVerticalSolidList"/>
    <dgm:cxn modelId="{C23B5CCD-4D6D-4AD8-9E7E-62B3B8470FB2}" srcId="{6B8E1B89-542F-4BE5-98AB-AE6220A45302}" destId="{09EF5A5E-C7B6-4C20-9618-543E3FEFB9FD}" srcOrd="0" destOrd="0" parTransId="{F9D31FA2-84B5-45B9-88D6-94994B0A0AFD}" sibTransId="{BBCE4476-EC74-4CE0-BE49-AF805137487A}"/>
    <dgm:cxn modelId="{6314B2DD-609D-4B82-A587-09CC010F3B60}" type="presOf" srcId="{46BD952D-EEB9-463D-BF25-D41C8CE73BA2}" destId="{7BFC189C-1398-435A-8A59-5948BDB0FF39}" srcOrd="0" destOrd="0" presId="urn:microsoft.com/office/officeart/2018/2/layout/IconVerticalSolidList"/>
    <dgm:cxn modelId="{A9A5C5CC-CEF2-4BD3-8048-FC2D8DB0A643}" type="presParOf" srcId="{4A4961EC-F525-4DE5-B3EC-41220A5DCAE5}" destId="{00B3EBE2-EF39-4D10-8292-A29E921046BB}" srcOrd="0" destOrd="0" presId="urn:microsoft.com/office/officeart/2018/2/layout/IconVerticalSolidList"/>
    <dgm:cxn modelId="{3DCB6A63-915D-4EB9-8692-98DA3FF3793F}" type="presParOf" srcId="{00B3EBE2-EF39-4D10-8292-A29E921046BB}" destId="{B60B65A9-FDD8-4985-B4C7-02CA58C86406}" srcOrd="0" destOrd="0" presId="urn:microsoft.com/office/officeart/2018/2/layout/IconVerticalSolidList"/>
    <dgm:cxn modelId="{C8D4B382-52A2-431A-9209-5732439ADD4C}" type="presParOf" srcId="{00B3EBE2-EF39-4D10-8292-A29E921046BB}" destId="{2FCBE602-C066-4C99-8C86-3ED20E90748D}" srcOrd="1" destOrd="0" presId="urn:microsoft.com/office/officeart/2018/2/layout/IconVerticalSolidList"/>
    <dgm:cxn modelId="{F2AC5276-415C-4725-B52B-32548DBDAD45}" type="presParOf" srcId="{00B3EBE2-EF39-4D10-8292-A29E921046BB}" destId="{EECF3CAB-6110-4E57-AFFE-4FB00F596CC2}" srcOrd="2" destOrd="0" presId="urn:microsoft.com/office/officeart/2018/2/layout/IconVerticalSolidList"/>
    <dgm:cxn modelId="{3998743C-CD97-4DA3-910A-8B998DFD7777}" type="presParOf" srcId="{00B3EBE2-EF39-4D10-8292-A29E921046BB}" destId="{C52EA744-F21C-49BD-BE39-85697E1755B4}" srcOrd="3" destOrd="0" presId="urn:microsoft.com/office/officeart/2018/2/layout/IconVerticalSolidList"/>
    <dgm:cxn modelId="{0B936318-D523-435F-BF47-38DFC55A6901}" type="presParOf" srcId="{4A4961EC-F525-4DE5-B3EC-41220A5DCAE5}" destId="{0D9141C2-DC07-4077-8A5A-6416ACF6CF63}" srcOrd="1" destOrd="0" presId="urn:microsoft.com/office/officeart/2018/2/layout/IconVerticalSolidList"/>
    <dgm:cxn modelId="{51E57ED6-FADA-4ABD-A49D-4E4440182274}" type="presParOf" srcId="{4A4961EC-F525-4DE5-B3EC-41220A5DCAE5}" destId="{4B72F9E4-C91D-43CB-9A91-E686F99DE627}" srcOrd="2" destOrd="0" presId="urn:microsoft.com/office/officeart/2018/2/layout/IconVerticalSolidList"/>
    <dgm:cxn modelId="{79C0C053-4616-4EFC-94CC-E2BEEF0BA370}" type="presParOf" srcId="{4B72F9E4-C91D-43CB-9A91-E686F99DE627}" destId="{28F7A105-24C6-429F-B4C8-3983582AFBAD}" srcOrd="0" destOrd="0" presId="urn:microsoft.com/office/officeart/2018/2/layout/IconVerticalSolidList"/>
    <dgm:cxn modelId="{467D49C3-2A8D-4E67-AFBC-FDB8D98D9F45}" type="presParOf" srcId="{4B72F9E4-C91D-43CB-9A91-E686F99DE627}" destId="{BF4C63B1-1206-4622-86AF-DB62AF16AA57}" srcOrd="1" destOrd="0" presId="urn:microsoft.com/office/officeart/2018/2/layout/IconVerticalSolidList"/>
    <dgm:cxn modelId="{7E3F4601-F5EB-4B32-BBFE-F9B490B90634}" type="presParOf" srcId="{4B72F9E4-C91D-43CB-9A91-E686F99DE627}" destId="{C07731F3-82F8-4BE9-B449-B20903BCC233}" srcOrd="2" destOrd="0" presId="urn:microsoft.com/office/officeart/2018/2/layout/IconVerticalSolidList"/>
    <dgm:cxn modelId="{352ED49F-72BE-4550-8F17-6DF3C5896BD3}" type="presParOf" srcId="{4B72F9E4-C91D-43CB-9A91-E686F99DE627}" destId="{1BD5C34D-3D21-4C08-A0D0-C05CA785E806}" srcOrd="3" destOrd="0" presId="urn:microsoft.com/office/officeart/2018/2/layout/IconVerticalSolidList"/>
    <dgm:cxn modelId="{1BB7E115-2487-4AC5-8A64-CDDD38DB617F}" type="presParOf" srcId="{4A4961EC-F525-4DE5-B3EC-41220A5DCAE5}" destId="{9C024D69-018A-44D4-8CBC-6FFF77F5EFC1}" srcOrd="3" destOrd="0" presId="urn:microsoft.com/office/officeart/2018/2/layout/IconVerticalSolidList"/>
    <dgm:cxn modelId="{061748F2-6EBE-4B68-8CB5-BEFA2116A779}" type="presParOf" srcId="{4A4961EC-F525-4DE5-B3EC-41220A5DCAE5}" destId="{DBA6B7CA-8FC8-46B5-8BDD-217335CEEE34}" srcOrd="4" destOrd="0" presId="urn:microsoft.com/office/officeart/2018/2/layout/IconVerticalSolidList"/>
    <dgm:cxn modelId="{C1C9F1C5-5C10-4561-A3B3-676AA042F7E2}" type="presParOf" srcId="{DBA6B7CA-8FC8-46B5-8BDD-217335CEEE34}" destId="{F1B10127-4CF0-49AA-BE48-F5D826D249C2}" srcOrd="0" destOrd="0" presId="urn:microsoft.com/office/officeart/2018/2/layout/IconVerticalSolidList"/>
    <dgm:cxn modelId="{A0DDFBC7-321E-46A1-AD7C-B488B40EF175}" type="presParOf" srcId="{DBA6B7CA-8FC8-46B5-8BDD-217335CEEE34}" destId="{58B9E6BA-0E13-4613-9A63-A0D27872E461}" srcOrd="1" destOrd="0" presId="urn:microsoft.com/office/officeart/2018/2/layout/IconVerticalSolidList"/>
    <dgm:cxn modelId="{56DCE8E1-15DB-4DBE-A226-677B26773DD9}" type="presParOf" srcId="{DBA6B7CA-8FC8-46B5-8BDD-217335CEEE34}" destId="{8A63FF0E-41EE-4E18-8E45-C6F0C3D0A354}" srcOrd="2" destOrd="0" presId="urn:microsoft.com/office/officeart/2018/2/layout/IconVerticalSolidList"/>
    <dgm:cxn modelId="{2F718433-596B-4C14-BCF0-41594A03C849}" type="presParOf" srcId="{DBA6B7CA-8FC8-46B5-8BDD-217335CEEE34}" destId="{7BFC189C-1398-435A-8A59-5948BDB0FF39}" srcOrd="3" destOrd="0" presId="urn:microsoft.com/office/officeart/2018/2/layout/IconVerticalSolidList"/>
    <dgm:cxn modelId="{70819AC0-5A7F-4F10-9A2D-F8AE4F62D39A}" type="presParOf" srcId="{DBA6B7CA-8FC8-46B5-8BDD-217335CEEE34}" destId="{D070201D-5403-452C-B6CA-B4F0E8BA7528}" srcOrd="4" destOrd="0" presId="urn:microsoft.com/office/officeart/2018/2/layout/IconVerticalSolidList"/>
    <dgm:cxn modelId="{B8F7F311-2F0B-46A1-8DE1-78329E744FE7}" type="presParOf" srcId="{4A4961EC-F525-4DE5-B3EC-41220A5DCAE5}" destId="{126BC485-F93A-4C44-BAC5-22E19BE9BAE9}" srcOrd="5" destOrd="0" presId="urn:microsoft.com/office/officeart/2018/2/layout/IconVerticalSolidList"/>
    <dgm:cxn modelId="{17030ED1-0BEF-47B6-AF6C-655589BF5FA5}" type="presParOf" srcId="{4A4961EC-F525-4DE5-B3EC-41220A5DCAE5}" destId="{1187A6F7-0251-4BD3-A5B3-46E53E81931B}" srcOrd="6" destOrd="0" presId="urn:microsoft.com/office/officeart/2018/2/layout/IconVerticalSolidList"/>
    <dgm:cxn modelId="{9B6A53C8-FCA0-41F7-B578-66C06FB06936}" type="presParOf" srcId="{1187A6F7-0251-4BD3-A5B3-46E53E81931B}" destId="{BD9112D2-447E-4B57-8B64-FC6FE92F8724}" srcOrd="0" destOrd="0" presId="urn:microsoft.com/office/officeart/2018/2/layout/IconVerticalSolidList"/>
    <dgm:cxn modelId="{570DFFE7-1C39-4E9F-9950-14C02D2B7FB7}" type="presParOf" srcId="{1187A6F7-0251-4BD3-A5B3-46E53E81931B}" destId="{927A7CE2-0483-4B42-A8E4-0FFCE4A9BF18}" srcOrd="1" destOrd="0" presId="urn:microsoft.com/office/officeart/2018/2/layout/IconVerticalSolidList"/>
    <dgm:cxn modelId="{CEF83CCC-5476-4175-9EBD-17388F7789D1}" type="presParOf" srcId="{1187A6F7-0251-4BD3-A5B3-46E53E81931B}" destId="{968D43AB-D0CE-45FF-A868-E1D9E23808FC}" srcOrd="2" destOrd="0" presId="urn:microsoft.com/office/officeart/2018/2/layout/IconVerticalSolidList"/>
    <dgm:cxn modelId="{11B13A41-944B-4A15-B054-924EB1703897}" type="presParOf" srcId="{1187A6F7-0251-4BD3-A5B3-46E53E81931B}" destId="{6926F625-5CA7-49E3-9196-F3649BCBF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F3CCD-AF11-436F-8C51-AAE89573A4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A3282-FB95-402A-80EA-00469D497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</a:rPr>
            <a:t>Market Making - Providing liquidity by continuously offering to buy and sell securities.</a:t>
          </a:r>
        </a:p>
      </dgm:t>
    </dgm:pt>
    <dgm:pt modelId="{947CEE5E-80B8-4F9C-B4A7-16B4B342BE4D}" type="parTrans" cxnId="{ED0EA526-C1A1-4C44-95F9-FAC771D3D47A}">
      <dgm:prSet/>
      <dgm:spPr/>
      <dgm:t>
        <a:bodyPr/>
        <a:lstStyle/>
        <a:p>
          <a:endParaRPr lang="en-US"/>
        </a:p>
      </dgm:t>
    </dgm:pt>
    <dgm:pt modelId="{05ECC2AC-8D2B-4CD9-90D3-0809E1B333DF}" type="sibTrans" cxnId="{ED0EA526-C1A1-4C44-95F9-FAC771D3D47A}">
      <dgm:prSet/>
      <dgm:spPr/>
      <dgm:t>
        <a:bodyPr/>
        <a:lstStyle/>
        <a:p>
          <a:endParaRPr lang="en-US"/>
        </a:p>
      </dgm:t>
    </dgm:pt>
    <dgm:pt modelId="{4F7A1A99-C1B0-468F-A7F6-51C96CFDD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</a:rPr>
            <a:t>Importance - Narrowing bid-ask spreads, enhancing market depth and stability.</a:t>
          </a:r>
        </a:p>
      </dgm:t>
    </dgm:pt>
    <dgm:pt modelId="{59DCCE4F-595C-4059-93AF-BFC57516AD33}" type="parTrans" cxnId="{7A32A084-CA73-4E0B-9836-32B0BFF9CBD3}">
      <dgm:prSet/>
      <dgm:spPr/>
      <dgm:t>
        <a:bodyPr/>
        <a:lstStyle/>
        <a:p>
          <a:endParaRPr lang="en-US"/>
        </a:p>
      </dgm:t>
    </dgm:pt>
    <dgm:pt modelId="{5BBCBA1A-7CF0-4900-8DBB-02835C906F71}" type="sibTrans" cxnId="{7A32A084-CA73-4E0B-9836-32B0BFF9CBD3}">
      <dgm:prSet/>
      <dgm:spPr/>
      <dgm:t>
        <a:bodyPr/>
        <a:lstStyle/>
        <a:p>
          <a:endParaRPr lang="en-US"/>
        </a:p>
      </dgm:t>
    </dgm:pt>
    <dgm:pt modelId="{CA09B1B0-0398-4053-883C-00A4ED50A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</a:rPr>
            <a:t>Strategies - Limit orders, managing inventory, maintaining balanced books.</a:t>
          </a:r>
        </a:p>
      </dgm:t>
    </dgm:pt>
    <dgm:pt modelId="{F611F780-FF11-44E3-BCFB-4CB4C828E9F1}" type="parTrans" cxnId="{C7771C55-51F9-4A4D-BF0B-B83BD09646C0}">
      <dgm:prSet/>
      <dgm:spPr/>
      <dgm:t>
        <a:bodyPr/>
        <a:lstStyle/>
        <a:p>
          <a:endParaRPr lang="en-US"/>
        </a:p>
      </dgm:t>
    </dgm:pt>
    <dgm:pt modelId="{BDBA762B-79D4-4744-AD5F-34576BD763D2}" type="sibTrans" cxnId="{C7771C55-51F9-4A4D-BF0B-B83BD09646C0}">
      <dgm:prSet/>
      <dgm:spPr/>
      <dgm:t>
        <a:bodyPr/>
        <a:lstStyle/>
        <a:p>
          <a:endParaRPr lang="en-US"/>
        </a:p>
      </dgm:t>
    </dgm:pt>
    <dgm:pt modelId="{518E97A3-5975-4D53-BC80-273741A35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</a:rPr>
            <a:t>Regulation - Market makers operate in regulated environments overseen by financial regulatory bodies.</a:t>
          </a:r>
        </a:p>
      </dgm:t>
    </dgm:pt>
    <dgm:pt modelId="{FEF0A6B4-FB37-4780-8466-7EC3EE512D9F}" type="parTrans" cxnId="{C599330C-9000-47D5-B198-759036582AE2}">
      <dgm:prSet/>
      <dgm:spPr/>
      <dgm:t>
        <a:bodyPr/>
        <a:lstStyle/>
        <a:p>
          <a:endParaRPr lang="en-US"/>
        </a:p>
      </dgm:t>
    </dgm:pt>
    <dgm:pt modelId="{2E3742CC-3700-48D4-AA00-B4AB7F7B6CDE}" type="sibTrans" cxnId="{C599330C-9000-47D5-B198-759036582AE2}">
      <dgm:prSet/>
      <dgm:spPr/>
      <dgm:t>
        <a:bodyPr/>
        <a:lstStyle/>
        <a:p>
          <a:endParaRPr lang="en-US"/>
        </a:p>
      </dgm:t>
    </dgm:pt>
    <dgm:pt modelId="{C1B5AF32-3DB7-4AD2-BB2D-0DCE1DCDFEAA}" type="pres">
      <dgm:prSet presAssocID="{782F3CCD-AF11-436F-8C51-AAE89573A434}" presName="root" presStyleCnt="0">
        <dgm:presLayoutVars>
          <dgm:dir/>
          <dgm:resizeHandles val="exact"/>
        </dgm:presLayoutVars>
      </dgm:prSet>
      <dgm:spPr/>
    </dgm:pt>
    <dgm:pt modelId="{62DAE2DB-6606-475E-B0B0-FBE7972896E4}" type="pres">
      <dgm:prSet presAssocID="{1DCA3282-FB95-402A-80EA-00469D497B29}" presName="compNode" presStyleCnt="0"/>
      <dgm:spPr/>
    </dgm:pt>
    <dgm:pt modelId="{3697D161-82F5-4194-A5D0-BC4493B0792B}" type="pres">
      <dgm:prSet presAssocID="{1DCA3282-FB95-402A-80EA-00469D497B29}" presName="bgRect" presStyleLbl="bgShp" presStyleIdx="0" presStyleCnt="4"/>
      <dgm:spPr/>
    </dgm:pt>
    <dgm:pt modelId="{5AE5E1D7-9DB2-484C-9D4B-E7A54FA7F775}" type="pres">
      <dgm:prSet presAssocID="{1DCA3282-FB95-402A-80EA-00469D497B29}" presName="iconRect" presStyleLbl="node1" presStyleIdx="0" presStyleCnt="4" custLinFactNeighborX="-46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4590B3B3-93E9-4292-BB9C-2BD4759C3911}" type="pres">
      <dgm:prSet presAssocID="{1DCA3282-FB95-402A-80EA-00469D497B29}" presName="spaceRect" presStyleCnt="0"/>
      <dgm:spPr/>
    </dgm:pt>
    <dgm:pt modelId="{94AEAF95-DDB4-4B4C-8FAC-FD44F425DCAC}" type="pres">
      <dgm:prSet presAssocID="{1DCA3282-FB95-402A-80EA-00469D497B29}" presName="parTx" presStyleLbl="revTx" presStyleIdx="0" presStyleCnt="4">
        <dgm:presLayoutVars>
          <dgm:chMax val="0"/>
          <dgm:chPref val="0"/>
        </dgm:presLayoutVars>
      </dgm:prSet>
      <dgm:spPr/>
    </dgm:pt>
    <dgm:pt modelId="{55DE17DC-4C50-41BA-AEAD-A32A753E6661}" type="pres">
      <dgm:prSet presAssocID="{05ECC2AC-8D2B-4CD9-90D3-0809E1B333DF}" presName="sibTrans" presStyleCnt="0"/>
      <dgm:spPr/>
    </dgm:pt>
    <dgm:pt modelId="{5D9832C1-1C36-4843-8143-4AAA25C3251D}" type="pres">
      <dgm:prSet presAssocID="{4F7A1A99-C1B0-468F-A7F6-51C96CFDD7B8}" presName="compNode" presStyleCnt="0"/>
      <dgm:spPr/>
    </dgm:pt>
    <dgm:pt modelId="{B0991F4F-CB71-4D4B-BF8B-B4D993F1C914}" type="pres">
      <dgm:prSet presAssocID="{4F7A1A99-C1B0-468F-A7F6-51C96CFDD7B8}" presName="bgRect" presStyleLbl="bgShp" presStyleIdx="1" presStyleCnt="4"/>
      <dgm:spPr/>
    </dgm:pt>
    <dgm:pt modelId="{69B5FFC0-41FA-4506-AC9C-7B41956E013F}" type="pres">
      <dgm:prSet presAssocID="{4F7A1A99-C1B0-468F-A7F6-51C96CFDD7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9F81624-98A0-4142-8069-07CA7FD6FBDB}" type="pres">
      <dgm:prSet presAssocID="{4F7A1A99-C1B0-468F-A7F6-51C96CFDD7B8}" presName="spaceRect" presStyleCnt="0"/>
      <dgm:spPr/>
    </dgm:pt>
    <dgm:pt modelId="{CCEC98B0-E042-4356-9EFA-F39874181794}" type="pres">
      <dgm:prSet presAssocID="{4F7A1A99-C1B0-468F-A7F6-51C96CFDD7B8}" presName="parTx" presStyleLbl="revTx" presStyleIdx="1" presStyleCnt="4">
        <dgm:presLayoutVars>
          <dgm:chMax val="0"/>
          <dgm:chPref val="0"/>
        </dgm:presLayoutVars>
      </dgm:prSet>
      <dgm:spPr/>
    </dgm:pt>
    <dgm:pt modelId="{7D3C99E8-4E62-4176-B43D-FB8B930768A4}" type="pres">
      <dgm:prSet presAssocID="{5BBCBA1A-7CF0-4900-8DBB-02835C906F71}" presName="sibTrans" presStyleCnt="0"/>
      <dgm:spPr/>
    </dgm:pt>
    <dgm:pt modelId="{75D4DA94-95C5-4DB8-BC2D-CBD968C8E784}" type="pres">
      <dgm:prSet presAssocID="{CA09B1B0-0398-4053-883C-00A4ED50A2BD}" presName="compNode" presStyleCnt="0"/>
      <dgm:spPr/>
    </dgm:pt>
    <dgm:pt modelId="{A5EE02FA-ABC5-4316-B96D-8D49D3D90D7E}" type="pres">
      <dgm:prSet presAssocID="{CA09B1B0-0398-4053-883C-00A4ED50A2BD}" presName="bgRect" presStyleLbl="bgShp" presStyleIdx="2" presStyleCnt="4"/>
      <dgm:spPr/>
    </dgm:pt>
    <dgm:pt modelId="{1235D755-7485-4B32-82AA-D0424C42E1B9}" type="pres">
      <dgm:prSet presAssocID="{CA09B1B0-0398-4053-883C-00A4ED50A2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ECD0F24-262E-49F9-8CC2-7590D10E017A}" type="pres">
      <dgm:prSet presAssocID="{CA09B1B0-0398-4053-883C-00A4ED50A2BD}" presName="spaceRect" presStyleCnt="0"/>
      <dgm:spPr/>
    </dgm:pt>
    <dgm:pt modelId="{1FBBF48C-A07D-4D56-8923-709EF4AAD0A3}" type="pres">
      <dgm:prSet presAssocID="{CA09B1B0-0398-4053-883C-00A4ED50A2BD}" presName="parTx" presStyleLbl="revTx" presStyleIdx="2" presStyleCnt="4">
        <dgm:presLayoutVars>
          <dgm:chMax val="0"/>
          <dgm:chPref val="0"/>
        </dgm:presLayoutVars>
      </dgm:prSet>
      <dgm:spPr/>
    </dgm:pt>
    <dgm:pt modelId="{E253EFC7-6941-404C-AF06-1F54A0D08327}" type="pres">
      <dgm:prSet presAssocID="{BDBA762B-79D4-4744-AD5F-34576BD763D2}" presName="sibTrans" presStyleCnt="0"/>
      <dgm:spPr/>
    </dgm:pt>
    <dgm:pt modelId="{1A83C030-041B-4369-A5C6-8FB72DAB9568}" type="pres">
      <dgm:prSet presAssocID="{518E97A3-5975-4D53-BC80-273741A35D61}" presName="compNode" presStyleCnt="0"/>
      <dgm:spPr/>
    </dgm:pt>
    <dgm:pt modelId="{81318ED8-6EBE-4E31-83C1-5D07AAB567AC}" type="pres">
      <dgm:prSet presAssocID="{518E97A3-5975-4D53-BC80-273741A35D61}" presName="bgRect" presStyleLbl="bgShp" presStyleIdx="3" presStyleCnt="4"/>
      <dgm:spPr/>
    </dgm:pt>
    <dgm:pt modelId="{68AEC944-7C20-44F6-AF51-6FA521AB5606}" type="pres">
      <dgm:prSet presAssocID="{518E97A3-5975-4D53-BC80-273741A35D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4AE7B81-E2E2-4227-9B59-C395B0B2D79D}" type="pres">
      <dgm:prSet presAssocID="{518E97A3-5975-4D53-BC80-273741A35D61}" presName="spaceRect" presStyleCnt="0"/>
      <dgm:spPr/>
    </dgm:pt>
    <dgm:pt modelId="{D8447114-449C-4C99-AC1A-9AF76F9DFA55}" type="pres">
      <dgm:prSet presAssocID="{518E97A3-5975-4D53-BC80-273741A35D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99330C-9000-47D5-B198-759036582AE2}" srcId="{782F3CCD-AF11-436F-8C51-AAE89573A434}" destId="{518E97A3-5975-4D53-BC80-273741A35D61}" srcOrd="3" destOrd="0" parTransId="{FEF0A6B4-FB37-4780-8466-7EC3EE512D9F}" sibTransId="{2E3742CC-3700-48D4-AA00-B4AB7F7B6CDE}"/>
    <dgm:cxn modelId="{ED0EA526-C1A1-4C44-95F9-FAC771D3D47A}" srcId="{782F3CCD-AF11-436F-8C51-AAE89573A434}" destId="{1DCA3282-FB95-402A-80EA-00469D497B29}" srcOrd="0" destOrd="0" parTransId="{947CEE5E-80B8-4F9C-B4A7-16B4B342BE4D}" sibTransId="{05ECC2AC-8D2B-4CD9-90D3-0809E1B333DF}"/>
    <dgm:cxn modelId="{3C4EA32D-8B26-4677-91B7-27B4E34CA10E}" type="presOf" srcId="{4F7A1A99-C1B0-468F-A7F6-51C96CFDD7B8}" destId="{CCEC98B0-E042-4356-9EFA-F39874181794}" srcOrd="0" destOrd="0" presId="urn:microsoft.com/office/officeart/2018/2/layout/IconVerticalSolidList"/>
    <dgm:cxn modelId="{C7771C55-51F9-4A4D-BF0B-B83BD09646C0}" srcId="{782F3CCD-AF11-436F-8C51-AAE89573A434}" destId="{CA09B1B0-0398-4053-883C-00A4ED50A2BD}" srcOrd="2" destOrd="0" parTransId="{F611F780-FF11-44E3-BCFB-4CB4C828E9F1}" sibTransId="{BDBA762B-79D4-4744-AD5F-34576BD763D2}"/>
    <dgm:cxn modelId="{7A32A084-CA73-4E0B-9836-32B0BFF9CBD3}" srcId="{782F3CCD-AF11-436F-8C51-AAE89573A434}" destId="{4F7A1A99-C1B0-468F-A7F6-51C96CFDD7B8}" srcOrd="1" destOrd="0" parTransId="{59DCCE4F-595C-4059-93AF-BFC57516AD33}" sibTransId="{5BBCBA1A-7CF0-4900-8DBB-02835C906F71}"/>
    <dgm:cxn modelId="{EDBB7A8A-A648-4629-BC81-B28F801AFBE8}" type="presOf" srcId="{518E97A3-5975-4D53-BC80-273741A35D61}" destId="{D8447114-449C-4C99-AC1A-9AF76F9DFA55}" srcOrd="0" destOrd="0" presId="urn:microsoft.com/office/officeart/2018/2/layout/IconVerticalSolidList"/>
    <dgm:cxn modelId="{D9660BA9-8FF1-4B63-9432-3114C23D6CE8}" type="presOf" srcId="{782F3CCD-AF11-436F-8C51-AAE89573A434}" destId="{C1B5AF32-3DB7-4AD2-BB2D-0DCE1DCDFEAA}" srcOrd="0" destOrd="0" presId="urn:microsoft.com/office/officeart/2018/2/layout/IconVerticalSolidList"/>
    <dgm:cxn modelId="{BFE537D9-585D-47FF-A68E-A5DCAC4308BC}" type="presOf" srcId="{1DCA3282-FB95-402A-80EA-00469D497B29}" destId="{94AEAF95-DDB4-4B4C-8FAC-FD44F425DCAC}" srcOrd="0" destOrd="0" presId="urn:microsoft.com/office/officeart/2018/2/layout/IconVerticalSolidList"/>
    <dgm:cxn modelId="{50D34CFF-7985-48BF-BC16-79ED458D9A62}" type="presOf" srcId="{CA09B1B0-0398-4053-883C-00A4ED50A2BD}" destId="{1FBBF48C-A07D-4D56-8923-709EF4AAD0A3}" srcOrd="0" destOrd="0" presId="urn:microsoft.com/office/officeart/2018/2/layout/IconVerticalSolidList"/>
    <dgm:cxn modelId="{34D8AD85-1983-4B72-86B0-B08623A8659B}" type="presParOf" srcId="{C1B5AF32-3DB7-4AD2-BB2D-0DCE1DCDFEAA}" destId="{62DAE2DB-6606-475E-B0B0-FBE7972896E4}" srcOrd="0" destOrd="0" presId="urn:microsoft.com/office/officeart/2018/2/layout/IconVerticalSolidList"/>
    <dgm:cxn modelId="{CC0126AB-0767-452A-B8CB-B43CAAB5B75C}" type="presParOf" srcId="{62DAE2DB-6606-475E-B0B0-FBE7972896E4}" destId="{3697D161-82F5-4194-A5D0-BC4493B0792B}" srcOrd="0" destOrd="0" presId="urn:microsoft.com/office/officeart/2018/2/layout/IconVerticalSolidList"/>
    <dgm:cxn modelId="{863D40D2-C205-483B-B0C2-7D662BDB0380}" type="presParOf" srcId="{62DAE2DB-6606-475E-B0B0-FBE7972896E4}" destId="{5AE5E1D7-9DB2-484C-9D4B-E7A54FA7F775}" srcOrd="1" destOrd="0" presId="urn:microsoft.com/office/officeart/2018/2/layout/IconVerticalSolidList"/>
    <dgm:cxn modelId="{145D9F43-04D3-4DCD-BF4D-DE6BF8073A18}" type="presParOf" srcId="{62DAE2DB-6606-475E-B0B0-FBE7972896E4}" destId="{4590B3B3-93E9-4292-BB9C-2BD4759C3911}" srcOrd="2" destOrd="0" presId="urn:microsoft.com/office/officeart/2018/2/layout/IconVerticalSolidList"/>
    <dgm:cxn modelId="{EF41DC9E-E7AD-4911-B4BC-7511CD5C6248}" type="presParOf" srcId="{62DAE2DB-6606-475E-B0B0-FBE7972896E4}" destId="{94AEAF95-DDB4-4B4C-8FAC-FD44F425DCAC}" srcOrd="3" destOrd="0" presId="urn:microsoft.com/office/officeart/2018/2/layout/IconVerticalSolidList"/>
    <dgm:cxn modelId="{ECCF6576-B55D-48B1-B350-D53728CA7C23}" type="presParOf" srcId="{C1B5AF32-3DB7-4AD2-BB2D-0DCE1DCDFEAA}" destId="{55DE17DC-4C50-41BA-AEAD-A32A753E6661}" srcOrd="1" destOrd="0" presId="urn:microsoft.com/office/officeart/2018/2/layout/IconVerticalSolidList"/>
    <dgm:cxn modelId="{51D5FEF3-20E8-43F1-A926-9480D11F119D}" type="presParOf" srcId="{C1B5AF32-3DB7-4AD2-BB2D-0DCE1DCDFEAA}" destId="{5D9832C1-1C36-4843-8143-4AAA25C3251D}" srcOrd="2" destOrd="0" presId="urn:microsoft.com/office/officeart/2018/2/layout/IconVerticalSolidList"/>
    <dgm:cxn modelId="{BFA60137-DD5D-42C9-8290-8E1535353126}" type="presParOf" srcId="{5D9832C1-1C36-4843-8143-4AAA25C3251D}" destId="{B0991F4F-CB71-4D4B-BF8B-B4D993F1C914}" srcOrd="0" destOrd="0" presId="urn:microsoft.com/office/officeart/2018/2/layout/IconVerticalSolidList"/>
    <dgm:cxn modelId="{FE984E5B-8EFF-4D49-AED4-6AEEA37415F9}" type="presParOf" srcId="{5D9832C1-1C36-4843-8143-4AAA25C3251D}" destId="{69B5FFC0-41FA-4506-AC9C-7B41956E013F}" srcOrd="1" destOrd="0" presId="urn:microsoft.com/office/officeart/2018/2/layout/IconVerticalSolidList"/>
    <dgm:cxn modelId="{A20CAE8A-EA2B-43E8-AEAA-EE2583F38DE1}" type="presParOf" srcId="{5D9832C1-1C36-4843-8143-4AAA25C3251D}" destId="{69F81624-98A0-4142-8069-07CA7FD6FBDB}" srcOrd="2" destOrd="0" presId="urn:microsoft.com/office/officeart/2018/2/layout/IconVerticalSolidList"/>
    <dgm:cxn modelId="{BB25939B-3DC6-4ADC-B3F9-4F6DD0D68933}" type="presParOf" srcId="{5D9832C1-1C36-4843-8143-4AAA25C3251D}" destId="{CCEC98B0-E042-4356-9EFA-F39874181794}" srcOrd="3" destOrd="0" presId="urn:microsoft.com/office/officeart/2018/2/layout/IconVerticalSolidList"/>
    <dgm:cxn modelId="{41924CC1-D671-4F38-AED3-7D75ABE6A21D}" type="presParOf" srcId="{C1B5AF32-3DB7-4AD2-BB2D-0DCE1DCDFEAA}" destId="{7D3C99E8-4E62-4176-B43D-FB8B930768A4}" srcOrd="3" destOrd="0" presId="urn:microsoft.com/office/officeart/2018/2/layout/IconVerticalSolidList"/>
    <dgm:cxn modelId="{5A2B0976-4087-4568-8C6A-355C0CD0B031}" type="presParOf" srcId="{C1B5AF32-3DB7-4AD2-BB2D-0DCE1DCDFEAA}" destId="{75D4DA94-95C5-4DB8-BC2D-CBD968C8E784}" srcOrd="4" destOrd="0" presId="urn:microsoft.com/office/officeart/2018/2/layout/IconVerticalSolidList"/>
    <dgm:cxn modelId="{BE94188D-09E6-4AE0-96D9-F54E0F2D59EE}" type="presParOf" srcId="{75D4DA94-95C5-4DB8-BC2D-CBD968C8E784}" destId="{A5EE02FA-ABC5-4316-B96D-8D49D3D90D7E}" srcOrd="0" destOrd="0" presId="urn:microsoft.com/office/officeart/2018/2/layout/IconVerticalSolidList"/>
    <dgm:cxn modelId="{F4EA9D2E-8EEE-41DF-B8A1-035FEBF4628F}" type="presParOf" srcId="{75D4DA94-95C5-4DB8-BC2D-CBD968C8E784}" destId="{1235D755-7485-4B32-82AA-D0424C42E1B9}" srcOrd="1" destOrd="0" presId="urn:microsoft.com/office/officeart/2018/2/layout/IconVerticalSolidList"/>
    <dgm:cxn modelId="{8B5D8294-9FD1-432D-BA52-EEF4D85537B5}" type="presParOf" srcId="{75D4DA94-95C5-4DB8-BC2D-CBD968C8E784}" destId="{9ECD0F24-262E-49F9-8CC2-7590D10E017A}" srcOrd="2" destOrd="0" presId="urn:microsoft.com/office/officeart/2018/2/layout/IconVerticalSolidList"/>
    <dgm:cxn modelId="{4FA480CF-EA87-4221-ADD3-164B2E889E8F}" type="presParOf" srcId="{75D4DA94-95C5-4DB8-BC2D-CBD968C8E784}" destId="{1FBBF48C-A07D-4D56-8923-709EF4AAD0A3}" srcOrd="3" destOrd="0" presId="urn:microsoft.com/office/officeart/2018/2/layout/IconVerticalSolidList"/>
    <dgm:cxn modelId="{314AE5DC-CC87-44FD-895C-1FBF1969E43C}" type="presParOf" srcId="{C1B5AF32-3DB7-4AD2-BB2D-0DCE1DCDFEAA}" destId="{E253EFC7-6941-404C-AF06-1F54A0D08327}" srcOrd="5" destOrd="0" presId="urn:microsoft.com/office/officeart/2018/2/layout/IconVerticalSolidList"/>
    <dgm:cxn modelId="{E034C520-1E45-4220-B344-A863AC3F276A}" type="presParOf" srcId="{C1B5AF32-3DB7-4AD2-BB2D-0DCE1DCDFEAA}" destId="{1A83C030-041B-4369-A5C6-8FB72DAB9568}" srcOrd="6" destOrd="0" presId="urn:microsoft.com/office/officeart/2018/2/layout/IconVerticalSolidList"/>
    <dgm:cxn modelId="{EA96B64A-7A69-4320-BC45-668B8B357746}" type="presParOf" srcId="{1A83C030-041B-4369-A5C6-8FB72DAB9568}" destId="{81318ED8-6EBE-4E31-83C1-5D07AAB567AC}" srcOrd="0" destOrd="0" presId="urn:microsoft.com/office/officeart/2018/2/layout/IconVerticalSolidList"/>
    <dgm:cxn modelId="{E18E67C5-1EB7-4B90-8682-EE5F1A2B8285}" type="presParOf" srcId="{1A83C030-041B-4369-A5C6-8FB72DAB9568}" destId="{68AEC944-7C20-44F6-AF51-6FA521AB5606}" srcOrd="1" destOrd="0" presId="urn:microsoft.com/office/officeart/2018/2/layout/IconVerticalSolidList"/>
    <dgm:cxn modelId="{7BAEE2DD-4A2E-4750-9941-3A68E02E9A92}" type="presParOf" srcId="{1A83C030-041B-4369-A5C6-8FB72DAB9568}" destId="{94AE7B81-E2E2-4227-9B59-C395B0B2D79D}" srcOrd="2" destOrd="0" presId="urn:microsoft.com/office/officeart/2018/2/layout/IconVerticalSolidList"/>
    <dgm:cxn modelId="{F5DC387D-97AA-410F-A3D5-4142A7AF1B09}" type="presParOf" srcId="{1A83C030-041B-4369-A5C6-8FB72DAB9568}" destId="{D8447114-449C-4C99-AC1A-9AF76F9DF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E12B22-CD23-4B1F-A688-6B454FB850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FFB34-C3E7-4C0E-878F-143D8DD345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DEX Data: WETH-USDC pool on Uniswap V3 </a:t>
          </a:r>
          <a:endParaRPr lang="en-US"/>
        </a:p>
      </dgm:t>
    </dgm:pt>
    <dgm:pt modelId="{86602238-BA94-4E41-955D-B967C00FA9C4}" type="parTrans" cxnId="{F9AEEEC7-F770-4121-8A91-0DDA582A7EC5}">
      <dgm:prSet/>
      <dgm:spPr/>
      <dgm:t>
        <a:bodyPr/>
        <a:lstStyle/>
        <a:p>
          <a:endParaRPr lang="en-US"/>
        </a:p>
      </dgm:t>
    </dgm:pt>
    <dgm:pt modelId="{5F29E11C-4B58-4B59-B403-DF50144CF1FB}" type="sibTrans" cxnId="{F9AEEEC7-F770-4121-8A91-0DDA582A7EC5}">
      <dgm:prSet/>
      <dgm:spPr/>
      <dgm:t>
        <a:bodyPr/>
        <a:lstStyle/>
        <a:p>
          <a:endParaRPr lang="en-US"/>
        </a:p>
      </dgm:t>
    </dgm:pt>
    <dgm:pt modelId="{ACBE7414-302B-461F-9B06-6F0F8BE277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CEX Data: ETH-USDC transactions on Binance</a:t>
          </a:r>
          <a:endParaRPr lang="en-US"/>
        </a:p>
      </dgm:t>
    </dgm:pt>
    <dgm:pt modelId="{810D506D-60EF-4D1A-9A7E-C9B7D9D704EA}" type="parTrans" cxnId="{D00DB8AF-E6A4-4B98-9799-94FE48E828CA}">
      <dgm:prSet/>
      <dgm:spPr/>
      <dgm:t>
        <a:bodyPr/>
        <a:lstStyle/>
        <a:p>
          <a:endParaRPr lang="en-US"/>
        </a:p>
      </dgm:t>
    </dgm:pt>
    <dgm:pt modelId="{A96846B8-616B-4D63-9130-60BE295DEF94}" type="sibTrans" cxnId="{D00DB8AF-E6A4-4B98-9799-94FE48E828CA}">
      <dgm:prSet/>
      <dgm:spPr/>
      <dgm:t>
        <a:bodyPr/>
        <a:lstStyle/>
        <a:p>
          <a:endParaRPr lang="en-US"/>
        </a:p>
      </dgm:t>
    </dgm:pt>
    <dgm:pt modelId="{1F5FB03C-09BD-4948-871F-114DF93254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 Period – January 1, 2024 – January 31, 2024</a:t>
          </a:r>
          <a:endParaRPr lang="en-US"/>
        </a:p>
      </dgm:t>
    </dgm:pt>
    <dgm:pt modelId="{8BA353E3-C89E-4ED3-9473-127CC3C62FBC}" type="parTrans" cxnId="{575634D4-8C58-4EC7-9B4D-A263FF2CB62B}">
      <dgm:prSet/>
      <dgm:spPr/>
      <dgm:t>
        <a:bodyPr/>
        <a:lstStyle/>
        <a:p>
          <a:endParaRPr lang="en-US"/>
        </a:p>
      </dgm:t>
    </dgm:pt>
    <dgm:pt modelId="{336D3827-7DB3-4C41-B7CC-6ED2F006B5AD}" type="sibTrans" cxnId="{575634D4-8C58-4EC7-9B4D-A263FF2CB62B}">
      <dgm:prSet/>
      <dgm:spPr/>
      <dgm:t>
        <a:bodyPr/>
        <a:lstStyle/>
        <a:p>
          <a:endParaRPr lang="en-US"/>
        </a:p>
      </dgm:t>
    </dgm:pt>
    <dgm:pt modelId="{A477A364-EEA6-474B-AE14-8E33B829559D}" type="pres">
      <dgm:prSet presAssocID="{C2E12B22-CD23-4B1F-A688-6B454FB85027}" presName="root" presStyleCnt="0">
        <dgm:presLayoutVars>
          <dgm:dir/>
          <dgm:resizeHandles val="exact"/>
        </dgm:presLayoutVars>
      </dgm:prSet>
      <dgm:spPr/>
    </dgm:pt>
    <dgm:pt modelId="{5B1B0582-86F9-4C6C-A149-FC96005B55D6}" type="pres">
      <dgm:prSet presAssocID="{26EFFB34-C3E7-4C0E-878F-143D8DD34596}" presName="compNode" presStyleCnt="0"/>
      <dgm:spPr/>
    </dgm:pt>
    <dgm:pt modelId="{518C8B1D-E378-42B6-B36D-9905B03FE3FA}" type="pres">
      <dgm:prSet presAssocID="{26EFFB34-C3E7-4C0E-878F-143D8DD34596}" presName="bgRect" presStyleLbl="bgShp" presStyleIdx="0" presStyleCnt="3"/>
      <dgm:spPr/>
    </dgm:pt>
    <dgm:pt modelId="{1FB5DBDC-C472-4F5C-A1E3-873BC64BE936}" type="pres">
      <dgm:prSet presAssocID="{26EFFB34-C3E7-4C0E-878F-143D8DD345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02E59D61-F735-4E67-875E-AE7DF0E5E3E6}" type="pres">
      <dgm:prSet presAssocID="{26EFFB34-C3E7-4C0E-878F-143D8DD34596}" presName="spaceRect" presStyleCnt="0"/>
      <dgm:spPr/>
    </dgm:pt>
    <dgm:pt modelId="{7A713805-A161-42DC-9928-F17E6FAFDE4C}" type="pres">
      <dgm:prSet presAssocID="{26EFFB34-C3E7-4C0E-878F-143D8DD34596}" presName="parTx" presStyleLbl="revTx" presStyleIdx="0" presStyleCnt="3">
        <dgm:presLayoutVars>
          <dgm:chMax val="0"/>
          <dgm:chPref val="0"/>
        </dgm:presLayoutVars>
      </dgm:prSet>
      <dgm:spPr/>
    </dgm:pt>
    <dgm:pt modelId="{E7AE45D6-B336-49DE-BACF-0A09587013F2}" type="pres">
      <dgm:prSet presAssocID="{5F29E11C-4B58-4B59-B403-DF50144CF1FB}" presName="sibTrans" presStyleCnt="0"/>
      <dgm:spPr/>
    </dgm:pt>
    <dgm:pt modelId="{27162FAD-F811-4D76-9BE1-65A2499DB88A}" type="pres">
      <dgm:prSet presAssocID="{ACBE7414-302B-461F-9B06-6F0F8BE277A8}" presName="compNode" presStyleCnt="0"/>
      <dgm:spPr/>
    </dgm:pt>
    <dgm:pt modelId="{784E06EF-8C6C-45A6-A065-5093A7CAFED9}" type="pres">
      <dgm:prSet presAssocID="{ACBE7414-302B-461F-9B06-6F0F8BE277A8}" presName="bgRect" presStyleLbl="bgShp" presStyleIdx="1" presStyleCnt="3"/>
      <dgm:spPr/>
    </dgm:pt>
    <dgm:pt modelId="{09FA04BD-9A30-42E8-9D82-F01230890EDA}" type="pres">
      <dgm:prSet presAssocID="{ACBE7414-302B-461F-9B06-6F0F8BE27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09C5BE2-737E-4D7D-BDAE-73E95A208B90}" type="pres">
      <dgm:prSet presAssocID="{ACBE7414-302B-461F-9B06-6F0F8BE277A8}" presName="spaceRect" presStyleCnt="0"/>
      <dgm:spPr/>
    </dgm:pt>
    <dgm:pt modelId="{B474B09D-847C-4900-AFFC-7943A764CA03}" type="pres">
      <dgm:prSet presAssocID="{ACBE7414-302B-461F-9B06-6F0F8BE277A8}" presName="parTx" presStyleLbl="revTx" presStyleIdx="1" presStyleCnt="3">
        <dgm:presLayoutVars>
          <dgm:chMax val="0"/>
          <dgm:chPref val="0"/>
        </dgm:presLayoutVars>
      </dgm:prSet>
      <dgm:spPr/>
    </dgm:pt>
    <dgm:pt modelId="{9886E898-347A-4D7D-A3ED-5E3A8421D87C}" type="pres">
      <dgm:prSet presAssocID="{A96846B8-616B-4D63-9130-60BE295DEF94}" presName="sibTrans" presStyleCnt="0"/>
      <dgm:spPr/>
    </dgm:pt>
    <dgm:pt modelId="{7BA2D851-B581-4C1B-8233-3924E343AB8E}" type="pres">
      <dgm:prSet presAssocID="{1F5FB03C-09BD-4948-871F-114DF93254F2}" presName="compNode" presStyleCnt="0"/>
      <dgm:spPr/>
    </dgm:pt>
    <dgm:pt modelId="{3B2572DA-060E-4D78-BD8D-205C4D78700C}" type="pres">
      <dgm:prSet presAssocID="{1F5FB03C-09BD-4948-871F-114DF93254F2}" presName="bgRect" presStyleLbl="bgShp" presStyleIdx="2" presStyleCnt="3"/>
      <dgm:spPr/>
    </dgm:pt>
    <dgm:pt modelId="{00DFBFA1-82E3-4041-AB33-094DE16247C7}" type="pres">
      <dgm:prSet presAssocID="{1F5FB03C-09BD-4948-871F-114DF93254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9B5B273-EA77-4F6E-AE0F-3A89A194B63E}" type="pres">
      <dgm:prSet presAssocID="{1F5FB03C-09BD-4948-871F-114DF93254F2}" presName="spaceRect" presStyleCnt="0"/>
      <dgm:spPr/>
    </dgm:pt>
    <dgm:pt modelId="{4F12A4FF-78A4-4128-A53E-D23C67A678CA}" type="pres">
      <dgm:prSet presAssocID="{1F5FB03C-09BD-4948-871F-114DF93254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FDBD5A-A3F1-46EA-A51D-20ADD2DD426C}" type="presOf" srcId="{26EFFB34-C3E7-4C0E-878F-143D8DD34596}" destId="{7A713805-A161-42DC-9928-F17E6FAFDE4C}" srcOrd="0" destOrd="0" presId="urn:microsoft.com/office/officeart/2018/2/layout/IconVerticalSolidList"/>
    <dgm:cxn modelId="{C98E2E99-FBD4-4A3E-BA94-526A6BC84919}" type="presOf" srcId="{1F5FB03C-09BD-4948-871F-114DF93254F2}" destId="{4F12A4FF-78A4-4128-A53E-D23C67A678CA}" srcOrd="0" destOrd="0" presId="urn:microsoft.com/office/officeart/2018/2/layout/IconVerticalSolidList"/>
    <dgm:cxn modelId="{70A228AB-643A-4607-8D71-DE666BBF62A2}" type="presOf" srcId="{C2E12B22-CD23-4B1F-A688-6B454FB85027}" destId="{A477A364-EEA6-474B-AE14-8E33B829559D}" srcOrd="0" destOrd="0" presId="urn:microsoft.com/office/officeart/2018/2/layout/IconVerticalSolidList"/>
    <dgm:cxn modelId="{D00DB8AF-E6A4-4B98-9799-94FE48E828CA}" srcId="{C2E12B22-CD23-4B1F-A688-6B454FB85027}" destId="{ACBE7414-302B-461F-9B06-6F0F8BE277A8}" srcOrd="1" destOrd="0" parTransId="{810D506D-60EF-4D1A-9A7E-C9B7D9D704EA}" sibTransId="{A96846B8-616B-4D63-9130-60BE295DEF94}"/>
    <dgm:cxn modelId="{1E3F4CB1-4868-45FC-B6FF-77C60F3C482F}" type="presOf" srcId="{ACBE7414-302B-461F-9B06-6F0F8BE277A8}" destId="{B474B09D-847C-4900-AFFC-7943A764CA03}" srcOrd="0" destOrd="0" presId="urn:microsoft.com/office/officeart/2018/2/layout/IconVerticalSolidList"/>
    <dgm:cxn modelId="{F9AEEEC7-F770-4121-8A91-0DDA582A7EC5}" srcId="{C2E12B22-CD23-4B1F-A688-6B454FB85027}" destId="{26EFFB34-C3E7-4C0E-878F-143D8DD34596}" srcOrd="0" destOrd="0" parTransId="{86602238-BA94-4E41-955D-B967C00FA9C4}" sibTransId="{5F29E11C-4B58-4B59-B403-DF50144CF1FB}"/>
    <dgm:cxn modelId="{575634D4-8C58-4EC7-9B4D-A263FF2CB62B}" srcId="{C2E12B22-CD23-4B1F-A688-6B454FB85027}" destId="{1F5FB03C-09BD-4948-871F-114DF93254F2}" srcOrd="2" destOrd="0" parTransId="{8BA353E3-C89E-4ED3-9473-127CC3C62FBC}" sibTransId="{336D3827-7DB3-4C41-B7CC-6ED2F006B5AD}"/>
    <dgm:cxn modelId="{90AF0EEF-EDD0-43A1-BC32-245580178697}" type="presParOf" srcId="{A477A364-EEA6-474B-AE14-8E33B829559D}" destId="{5B1B0582-86F9-4C6C-A149-FC96005B55D6}" srcOrd="0" destOrd="0" presId="urn:microsoft.com/office/officeart/2018/2/layout/IconVerticalSolidList"/>
    <dgm:cxn modelId="{D954A1BB-A04F-4336-A4A3-C17F393B9E18}" type="presParOf" srcId="{5B1B0582-86F9-4C6C-A149-FC96005B55D6}" destId="{518C8B1D-E378-42B6-B36D-9905B03FE3FA}" srcOrd="0" destOrd="0" presId="urn:microsoft.com/office/officeart/2018/2/layout/IconVerticalSolidList"/>
    <dgm:cxn modelId="{99BA7E61-1D53-468D-A0D5-9087FDBEEF68}" type="presParOf" srcId="{5B1B0582-86F9-4C6C-A149-FC96005B55D6}" destId="{1FB5DBDC-C472-4F5C-A1E3-873BC64BE936}" srcOrd="1" destOrd="0" presId="urn:microsoft.com/office/officeart/2018/2/layout/IconVerticalSolidList"/>
    <dgm:cxn modelId="{F2FB9E01-4757-4742-94A4-5BA960C774CC}" type="presParOf" srcId="{5B1B0582-86F9-4C6C-A149-FC96005B55D6}" destId="{02E59D61-F735-4E67-875E-AE7DF0E5E3E6}" srcOrd="2" destOrd="0" presId="urn:microsoft.com/office/officeart/2018/2/layout/IconVerticalSolidList"/>
    <dgm:cxn modelId="{F735CFB6-905D-4277-8E10-C7AD5A8C79EA}" type="presParOf" srcId="{5B1B0582-86F9-4C6C-A149-FC96005B55D6}" destId="{7A713805-A161-42DC-9928-F17E6FAFDE4C}" srcOrd="3" destOrd="0" presId="urn:microsoft.com/office/officeart/2018/2/layout/IconVerticalSolidList"/>
    <dgm:cxn modelId="{0F59AAF9-73BA-4EBC-B484-5CDF08BBD4CF}" type="presParOf" srcId="{A477A364-EEA6-474B-AE14-8E33B829559D}" destId="{E7AE45D6-B336-49DE-BACF-0A09587013F2}" srcOrd="1" destOrd="0" presId="urn:microsoft.com/office/officeart/2018/2/layout/IconVerticalSolidList"/>
    <dgm:cxn modelId="{EA175A63-6AAF-4157-92DD-278CF1D24EEB}" type="presParOf" srcId="{A477A364-EEA6-474B-AE14-8E33B829559D}" destId="{27162FAD-F811-4D76-9BE1-65A2499DB88A}" srcOrd="2" destOrd="0" presId="urn:microsoft.com/office/officeart/2018/2/layout/IconVerticalSolidList"/>
    <dgm:cxn modelId="{60B1A55E-8DCA-4363-B23F-8E18B6E6AD05}" type="presParOf" srcId="{27162FAD-F811-4D76-9BE1-65A2499DB88A}" destId="{784E06EF-8C6C-45A6-A065-5093A7CAFED9}" srcOrd="0" destOrd="0" presId="urn:microsoft.com/office/officeart/2018/2/layout/IconVerticalSolidList"/>
    <dgm:cxn modelId="{65A8C738-D2BE-4C13-9C2D-B5F0A6419481}" type="presParOf" srcId="{27162FAD-F811-4D76-9BE1-65A2499DB88A}" destId="{09FA04BD-9A30-42E8-9D82-F01230890EDA}" srcOrd="1" destOrd="0" presId="urn:microsoft.com/office/officeart/2018/2/layout/IconVerticalSolidList"/>
    <dgm:cxn modelId="{F50FC6F7-F8C1-462B-AD61-A3838B68F36D}" type="presParOf" srcId="{27162FAD-F811-4D76-9BE1-65A2499DB88A}" destId="{C09C5BE2-737E-4D7D-BDAE-73E95A208B90}" srcOrd="2" destOrd="0" presId="urn:microsoft.com/office/officeart/2018/2/layout/IconVerticalSolidList"/>
    <dgm:cxn modelId="{DD243831-B2EB-4FB5-BD96-3A5AAD1C5272}" type="presParOf" srcId="{27162FAD-F811-4D76-9BE1-65A2499DB88A}" destId="{B474B09D-847C-4900-AFFC-7943A764CA03}" srcOrd="3" destOrd="0" presId="urn:microsoft.com/office/officeart/2018/2/layout/IconVerticalSolidList"/>
    <dgm:cxn modelId="{E55B3ECB-B18C-4130-A7AF-E60FAE8BC1C8}" type="presParOf" srcId="{A477A364-EEA6-474B-AE14-8E33B829559D}" destId="{9886E898-347A-4D7D-A3ED-5E3A8421D87C}" srcOrd="3" destOrd="0" presId="urn:microsoft.com/office/officeart/2018/2/layout/IconVerticalSolidList"/>
    <dgm:cxn modelId="{9A681EE0-13FD-44EC-8F53-7999C3BD6F07}" type="presParOf" srcId="{A477A364-EEA6-474B-AE14-8E33B829559D}" destId="{7BA2D851-B581-4C1B-8233-3924E343AB8E}" srcOrd="4" destOrd="0" presId="urn:microsoft.com/office/officeart/2018/2/layout/IconVerticalSolidList"/>
    <dgm:cxn modelId="{FD3D3A53-F3A5-4677-8025-CF3510995483}" type="presParOf" srcId="{7BA2D851-B581-4C1B-8233-3924E343AB8E}" destId="{3B2572DA-060E-4D78-BD8D-205C4D78700C}" srcOrd="0" destOrd="0" presId="urn:microsoft.com/office/officeart/2018/2/layout/IconVerticalSolidList"/>
    <dgm:cxn modelId="{6037011F-673A-4029-82EE-EA7B13A092E5}" type="presParOf" srcId="{7BA2D851-B581-4C1B-8233-3924E343AB8E}" destId="{00DFBFA1-82E3-4041-AB33-094DE16247C7}" srcOrd="1" destOrd="0" presId="urn:microsoft.com/office/officeart/2018/2/layout/IconVerticalSolidList"/>
    <dgm:cxn modelId="{46534596-9805-4FBB-9261-734C1C34103F}" type="presParOf" srcId="{7BA2D851-B581-4C1B-8233-3924E343AB8E}" destId="{B9B5B273-EA77-4F6E-AE0F-3A89A194B63E}" srcOrd="2" destOrd="0" presId="urn:microsoft.com/office/officeart/2018/2/layout/IconVerticalSolidList"/>
    <dgm:cxn modelId="{55CBC36D-75AE-45D8-AD63-DEA9CE2CD89F}" type="presParOf" srcId="{7BA2D851-B581-4C1B-8233-3924E343AB8E}" destId="{4F12A4FF-78A4-4128-A53E-D23C67A678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B65A9-FDD8-4985-B4C7-02CA58C86406}">
      <dsp:nvSpPr>
        <dsp:cNvPr id="0" name=""/>
        <dsp:cNvSpPr/>
      </dsp:nvSpPr>
      <dsp:spPr>
        <a:xfrm>
          <a:off x="0" y="1990"/>
          <a:ext cx="9186173" cy="1008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BE602-C066-4C99-8C86-3ED20E90748D}">
      <dsp:nvSpPr>
        <dsp:cNvPr id="0" name=""/>
        <dsp:cNvSpPr/>
      </dsp:nvSpPr>
      <dsp:spPr>
        <a:xfrm>
          <a:off x="305189" y="228991"/>
          <a:ext cx="554890" cy="554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EA744-F21C-49BD-BE39-85697E1755B4}">
      <dsp:nvSpPr>
        <dsp:cNvPr id="0" name=""/>
        <dsp:cNvSpPr/>
      </dsp:nvSpPr>
      <dsp:spPr>
        <a:xfrm>
          <a:off x="1165270" y="1990"/>
          <a:ext cx="8020902" cy="100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4" tIns="106774" rIns="106774" bIns="1067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Automated Market Making in De-Fi</a:t>
          </a:r>
          <a:endParaRPr lang="en-US" sz="2400" kern="1200"/>
        </a:p>
      </dsp:txBody>
      <dsp:txXfrm>
        <a:off x="1165270" y="1990"/>
        <a:ext cx="8020902" cy="1008892"/>
      </dsp:txXfrm>
    </dsp:sp>
    <dsp:sp modelId="{28F7A105-24C6-429F-B4C8-3983582AFBAD}">
      <dsp:nvSpPr>
        <dsp:cNvPr id="0" name=""/>
        <dsp:cNvSpPr/>
      </dsp:nvSpPr>
      <dsp:spPr>
        <a:xfrm>
          <a:off x="0" y="1263105"/>
          <a:ext cx="9186173" cy="1008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C63B1-1206-4622-86AF-DB62AF16AA57}">
      <dsp:nvSpPr>
        <dsp:cNvPr id="0" name=""/>
        <dsp:cNvSpPr/>
      </dsp:nvSpPr>
      <dsp:spPr>
        <a:xfrm>
          <a:off x="305189" y="1490106"/>
          <a:ext cx="554890" cy="554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C34D-3D21-4C08-A0D0-C05CA785E806}">
      <dsp:nvSpPr>
        <dsp:cNvPr id="0" name=""/>
        <dsp:cNvSpPr/>
      </dsp:nvSpPr>
      <dsp:spPr>
        <a:xfrm>
          <a:off x="1165270" y="1263105"/>
          <a:ext cx="8020902" cy="100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4" tIns="106774" rIns="106774" bIns="1067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>
              <a:latin typeface="Bell MT"/>
            </a:rPr>
            <a:t> </a:t>
          </a:r>
          <a:r>
            <a:rPr lang="en-US" sz="2400" b="1" kern="1200" baseline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LVR &amp; Data </a:t>
          </a:r>
          <a:r>
            <a:rPr lang="en-US" sz="2400" b="1" kern="1200" baseline="0"/>
            <a:t>Preprocessing</a:t>
          </a:r>
          <a:endParaRPr lang="en-US" sz="2400" kern="1200"/>
        </a:p>
      </dsp:txBody>
      <dsp:txXfrm>
        <a:off x="1165270" y="1263105"/>
        <a:ext cx="8020902" cy="1008892"/>
      </dsp:txXfrm>
    </dsp:sp>
    <dsp:sp modelId="{F1B10127-4CF0-49AA-BE48-F5D826D249C2}">
      <dsp:nvSpPr>
        <dsp:cNvPr id="0" name=""/>
        <dsp:cNvSpPr/>
      </dsp:nvSpPr>
      <dsp:spPr>
        <a:xfrm>
          <a:off x="0" y="3136679"/>
          <a:ext cx="9186173" cy="1008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9E6BA-0E13-4613-9A63-A0D27872E461}">
      <dsp:nvSpPr>
        <dsp:cNvPr id="0" name=""/>
        <dsp:cNvSpPr/>
      </dsp:nvSpPr>
      <dsp:spPr>
        <a:xfrm>
          <a:off x="305189" y="2751221"/>
          <a:ext cx="554890" cy="554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189C-1398-435A-8A59-5948BDB0FF39}">
      <dsp:nvSpPr>
        <dsp:cNvPr id="0" name=""/>
        <dsp:cNvSpPr/>
      </dsp:nvSpPr>
      <dsp:spPr>
        <a:xfrm>
          <a:off x="1165270" y="2524221"/>
          <a:ext cx="4133777" cy="100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4" tIns="106774" rIns="106774" bIns="1067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Dynamic Fees Model</a:t>
          </a:r>
          <a:endParaRPr lang="en-US" sz="2400" kern="1200"/>
        </a:p>
      </dsp:txBody>
      <dsp:txXfrm>
        <a:off x="1165270" y="2524221"/>
        <a:ext cx="4133777" cy="1008892"/>
      </dsp:txXfrm>
    </dsp:sp>
    <dsp:sp modelId="{D070201D-5403-452C-B6CA-B4F0E8BA7528}">
      <dsp:nvSpPr>
        <dsp:cNvPr id="0" name=""/>
        <dsp:cNvSpPr/>
      </dsp:nvSpPr>
      <dsp:spPr>
        <a:xfrm>
          <a:off x="5299048" y="2524221"/>
          <a:ext cx="3887124" cy="100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4" tIns="106774" rIns="106774" bIns="1067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Single-Factor Model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Multi-Factor Model</a:t>
          </a:r>
          <a:endParaRPr lang="en-US" sz="2000" kern="1200"/>
        </a:p>
      </dsp:txBody>
      <dsp:txXfrm>
        <a:off x="5299048" y="2524221"/>
        <a:ext cx="3887124" cy="1008892"/>
      </dsp:txXfrm>
    </dsp:sp>
    <dsp:sp modelId="{BD9112D2-447E-4B57-8B64-FC6FE92F8724}">
      <dsp:nvSpPr>
        <dsp:cNvPr id="0" name=""/>
        <dsp:cNvSpPr/>
      </dsp:nvSpPr>
      <dsp:spPr>
        <a:xfrm>
          <a:off x="0" y="3785336"/>
          <a:ext cx="9186173" cy="1008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A7CE2-0483-4B42-A8E4-0FFCE4A9BF18}">
      <dsp:nvSpPr>
        <dsp:cNvPr id="0" name=""/>
        <dsp:cNvSpPr/>
      </dsp:nvSpPr>
      <dsp:spPr>
        <a:xfrm>
          <a:off x="305189" y="4012336"/>
          <a:ext cx="554890" cy="554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6F625-5CA7-49E3-9196-F3649BCBF295}">
      <dsp:nvSpPr>
        <dsp:cNvPr id="0" name=""/>
        <dsp:cNvSpPr/>
      </dsp:nvSpPr>
      <dsp:spPr>
        <a:xfrm>
          <a:off x="1165270" y="3785336"/>
          <a:ext cx="8020902" cy="100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4" tIns="106774" rIns="106774" bIns="1067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Results &amp; Conclusion</a:t>
          </a:r>
          <a:r>
            <a:rPr lang="en-US" sz="2400" b="1" kern="1200" baseline="0">
              <a:latin typeface="Bell MT"/>
            </a:rPr>
            <a:t> </a:t>
          </a:r>
          <a:endParaRPr lang="en-US" sz="2400" kern="1200"/>
        </a:p>
      </dsp:txBody>
      <dsp:txXfrm>
        <a:off x="1165270" y="3785336"/>
        <a:ext cx="8020902" cy="1008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7D161-82F5-4194-A5D0-BC4493B0792B}">
      <dsp:nvSpPr>
        <dsp:cNvPr id="0" name=""/>
        <dsp:cNvSpPr/>
      </dsp:nvSpPr>
      <dsp:spPr>
        <a:xfrm>
          <a:off x="0" y="2126"/>
          <a:ext cx="10480154" cy="1077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5E1D7-9DB2-484C-9D4B-E7A54FA7F775}">
      <dsp:nvSpPr>
        <dsp:cNvPr id="0" name=""/>
        <dsp:cNvSpPr/>
      </dsp:nvSpPr>
      <dsp:spPr>
        <a:xfrm>
          <a:off x="298127" y="244574"/>
          <a:ext cx="592651" cy="592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AF95-DDB4-4B4C-8FAC-FD44F425DCAC}">
      <dsp:nvSpPr>
        <dsp:cNvPr id="0" name=""/>
        <dsp:cNvSpPr/>
      </dsp:nvSpPr>
      <dsp:spPr>
        <a:xfrm>
          <a:off x="1244568" y="2126"/>
          <a:ext cx="9235585" cy="107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41" tIns="114041" rIns="114041" bIns="1140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002060"/>
              </a:solidFill>
            </a:rPr>
            <a:t>Market Making - Providing liquidity by continuously offering to buy and sell securities.</a:t>
          </a:r>
        </a:p>
      </dsp:txBody>
      <dsp:txXfrm>
        <a:off x="1244568" y="2126"/>
        <a:ext cx="9235585" cy="1077548"/>
      </dsp:txXfrm>
    </dsp:sp>
    <dsp:sp modelId="{B0991F4F-CB71-4D4B-BF8B-B4D993F1C914}">
      <dsp:nvSpPr>
        <dsp:cNvPr id="0" name=""/>
        <dsp:cNvSpPr/>
      </dsp:nvSpPr>
      <dsp:spPr>
        <a:xfrm>
          <a:off x="0" y="1349061"/>
          <a:ext cx="10480154" cy="1077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5FFC0-41FA-4506-AC9C-7B41956E013F}">
      <dsp:nvSpPr>
        <dsp:cNvPr id="0" name=""/>
        <dsp:cNvSpPr/>
      </dsp:nvSpPr>
      <dsp:spPr>
        <a:xfrm>
          <a:off x="325958" y="1591509"/>
          <a:ext cx="592651" cy="592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98B0-E042-4356-9EFA-F39874181794}">
      <dsp:nvSpPr>
        <dsp:cNvPr id="0" name=""/>
        <dsp:cNvSpPr/>
      </dsp:nvSpPr>
      <dsp:spPr>
        <a:xfrm>
          <a:off x="1244568" y="1349061"/>
          <a:ext cx="9235585" cy="107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41" tIns="114041" rIns="114041" bIns="1140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002060"/>
              </a:solidFill>
            </a:rPr>
            <a:t>Importance - Narrowing bid-ask spreads, enhancing market depth and stability.</a:t>
          </a:r>
        </a:p>
      </dsp:txBody>
      <dsp:txXfrm>
        <a:off x="1244568" y="1349061"/>
        <a:ext cx="9235585" cy="1077548"/>
      </dsp:txXfrm>
    </dsp:sp>
    <dsp:sp modelId="{A5EE02FA-ABC5-4316-B96D-8D49D3D90D7E}">
      <dsp:nvSpPr>
        <dsp:cNvPr id="0" name=""/>
        <dsp:cNvSpPr/>
      </dsp:nvSpPr>
      <dsp:spPr>
        <a:xfrm>
          <a:off x="0" y="2695997"/>
          <a:ext cx="10480154" cy="1077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5D755-7485-4B32-82AA-D0424C42E1B9}">
      <dsp:nvSpPr>
        <dsp:cNvPr id="0" name=""/>
        <dsp:cNvSpPr/>
      </dsp:nvSpPr>
      <dsp:spPr>
        <a:xfrm>
          <a:off x="325958" y="2938445"/>
          <a:ext cx="592651" cy="592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BF48C-A07D-4D56-8923-709EF4AAD0A3}">
      <dsp:nvSpPr>
        <dsp:cNvPr id="0" name=""/>
        <dsp:cNvSpPr/>
      </dsp:nvSpPr>
      <dsp:spPr>
        <a:xfrm>
          <a:off x="1244568" y="2695997"/>
          <a:ext cx="9235585" cy="107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41" tIns="114041" rIns="114041" bIns="1140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002060"/>
              </a:solidFill>
            </a:rPr>
            <a:t>Strategies - Limit orders, managing inventory, maintaining balanced books.</a:t>
          </a:r>
        </a:p>
      </dsp:txBody>
      <dsp:txXfrm>
        <a:off x="1244568" y="2695997"/>
        <a:ext cx="9235585" cy="1077548"/>
      </dsp:txXfrm>
    </dsp:sp>
    <dsp:sp modelId="{81318ED8-6EBE-4E31-83C1-5D07AAB567AC}">
      <dsp:nvSpPr>
        <dsp:cNvPr id="0" name=""/>
        <dsp:cNvSpPr/>
      </dsp:nvSpPr>
      <dsp:spPr>
        <a:xfrm>
          <a:off x="0" y="4042932"/>
          <a:ext cx="10480154" cy="1077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C944-7C20-44F6-AF51-6FA521AB5606}">
      <dsp:nvSpPr>
        <dsp:cNvPr id="0" name=""/>
        <dsp:cNvSpPr/>
      </dsp:nvSpPr>
      <dsp:spPr>
        <a:xfrm>
          <a:off x="325958" y="4285380"/>
          <a:ext cx="592651" cy="5926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47114-449C-4C99-AC1A-9AF76F9DFA55}">
      <dsp:nvSpPr>
        <dsp:cNvPr id="0" name=""/>
        <dsp:cNvSpPr/>
      </dsp:nvSpPr>
      <dsp:spPr>
        <a:xfrm>
          <a:off x="1244568" y="4042932"/>
          <a:ext cx="9235585" cy="107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41" tIns="114041" rIns="114041" bIns="1140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002060"/>
              </a:solidFill>
            </a:rPr>
            <a:t>Regulation - Market makers operate in regulated environments overseen by financial regulatory bodies.</a:t>
          </a:r>
        </a:p>
      </dsp:txBody>
      <dsp:txXfrm>
        <a:off x="1244568" y="4042932"/>
        <a:ext cx="9235585" cy="107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C8B1D-E378-42B6-B36D-9905B03FE3FA}">
      <dsp:nvSpPr>
        <dsp:cNvPr id="0" name=""/>
        <dsp:cNvSpPr/>
      </dsp:nvSpPr>
      <dsp:spPr>
        <a:xfrm>
          <a:off x="0" y="555"/>
          <a:ext cx="4487194" cy="13000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5DBDC-C472-4F5C-A1E3-873BC64BE936}">
      <dsp:nvSpPr>
        <dsp:cNvPr id="0" name=""/>
        <dsp:cNvSpPr/>
      </dsp:nvSpPr>
      <dsp:spPr>
        <a:xfrm>
          <a:off x="393274" y="293073"/>
          <a:ext cx="715044" cy="715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13805-A161-42DC-9928-F17E6FAFDE4C}">
      <dsp:nvSpPr>
        <dsp:cNvPr id="0" name=""/>
        <dsp:cNvSpPr/>
      </dsp:nvSpPr>
      <dsp:spPr>
        <a:xfrm>
          <a:off x="1501593" y="555"/>
          <a:ext cx="2985600" cy="130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2" tIns="137592" rIns="137592" bIns="137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DEX Data: WETH-USDC pool on Uniswap V3 </a:t>
          </a:r>
          <a:endParaRPr lang="en-US" sz="2200" kern="1200"/>
        </a:p>
      </dsp:txBody>
      <dsp:txXfrm>
        <a:off x="1501593" y="555"/>
        <a:ext cx="2985600" cy="1300080"/>
      </dsp:txXfrm>
    </dsp:sp>
    <dsp:sp modelId="{784E06EF-8C6C-45A6-A065-5093A7CAFED9}">
      <dsp:nvSpPr>
        <dsp:cNvPr id="0" name=""/>
        <dsp:cNvSpPr/>
      </dsp:nvSpPr>
      <dsp:spPr>
        <a:xfrm>
          <a:off x="0" y="1625656"/>
          <a:ext cx="4487194" cy="13000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04BD-9A30-42E8-9D82-F01230890EDA}">
      <dsp:nvSpPr>
        <dsp:cNvPr id="0" name=""/>
        <dsp:cNvSpPr/>
      </dsp:nvSpPr>
      <dsp:spPr>
        <a:xfrm>
          <a:off x="393274" y="1918174"/>
          <a:ext cx="715044" cy="715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4B09D-847C-4900-AFFC-7943A764CA03}">
      <dsp:nvSpPr>
        <dsp:cNvPr id="0" name=""/>
        <dsp:cNvSpPr/>
      </dsp:nvSpPr>
      <dsp:spPr>
        <a:xfrm>
          <a:off x="1501593" y="1625656"/>
          <a:ext cx="2985600" cy="130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2" tIns="137592" rIns="137592" bIns="137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CEX Data: ETH-USDC transactions on Binance</a:t>
          </a:r>
          <a:endParaRPr lang="en-US" sz="2200" kern="1200"/>
        </a:p>
      </dsp:txBody>
      <dsp:txXfrm>
        <a:off x="1501593" y="1625656"/>
        <a:ext cx="2985600" cy="1300080"/>
      </dsp:txXfrm>
    </dsp:sp>
    <dsp:sp modelId="{3B2572DA-060E-4D78-BD8D-205C4D78700C}">
      <dsp:nvSpPr>
        <dsp:cNvPr id="0" name=""/>
        <dsp:cNvSpPr/>
      </dsp:nvSpPr>
      <dsp:spPr>
        <a:xfrm>
          <a:off x="0" y="3250756"/>
          <a:ext cx="4487194" cy="13000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BFA1-82E3-4041-AB33-094DE16247C7}">
      <dsp:nvSpPr>
        <dsp:cNvPr id="0" name=""/>
        <dsp:cNvSpPr/>
      </dsp:nvSpPr>
      <dsp:spPr>
        <a:xfrm>
          <a:off x="393274" y="3543275"/>
          <a:ext cx="715044" cy="715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2A4FF-78A4-4128-A53E-D23C67A678CA}">
      <dsp:nvSpPr>
        <dsp:cNvPr id="0" name=""/>
        <dsp:cNvSpPr/>
      </dsp:nvSpPr>
      <dsp:spPr>
        <a:xfrm>
          <a:off x="1501593" y="3250756"/>
          <a:ext cx="2985600" cy="130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2" tIns="137592" rIns="137592" bIns="137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Time Period – January 1, 2024 – January 31, 2024</a:t>
          </a:r>
          <a:endParaRPr lang="en-US" sz="2200" kern="1200"/>
        </a:p>
      </dsp:txBody>
      <dsp:txXfrm>
        <a:off x="1501593" y="3250756"/>
        <a:ext cx="2985600" cy="130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F42F3C-F06E-E2E1-3C7D-A82E15870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660A-817F-7464-1EF2-1337AD20A8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2968-96CE-48EF-9AC8-F8015A764FF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7B21A-1ECA-83C3-EB21-7DF1CEF8F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0A5BD-B039-7CF9-6B09-12ADC3741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0F37-661D-4C74-BF10-FA195A54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8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3C121-FEC7-4E0E-9281-A47A4C54063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FE6A-FF04-4848-9D88-9CFD9590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1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2710525"/>
          </a:xfrm>
        </p:spPr>
        <p:txBody>
          <a:bodyPr anchor="b"/>
          <a:lstStyle>
            <a:lvl1pPr algn="l">
              <a:defRPr sz="88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2060"/>
            </a:gs>
            <a:gs pos="100000">
              <a:schemeClr val="accent6">
                <a:lumMod val="89000"/>
              </a:schemeClr>
            </a:gs>
            <a:gs pos="16000">
              <a:schemeClr val="accent6">
                <a:lumMod val="75000"/>
              </a:schemeClr>
            </a:gs>
            <a:gs pos="40000">
              <a:schemeClr val="accent6">
                <a:lumMod val="7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114289"/>
            <a:ext cx="11101136" cy="5387163"/>
          </a:xfrm>
        </p:spPr>
        <p:txBody>
          <a:bodyPr>
            <a:normAutofit/>
          </a:bodyPr>
          <a:lstStyle>
            <a:lvl1pPr marL="270000"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C202C-50EE-3217-7B23-F04799FE7F42}"/>
              </a:ext>
            </a:extLst>
          </p:cNvPr>
          <p:cNvSpPr/>
          <p:nvPr userDrawn="1"/>
        </p:nvSpPr>
        <p:spPr>
          <a:xfrm>
            <a:off x="-1" y="-23404"/>
            <a:ext cx="12186567" cy="934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8" y="142408"/>
            <a:ext cx="11101135" cy="675767"/>
          </a:xfrm>
        </p:spPr>
        <p:txBody>
          <a:bodyPr>
            <a:no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8D4DD-4ABE-67BE-65DC-AE2D3EDABFDE}"/>
              </a:ext>
            </a:extLst>
          </p:cNvPr>
          <p:cNvSpPr/>
          <p:nvPr userDrawn="1"/>
        </p:nvSpPr>
        <p:spPr>
          <a:xfrm>
            <a:off x="-4725" y="876299"/>
            <a:ext cx="12196725" cy="58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9384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8/10/relationships/comments" Target="../comments/modernComment_112_8CF64EB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CB4A241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1D_1D836F5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C_790ECAC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B9B16-CB06-9816-0E79-D20086886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136" y="915224"/>
            <a:ext cx="4978486" cy="2399071"/>
          </a:xfrm>
        </p:spPr>
        <p:txBody>
          <a:bodyPr>
            <a:normAutofit fontScale="90000"/>
          </a:bodyPr>
          <a:lstStyle/>
          <a:p>
            <a:r>
              <a:rPr lang="en-US" sz="5400" b="1">
                <a:latin typeface="+mn-lt"/>
              </a:rPr>
              <a:t>Dynamic Fees for Automated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678E2-EA48-EFD4-A2C3-A2F0A9D4C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43" y="4085786"/>
            <a:ext cx="4032000" cy="468427"/>
          </a:xfrm>
        </p:spPr>
        <p:txBody>
          <a:bodyPr>
            <a:normAutofit/>
          </a:bodyPr>
          <a:lstStyle/>
          <a:p>
            <a:pPr algn="ctr"/>
            <a:r>
              <a:rPr lang="en-US" sz="2000" b="1"/>
              <a:t>AFP 2024 Group 13</a:t>
            </a: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0F0C486B-B1DF-4B7C-15CC-24A4C3EEA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0" r="17110" b="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6BA009-43AB-6B49-712B-A97E477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CEX-DEX Arbitrage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45708-9D99-21F2-7869-43609A5A5573}"/>
              </a:ext>
            </a:extLst>
          </p:cNvPr>
          <p:cNvSpPr/>
          <p:nvPr/>
        </p:nvSpPr>
        <p:spPr>
          <a:xfrm>
            <a:off x="592330" y="1238864"/>
            <a:ext cx="11007341" cy="5112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75A174-0BA4-6054-1D51-DE7792CFE4A5}"/>
              </a:ext>
            </a:extLst>
          </p:cNvPr>
          <p:cNvSpPr txBox="1">
            <a:spLocks/>
          </p:cNvSpPr>
          <p:nvPr/>
        </p:nvSpPr>
        <p:spPr>
          <a:xfrm>
            <a:off x="256504" y="1133954"/>
            <a:ext cx="11678992" cy="5483156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n-US">
                <a:solidFill>
                  <a:srgbClr val="002060"/>
                </a:solidFill>
              </a:rPr>
              <a:t>Price discrepancies, opportunities for arbitrageurs:</a:t>
            </a:r>
          </a:p>
          <a:p>
            <a:pPr marL="719455" lvl="1" indent="-269875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2060"/>
                </a:solidFill>
              </a:rPr>
              <a:t>CEX is more liquid (add 24h traded volume here)</a:t>
            </a:r>
          </a:p>
          <a:p>
            <a:pPr marL="719455" lvl="1" indent="-269875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2060"/>
                </a:solidFill>
              </a:rPr>
              <a:t>DEX has stale prices</a:t>
            </a:r>
          </a:p>
          <a:p>
            <a:pPr marL="719455" lvl="1" indent="-269875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2060"/>
                </a:solidFill>
              </a:rPr>
              <a:t>Flash Loans (borrowing funds wo collateral), </a:t>
            </a:r>
            <a:r>
              <a:rPr lang="en-US" err="1">
                <a:solidFill>
                  <a:srgbClr val="002060"/>
                </a:solidFill>
              </a:rPr>
              <a:t>Mempool</a:t>
            </a:r>
            <a:r>
              <a:rPr lang="en-US">
                <a:solidFill>
                  <a:srgbClr val="002060"/>
                </a:solidFill>
              </a:rPr>
              <a:t> Tx replacement, Batching.</a:t>
            </a:r>
          </a:p>
          <a:p>
            <a:pPr marL="719455" lvl="1" indent="-269875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F3220F8-CC1E-A311-270D-FB8A468C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5" y="3126605"/>
            <a:ext cx="5740400" cy="3416842"/>
          </a:xfrm>
          <a:prstGeom prst="rect">
            <a:avLst/>
          </a:prstGeom>
        </p:spPr>
      </p:pic>
      <p:pic>
        <p:nvPicPr>
          <p:cNvPr id="4" name="Content Placeholder 3" descr="A diagram of a person with numbers and text&#10;&#10;Description automatically generated">
            <a:extLst>
              <a:ext uri="{FF2B5EF4-FFF2-40B4-BE49-F238E27FC236}">
                <a16:creationId xmlns:a16="http://schemas.microsoft.com/office/drawing/2014/main" id="{4A7022AF-288C-4D87-A40F-3E1FC58E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6391" y="3242187"/>
            <a:ext cx="5294981" cy="2804652"/>
          </a:xfrm>
        </p:spPr>
      </p:pic>
    </p:spTree>
    <p:extLst>
      <p:ext uri="{BB962C8B-B14F-4D97-AF65-F5344CB8AC3E}">
        <p14:creationId xmlns:p14="http://schemas.microsoft.com/office/powerpoint/2010/main" val="350007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F4F9E-DFFB-3BEA-EFDD-28BBA0C865B2}"/>
              </a:ext>
            </a:extLst>
          </p:cNvPr>
          <p:cNvSpPr/>
          <p:nvPr/>
        </p:nvSpPr>
        <p:spPr>
          <a:xfrm>
            <a:off x="678037" y="1229033"/>
            <a:ext cx="10835925" cy="524059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920CF-8803-DC7C-253A-2371606D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Loss-Versus-Rebalancing (LVR)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853E-2E33-43F7-5419-0772BC17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07" y="1334123"/>
            <a:ext cx="10431784" cy="127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/>
              <a:t>The </a:t>
            </a: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LVR phenomenon</a:t>
            </a:r>
            <a:r>
              <a:rPr lang="en-US"/>
              <a:t> encapsulates the risk incurred by LPs due to the exploitation of stale prices in DEXs by arbitrageurs, leading to suboptimal outcomes for liquidity provision.</a:t>
            </a:r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33A27E36-2D3D-9CD7-9937-217F1C9C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52" y="2790508"/>
            <a:ext cx="6263337" cy="95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AE62F-0A3F-350C-60C4-F963C6E6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76" y="2677061"/>
            <a:ext cx="3249050" cy="3256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750AF-A427-375B-5AA9-28D14C817109}"/>
                  </a:ext>
                </a:extLst>
              </p:cNvPr>
              <p:cNvSpPr txBox="1"/>
              <p:nvPr/>
            </p:nvSpPr>
            <p:spPr>
              <a:xfrm>
                <a:off x="4815353" y="4067492"/>
                <a:ext cx="626333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spc="50"/>
                  <a:t>If </a:t>
                </a:r>
                <a:r>
                  <a:rPr lang="en-US" sz="2000" b="1" u="sng" spc="5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prices increase to </a:t>
                </a:r>
                <a14:m>
                  <m:oMath xmlns:m="http://schemas.openxmlformats.org/officeDocument/2006/math">
                    <m:r>
                      <a:rPr lang="en-US" sz="2000" b="1" u="sng" spc="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𝑷𝒕</m:t>
                    </m:r>
                    <m:r>
                      <a:rPr lang="en-US" sz="2000" b="1" u="sng" spc="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u="sng" spc="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𝒅𝑷𝒕</m:t>
                    </m:r>
                  </m:oMath>
                </a14:m>
                <a:r>
                  <a:rPr lang="en-US" sz="2000" b="1" spc="50"/>
                  <a:t>, the slope of the brown line, the CFMM trades to point B. </a:t>
                </a:r>
              </a:p>
              <a:p>
                <a:pPr marL="285750" indent="-28575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spc="50"/>
                  <a:t>The </a:t>
                </a:r>
                <a:r>
                  <a:rPr lang="en-US" sz="2000" b="1" u="sng" spc="5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rebalancing strategy</a:t>
                </a:r>
                <a:r>
                  <a:rPr lang="en-US" sz="2000" b="1" spc="50"/>
                  <a:t> trades instead at the price </a:t>
                </a:r>
                <a14:m>
                  <m:oMath xmlns:m="http://schemas.openxmlformats.org/officeDocument/2006/math">
                    <m:r>
                      <a:rPr lang="en-US" sz="2000" b="1" spc="50">
                        <a:latin typeface="Cambria Math" panose="02040503050406030204" pitchFamily="18" charset="0"/>
                      </a:rPr>
                      <m:t>𝑷𝒕</m:t>
                    </m:r>
                    <m:r>
                      <a:rPr lang="en-US" sz="2000" b="1" spc="5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spc="50">
                        <a:latin typeface="Cambria Math" panose="02040503050406030204" pitchFamily="18" charset="0"/>
                      </a:rPr>
                      <m:t>𝒅𝑷𝒕</m:t>
                    </m:r>
                  </m:oMath>
                </a14:m>
                <a:r>
                  <a:rPr lang="en-US" sz="2000" b="1" spc="50"/>
                  <a:t>, to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pc="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spc="5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000" b="1" spc="5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spc="50"/>
                  <a:t>. </a:t>
                </a:r>
              </a:p>
              <a:p>
                <a:pPr marL="285750" indent="-28575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u="sng" spc="5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LVR</a:t>
                </a:r>
                <a:r>
                  <a:rPr lang="en-US" sz="2000" b="1" spc="50"/>
                  <a:t> is the </a:t>
                </a:r>
                <a:r>
                  <a:rPr lang="en-US" sz="2000" b="1" u="sng" spc="5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vertical gap</a:t>
                </a:r>
                <a:r>
                  <a:rPr lang="en-US" sz="2000" b="1" spc="50"/>
                  <a:t> between </a:t>
                </a:r>
                <a14:m>
                  <m:oMath xmlns:m="http://schemas.openxmlformats.org/officeDocument/2006/math">
                    <m:r>
                      <a:rPr lang="en-US" sz="2000" b="1" spc="5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spc="5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pc="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spc="5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000" b="1" spc="5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spc="5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750AF-A427-375B-5AA9-28D14C81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3" y="4067492"/>
                <a:ext cx="6263337" cy="1862048"/>
              </a:xfrm>
              <a:prstGeom prst="rect">
                <a:avLst/>
              </a:prstGeom>
              <a:blipFill>
                <a:blip r:embed="rId4"/>
                <a:stretch>
                  <a:fillRect l="-876" t="-1307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E7A0F7-F966-991B-7391-CF71D8861C57}"/>
              </a:ext>
            </a:extLst>
          </p:cNvPr>
          <p:cNvSpPr txBox="1"/>
          <p:nvPr/>
        </p:nvSpPr>
        <p:spPr>
          <a:xfrm>
            <a:off x="894620" y="593325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LVR and CFMM LP Price Slippage</a:t>
            </a:r>
          </a:p>
        </p:txBody>
      </p:sp>
    </p:spTree>
    <p:extLst>
      <p:ext uri="{BB962C8B-B14F-4D97-AF65-F5344CB8AC3E}">
        <p14:creationId xmlns:p14="http://schemas.microsoft.com/office/powerpoint/2010/main" val="74804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A4AA-1C43-196A-4BD6-A939E17B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451B4-571B-C480-545B-4D6B1C1187B0}"/>
              </a:ext>
            </a:extLst>
          </p:cNvPr>
          <p:cNvSpPr/>
          <p:nvPr/>
        </p:nvSpPr>
        <p:spPr>
          <a:xfrm>
            <a:off x="887846" y="1455174"/>
            <a:ext cx="10253104" cy="44343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97E4-CA3B-11AD-C25E-9D95876C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15" y="1672559"/>
            <a:ext cx="9661166" cy="465941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Ensure Fairness While Improving Market Efficiency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/>
              <a:t>By developing a nuanced understanding of the underlying economics of AMMs, particularly from the perspective of LPs, we seek to devise innovative solutions that mitigate the adverse effects of LVR and promote a more equitable and efficient marketplace.</a:t>
            </a:r>
            <a:endParaRPr lang="en-US" sz="1000"/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Democratize Financial Services And Foster Inclusive Participation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/>
              <a:t>Through our research efforts, we aspire to pave the way for a more resilient and equitable decentralized financial infrastructure that empowers individuals and communities worldwide</a:t>
            </a:r>
          </a:p>
        </p:txBody>
      </p:sp>
    </p:spTree>
    <p:extLst>
      <p:ext uri="{BB962C8B-B14F-4D97-AF65-F5344CB8AC3E}">
        <p14:creationId xmlns:p14="http://schemas.microsoft.com/office/powerpoint/2010/main" val="3898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85AA3-EDA0-E270-E18C-FC54867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4" y="540000"/>
            <a:ext cx="10322508" cy="1105789"/>
          </a:xfrm>
        </p:spPr>
        <p:txBody>
          <a:bodyPr anchor="t">
            <a:normAutofit/>
          </a:bodyPr>
          <a:lstStyle/>
          <a:p>
            <a:r>
              <a:rPr lang="en-GB" sz="5600"/>
              <a:t>Data preparation</a:t>
            </a:r>
          </a:p>
        </p:txBody>
      </p:sp>
      <p:graphicFrame>
        <p:nvGraphicFramePr>
          <p:cNvPr id="44" name="Content Placeholder 1">
            <a:extLst>
              <a:ext uri="{FF2B5EF4-FFF2-40B4-BE49-F238E27FC236}">
                <a16:creationId xmlns:a16="http://schemas.microsoft.com/office/drawing/2014/main" id="{C41F5F18-05E3-E425-CA4C-039D48163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90379"/>
              </p:ext>
            </p:extLst>
          </p:nvPr>
        </p:nvGraphicFramePr>
        <p:xfrm>
          <a:off x="327157" y="1715387"/>
          <a:ext cx="4487194" cy="455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mparison of a number and a price&#10;&#10;Description automatically generated">
            <a:extLst>
              <a:ext uri="{FF2B5EF4-FFF2-40B4-BE49-F238E27FC236}">
                <a16:creationId xmlns:a16="http://schemas.microsoft.com/office/drawing/2014/main" id="{9F4415A1-ACC9-C49E-8013-3D5346137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963" y="1912689"/>
            <a:ext cx="6096000" cy="1697620"/>
          </a:xfrm>
          <a:prstGeom prst="rect">
            <a:avLst/>
          </a:prstGeom>
        </p:spPr>
      </p:pic>
      <p:pic>
        <p:nvPicPr>
          <p:cNvPr id="6" name="Picture 5" descr="A white rectangular box with black text and numbers&#10;&#10;Description automatically generated">
            <a:extLst>
              <a:ext uri="{FF2B5EF4-FFF2-40B4-BE49-F238E27FC236}">
                <a16:creationId xmlns:a16="http://schemas.microsoft.com/office/drawing/2014/main" id="{EFB2F1DF-A6C0-0B34-DFDB-8A7A360C2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956" y="4375443"/>
            <a:ext cx="5708984" cy="10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8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65DC5D-4188-E385-F9F6-9F687EA2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305" y="545126"/>
            <a:ext cx="4547831" cy="1417106"/>
          </a:xfrm>
        </p:spPr>
        <p:txBody>
          <a:bodyPr anchor="t">
            <a:normAutofit/>
          </a:bodyPr>
          <a:lstStyle/>
          <a:p>
            <a:r>
              <a:rPr lang="en-GB" sz="3600"/>
              <a:t>Arbitrageurs and Noise Traders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C7D88-F303-94CD-AECF-13371C68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609449"/>
            <a:ext cx="6049714" cy="362982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7CEC02-290C-7326-A9D1-C2947800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79" y="1837543"/>
            <a:ext cx="4543757" cy="4471182"/>
          </a:xfrm>
        </p:spPr>
        <p:txBody>
          <a:bodyPr anchor="t">
            <a:normAutofit/>
          </a:bodyPr>
          <a:lstStyle/>
          <a:p>
            <a:pPr marL="269875" indent="-269875"/>
            <a:r>
              <a:rPr lang="en-US"/>
              <a:t>Arbitrageurs: </a:t>
            </a:r>
            <a:r>
              <a:rPr lang="en-US" b="0">
                <a:ea typeface="+mn-lt"/>
                <a:cs typeface="+mn-lt"/>
              </a:rPr>
              <a:t>traders who capitalize on price differences across decentralized and centralized exchanges to secure profits.</a:t>
            </a:r>
          </a:p>
          <a:p>
            <a:pPr marL="269875" indent="-269875"/>
            <a:r>
              <a:rPr lang="en-US"/>
              <a:t>Noise Traders: </a:t>
            </a:r>
            <a:r>
              <a:rPr lang="en-US" b="0">
                <a:ea typeface="+mn-lt"/>
                <a:cs typeface="+mn-lt"/>
              </a:rPr>
              <a:t>participants who engage in transactions within the AMM pools for idiosyncratic reasons.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9369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F13C-4182-35A5-6067-9E10FF2E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Single-factor Fee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FF727-9C56-D99C-12D4-EA4BC54254B5}"/>
              </a:ext>
            </a:extLst>
          </p:cNvPr>
          <p:cNvSpPr/>
          <p:nvPr/>
        </p:nvSpPr>
        <p:spPr>
          <a:xfrm>
            <a:off x="324464" y="1045464"/>
            <a:ext cx="11484078" cy="57271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B41F-4D97-6D6B-E567-9B7A3704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22" y="1045464"/>
                <a:ext cx="11101136" cy="57732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In this study, we designed a dynamic fee model that depends exclusively on the ∆p observed between CEX and DEX prices. More specifically, on the z-score of the observed ∆p. In general, the model follows the following equations: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𝒃𝒖𝒚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l-GR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𝒃𝒖𝒚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l-GR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l-GR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where,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𝒄𝒆𝒙</m:t>
                        </m:r>
                      </m:sub>
                    </m:sSub>
                    <m:r>
                      <a:rPr lang="en-US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</m:oMath>
                </a14:m>
                <a:endParaRPr lang="en-US" i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𝒑𝒊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∆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𝒑𝒊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−µ </m:t>
                    </m:r>
                    <m:r>
                      <a:rPr lang="pl-PL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/>
                  <a:t>, the average ∆p on the calibration period </a:t>
                </a:r>
              </a:p>
              <a:p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/>
                  <a:t>, the standard deviation on the calibration period •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/>
                  <a:t>, the lower and upper bound of buying and selling fees</a:t>
                </a:r>
              </a:p>
              <a:p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ω</a:t>
                </a:r>
                <a:r>
                  <a:rPr lang="en-US"/>
                  <a:t>, parameter for weight attached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/>
                  <a:t> in the calculation of fees</a:t>
                </a:r>
              </a:p>
              <a:p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</a:t>
                </a:r>
                <a:r>
                  <a:rPr lang="en-US"/>
                  <a:t>, parameter for deviation from the hypothetical max fee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B41F-4D97-6D6B-E567-9B7A3704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22" y="1045464"/>
                <a:ext cx="11101136" cy="5773208"/>
              </a:xfrm>
              <a:blipFill>
                <a:blip r:embed="rId2"/>
                <a:stretch>
                  <a:fillRect l="-494" t="-211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5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line&#10;&#10;Description automatically generated">
            <a:extLst>
              <a:ext uri="{FF2B5EF4-FFF2-40B4-BE49-F238E27FC236}">
                <a16:creationId xmlns:a16="http://schemas.microsoft.com/office/drawing/2014/main" id="{99C02D05-180D-EF5E-D8F8-86153BC63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70" y="1031355"/>
            <a:ext cx="6541990" cy="39565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5091AC-5A68-48F9-6397-D72E43F0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Fee Structure on DAMM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F4E3D-0300-53E9-6972-E0924579E99D}"/>
              </a:ext>
            </a:extLst>
          </p:cNvPr>
          <p:cNvSpPr/>
          <p:nvPr/>
        </p:nvSpPr>
        <p:spPr>
          <a:xfrm>
            <a:off x="1986116" y="5104549"/>
            <a:ext cx="8347197" cy="155325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A0F0C-6ADC-4C2D-9CDE-0898BA28CD85}"/>
                  </a:ext>
                </a:extLst>
              </p:cNvPr>
              <p:cNvSpPr txBox="1"/>
              <p:nvPr/>
            </p:nvSpPr>
            <p:spPr>
              <a:xfrm>
                <a:off x="3032733" y="5041840"/>
                <a:ext cx="6096000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𝒃𝒖𝒚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l-GR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𝒃𝒖𝒚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l-GR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l-GR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A0F0C-6ADC-4C2D-9CDE-0898BA28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33" y="5041840"/>
                <a:ext cx="6096000" cy="848502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07427-2D3B-AC63-0010-2F47FEB6DB10}"/>
                  </a:ext>
                </a:extLst>
              </p:cNvPr>
              <p:cNvSpPr txBox="1"/>
              <p:nvPr/>
            </p:nvSpPr>
            <p:spPr>
              <a:xfrm>
                <a:off x="2104492" y="5933264"/>
                <a:ext cx="8347198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</a:rPr>
                  <a:t>Adjust Fee Based On Order Direction. This plots shows a combination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𝒃𝒖𝒚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b="1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𝒔𝒆𝒍𝒍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chemeClr val="tx1"/>
                    </a:solidFill>
                  </a:rPr>
                  <a:t>, which are symmetrical on x = 0.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07427-2D3B-AC63-0010-2F47FEB6D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2" y="5933264"/>
                <a:ext cx="8347198" cy="671787"/>
              </a:xfrm>
              <a:prstGeom prst="rect">
                <a:avLst/>
              </a:prstGeom>
              <a:blipFill>
                <a:blip r:embed="rId4"/>
                <a:stretch>
                  <a:fillRect l="-584" t="-3604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0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2B32D-36F6-5F47-0F5D-7C7C02A2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Calibration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8D0D7-3B03-716C-CE6C-2E5C1B0FB2CD}"/>
              </a:ext>
            </a:extLst>
          </p:cNvPr>
          <p:cNvSpPr/>
          <p:nvPr/>
        </p:nvSpPr>
        <p:spPr>
          <a:xfrm>
            <a:off x="407392" y="1153617"/>
            <a:ext cx="11538802" cy="549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A35A0-BCEB-1157-077D-C4AC4447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5" y="1212609"/>
            <a:ext cx="10944733" cy="54929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Our objective is to establish a dynamic fee structure, which adjusts linearly based on the price disparity.</a:t>
            </a:r>
          </a:p>
          <a:p>
            <a:pPr marL="457200" indent="-457200">
              <a:buAutoNum type="arabicPeriod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u="sng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Winsorization</a:t>
            </a:r>
            <a:r>
              <a:rPr lang="en-US"/>
              <a:t>. The training dataset -&gt; positive </a:t>
            </a:r>
            <a:r>
              <a:rPr lang="en-US" err="1"/>
              <a:t>PnL</a:t>
            </a:r>
            <a:r>
              <a:rPr lang="en-US"/>
              <a:t>, concentrates on transactions where Z(∆P) ∈ [−10, 10].</a:t>
            </a:r>
          </a:p>
          <a:p>
            <a:pPr marL="457200" indent="-457200">
              <a:buAutoNum type="arabicPeriod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US"/>
              <a:t>. OLS to regress </a:t>
            </a:r>
            <a:r>
              <a:rPr lang="en-US" err="1"/>
              <a:t>winsorized</a:t>
            </a:r>
            <a:r>
              <a:rPr lang="en-US"/>
              <a:t> </a:t>
            </a:r>
            <a:r>
              <a:rPr lang="en-US" err="1"/>
              <a:t>PnL</a:t>
            </a:r>
            <a:r>
              <a:rPr lang="en-US"/>
              <a:t> on Z(∆P) to find the linear dynamic fee’s gradient ω.</a:t>
            </a:r>
          </a:p>
          <a:p>
            <a:pPr marL="457200" indent="-457200">
              <a:buAutoNum type="arabicPeriod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Optimization</a:t>
            </a:r>
            <a:r>
              <a:rPr lang="en-US"/>
              <a:t>. The shift parameter s% is calibrated by maximizing the </a:t>
            </a:r>
            <a:r>
              <a:rPr lang="en-US" err="1"/>
              <a:t>dyamic</a:t>
            </a:r>
            <a:r>
              <a:rPr lang="en-US"/>
              <a:t> fee, with the constraint that trading volume must stay above a certain threshold.</a:t>
            </a:r>
          </a:p>
          <a:p>
            <a:pPr marL="457200" indent="-457200">
              <a:buAutoNum type="arabicPeriod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Fee Structure</a:t>
            </a:r>
            <a:r>
              <a:rPr lang="en-US"/>
              <a:t>. Use the ω and shift s% to calibrate the straddle shape fee structure. </a:t>
            </a:r>
          </a:p>
          <a:p>
            <a:pPr marL="457200" indent="-457200">
              <a:buAutoNum type="arabicPeriod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Data Fitting</a:t>
            </a:r>
            <a:r>
              <a:rPr lang="en-US"/>
              <a:t>. Use the above fee structure to fit all the transactions from January 2024. </a:t>
            </a:r>
          </a:p>
        </p:txBody>
      </p:sp>
    </p:spTree>
    <p:extLst>
      <p:ext uri="{BB962C8B-B14F-4D97-AF65-F5344CB8AC3E}">
        <p14:creationId xmlns:p14="http://schemas.microsoft.com/office/powerpoint/2010/main" val="181867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B0DC0A9C-8495-3757-2F14-D2F0CBF9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1" y="1052430"/>
            <a:ext cx="6407276" cy="399805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5111E2-2534-6736-3FB4-03F962F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65ACF-6B57-7C8A-E5B9-2AA7844352DD}"/>
              </a:ext>
            </a:extLst>
          </p:cNvPr>
          <p:cNvSpPr txBox="1"/>
          <p:nvPr/>
        </p:nvSpPr>
        <p:spPr>
          <a:xfrm>
            <a:off x="5691934" y="2445496"/>
            <a:ext cx="205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Arbitrage Profits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C029C-F0C6-1D49-924E-67CD020497FB}"/>
              </a:ext>
            </a:extLst>
          </p:cNvPr>
          <p:cNvSpPr txBox="1"/>
          <p:nvPr/>
        </p:nvSpPr>
        <p:spPr>
          <a:xfrm>
            <a:off x="6346444" y="3096539"/>
            <a:ext cx="27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Proposed Dynamic Fee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5D6C8-8323-54BA-697D-52448ECA8BBD}"/>
              </a:ext>
            </a:extLst>
          </p:cNvPr>
          <p:cNvSpPr/>
          <p:nvPr/>
        </p:nvSpPr>
        <p:spPr>
          <a:xfrm>
            <a:off x="786582" y="5180813"/>
            <a:ext cx="10687664" cy="153478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8B1E1-BA69-C4E8-428C-DE19CE484F10}"/>
                  </a:ext>
                </a:extLst>
              </p:cNvPr>
              <p:cNvSpPr txBox="1"/>
              <p:nvPr/>
            </p:nvSpPr>
            <p:spPr>
              <a:xfrm>
                <a:off x="940308" y="5203183"/>
                <a:ext cx="10359506" cy="1505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Arb Profits on Delta P</a:t>
                </a:r>
                <a:r>
                  <a:rPr lang="en-US" sz="2000" b="1"/>
                  <a:t>. Where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𝒔𝒆𝒍𝒍</m:t>
                        </m:r>
                      </m:sub>
                    </m:sSub>
                  </m:oMath>
                </a14:m>
                <a:r>
                  <a:rPr lang="en-US" sz="2000" b="1"/>
                  <a:t> to the left of Z(∆p) 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𝒃𝒖𝒚</m:t>
                        </m:r>
                      </m:sub>
                    </m:sSub>
                  </m:oMath>
                </a14:m>
                <a:r>
                  <a:rPr lang="en-US" sz="2000" b="1"/>
                  <a:t> to the right of Z(∆p) = 0.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/>
                  <a:t>The </a:t>
                </a:r>
                <a:r>
                  <a:rPr lang="en-US" sz="20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continuous black lines</a:t>
                </a:r>
                <a:r>
                  <a:rPr lang="en-US" sz="2000" b="1"/>
                  <a:t> are the regression lines, used to estimate </a:t>
                </a:r>
                <a:r>
                  <a:rPr lang="en-US" sz="20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ω</a:t>
                </a:r>
                <a:r>
                  <a:rPr lang="en-US" sz="2000" b="1"/>
                  <a:t>, showing the maximum fee an arbitrageur would be willing to pay to enter a trade.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8B1E1-BA69-C4E8-428C-DE19CE484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8" y="5203183"/>
                <a:ext cx="10359506" cy="1505477"/>
              </a:xfrm>
              <a:prstGeom prst="rect">
                <a:avLst/>
              </a:prstGeom>
              <a:blipFill>
                <a:blip r:embed="rId3"/>
                <a:stretch>
                  <a:fillRect l="-529" t="-2024" r="-118" b="-6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FE78C3-0921-A892-049E-EDF7AC336AD4}"/>
              </a:ext>
            </a:extLst>
          </p:cNvPr>
          <p:cNvCxnSpPr/>
          <p:nvPr/>
        </p:nvCxnSpPr>
        <p:spPr>
          <a:xfrm>
            <a:off x="5120640" y="3307080"/>
            <a:ext cx="0" cy="264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F700A6-CEEF-608F-F565-DB9F2ADFA76E}"/>
              </a:ext>
            </a:extLst>
          </p:cNvPr>
          <p:cNvSpPr txBox="1"/>
          <p:nvPr/>
        </p:nvSpPr>
        <p:spPr>
          <a:xfrm>
            <a:off x="4453491" y="3188920"/>
            <a:ext cx="7649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05522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CC616E-A228-FAC1-FFD6-EFD59EBD7BE6}"/>
              </a:ext>
            </a:extLst>
          </p:cNvPr>
          <p:cNvSpPr/>
          <p:nvPr/>
        </p:nvSpPr>
        <p:spPr>
          <a:xfrm>
            <a:off x="167148" y="1128539"/>
            <a:ext cx="11857704" cy="5478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43DD6DEA-67D6-80E5-0FA7-1B748C785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91"/>
          <a:stretch/>
        </p:blipFill>
        <p:spPr>
          <a:xfrm>
            <a:off x="397105" y="1843320"/>
            <a:ext cx="5396851" cy="34234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721A4B-4492-24AA-14CC-E8B45430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Empirical Analysis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8D2AB7E-6917-DBC5-CB9A-00551B8E4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/>
          <a:stretch/>
        </p:blipFill>
        <p:spPr>
          <a:xfrm>
            <a:off x="6347272" y="1862984"/>
            <a:ext cx="5401215" cy="3423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E035B-CF0C-0D8D-5D0F-52A3C41C787A}"/>
              </a:ext>
            </a:extLst>
          </p:cNvPr>
          <p:cNvSpPr txBox="1"/>
          <p:nvPr/>
        </p:nvSpPr>
        <p:spPr>
          <a:xfrm>
            <a:off x="2179536" y="1354677"/>
            <a:ext cx="780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Profit Redistribution Before and After Dynamic Fee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DE7D4-4519-9EF0-CA90-AF6342E376F5}"/>
              </a:ext>
            </a:extLst>
          </p:cNvPr>
          <p:cNvSpPr txBox="1"/>
          <p:nvPr/>
        </p:nvSpPr>
        <p:spPr>
          <a:xfrm>
            <a:off x="1926074" y="2163688"/>
            <a:ext cx="179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9975"/>
                </a:solidFill>
              </a:rPr>
              <a:t>UV3 Fixed 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F65B5-B01B-3336-5A23-538ADAF8132F}"/>
              </a:ext>
            </a:extLst>
          </p:cNvPr>
          <p:cNvSpPr txBox="1"/>
          <p:nvPr/>
        </p:nvSpPr>
        <p:spPr>
          <a:xfrm>
            <a:off x="1555918" y="439325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Dynamic Fee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96D25-0D9A-F2E2-B87E-4EAA6EE1C06F}"/>
              </a:ext>
            </a:extLst>
          </p:cNvPr>
          <p:cNvSpPr txBox="1"/>
          <p:nvPr/>
        </p:nvSpPr>
        <p:spPr>
          <a:xfrm>
            <a:off x="6740011" y="2189767"/>
            <a:ext cx="179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9975"/>
                </a:solidFill>
              </a:rPr>
              <a:t>UV3 Fixed Fee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2A945-0A4F-60B1-2069-30D70B9B4ABC}"/>
              </a:ext>
            </a:extLst>
          </p:cNvPr>
          <p:cNvSpPr txBox="1"/>
          <p:nvPr/>
        </p:nvSpPr>
        <p:spPr>
          <a:xfrm>
            <a:off x="8787545" y="3484668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Dynamic 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3AAD-D8DA-805D-551A-0A61C8672C85}"/>
              </a:ext>
            </a:extLst>
          </p:cNvPr>
          <p:cNvSpPr txBox="1"/>
          <p:nvPr/>
        </p:nvSpPr>
        <p:spPr>
          <a:xfrm>
            <a:off x="1120180" y="5237500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Noise Traders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4C8A6-7A62-8C40-4124-77BDCFAA6807}"/>
              </a:ext>
            </a:extLst>
          </p:cNvPr>
          <p:cNvSpPr txBox="1"/>
          <p:nvPr/>
        </p:nvSpPr>
        <p:spPr>
          <a:xfrm>
            <a:off x="3907625" y="5234359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Arbitrageurs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6889A-FFE6-99D0-2430-DB54A575D24B}"/>
              </a:ext>
            </a:extLst>
          </p:cNvPr>
          <p:cNvSpPr txBox="1"/>
          <p:nvPr/>
        </p:nvSpPr>
        <p:spPr>
          <a:xfrm>
            <a:off x="7109216" y="5237500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Noise Traders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A3136-BB6E-A85A-FDC5-5DFF6B7F7610}"/>
              </a:ext>
            </a:extLst>
          </p:cNvPr>
          <p:cNvSpPr txBox="1"/>
          <p:nvPr/>
        </p:nvSpPr>
        <p:spPr>
          <a:xfrm>
            <a:off x="9896661" y="5234359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Arbitrageurs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E56EE-48DE-C75C-D762-282E7D8BF91B}"/>
              </a:ext>
            </a:extLst>
          </p:cNvPr>
          <p:cNvSpPr txBox="1"/>
          <p:nvPr/>
        </p:nvSpPr>
        <p:spPr>
          <a:xfrm>
            <a:off x="583322" y="5639893"/>
            <a:ext cx="10601291" cy="7232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Overall, </a:t>
            </a: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98%</a:t>
            </a:r>
            <a:r>
              <a:rPr lang="en-US" b="1"/>
              <a:t> of the trades are charged less than the Uniswap V3 proxy 5 bps.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3.645%</a:t>
            </a: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/>
              <a:t>of the transactions are classified as arbitrageur trades.</a:t>
            </a:r>
          </a:p>
        </p:txBody>
      </p:sp>
    </p:spTree>
    <p:extLst>
      <p:ext uri="{BB962C8B-B14F-4D97-AF65-F5344CB8AC3E}">
        <p14:creationId xmlns:p14="http://schemas.microsoft.com/office/powerpoint/2010/main" val="20355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DC683-C324-905F-B8BB-599B7D56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91837"/>
            <a:ext cx="10522252" cy="956860"/>
          </a:xfrm>
        </p:spPr>
        <p:txBody>
          <a:bodyPr anchor="t">
            <a:noAutofit/>
          </a:bodyPr>
          <a:lstStyle/>
          <a:p>
            <a:pPr algn="ctr"/>
            <a:r>
              <a:rPr lang="en-US" sz="5400">
                <a:latin typeface="Arial Black" panose="020B0A04020102020204" pitchFamily="34" charset="0"/>
              </a:rPr>
              <a:t>Outline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D66BDE1-4286-1E6B-0BB2-1973E7EB2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3803"/>
              </p:ext>
            </p:extLst>
          </p:nvPr>
        </p:nvGraphicFramePr>
        <p:xfrm>
          <a:off x="1502913" y="1453354"/>
          <a:ext cx="9186173" cy="479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93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9D319E-97CC-068E-FAEF-0CFCE26D078D}"/>
              </a:ext>
            </a:extLst>
          </p:cNvPr>
          <p:cNvSpPr/>
          <p:nvPr/>
        </p:nvSpPr>
        <p:spPr>
          <a:xfrm>
            <a:off x="1790529" y="5671795"/>
            <a:ext cx="8797754" cy="102413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EA564-1F90-6F88-28F7-D1C7117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Empirical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E0CAA-5966-AAE8-66A0-EF6F99B8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716" y="1066429"/>
            <a:ext cx="6804567" cy="44280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484FD-5175-CF25-60EA-336539B17F38}"/>
              </a:ext>
            </a:extLst>
          </p:cNvPr>
          <p:cNvSpPr txBox="1"/>
          <p:nvPr/>
        </p:nvSpPr>
        <p:spPr>
          <a:xfrm>
            <a:off x="1985057" y="5723033"/>
            <a:ext cx="860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Higher fee buckets</a:t>
            </a:r>
            <a:r>
              <a:rPr lang="en-US" b="1"/>
              <a:t> corresponds to </a:t>
            </a: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higher profits</a:t>
            </a:r>
            <a:r>
              <a:rPr lang="en-US" b="1"/>
              <a:t>, which ensures that the dynamic fee model punishes arbitrageurs with higher profits while lowering the cost for others</a:t>
            </a:r>
          </a:p>
        </p:txBody>
      </p:sp>
    </p:spTree>
    <p:extLst>
      <p:ext uri="{BB962C8B-B14F-4D97-AF65-F5344CB8AC3E}">
        <p14:creationId xmlns:p14="http://schemas.microsoft.com/office/powerpoint/2010/main" val="16729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5C07-F5F2-CB77-FF48-6F5C40EC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8FCE-553A-CF39-A3F1-76AA45D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Multi-factor Fee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7C7A3-92BF-83FF-24DD-9D7426BE25CE}"/>
              </a:ext>
            </a:extLst>
          </p:cNvPr>
          <p:cNvSpPr/>
          <p:nvPr/>
        </p:nvSpPr>
        <p:spPr>
          <a:xfrm>
            <a:off x="348526" y="1124449"/>
            <a:ext cx="11484078" cy="53881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D599-599B-5411-4556-36F67444F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27" y="1226668"/>
                <a:ext cx="11303477" cy="54002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The fees are determined by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𝒃𝒖𝒚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𝒔𝒆𝒍𝒍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𝒎𝒊𝒏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∝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where,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</m:oMath>
                </a14:m>
                <a:r>
                  <a:rPr lang="en-US"/>
                  <a:t>, the lower and upper bound of buying and selling fees for each independent feature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/>
                  <a:t>, factors like the price difference (</a:t>
                </a:r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∆p</a:t>
                </a:r>
                <a:r>
                  <a:rPr lang="en-US"/>
                  <a:t>), arbitrageurs </a:t>
                </a:r>
                <a:r>
                  <a:rPr lang="en-US" err="1"/>
                  <a:t>PnL</a:t>
                </a:r>
                <a:r>
                  <a:rPr lang="en-US"/>
                  <a:t> from the arbitrage (</a:t>
                </a:r>
                <a:r>
                  <a:rPr lang="en-US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PnL</a:t>
                </a:r>
                <a:r>
                  <a:rPr lang="en-US"/>
                  <a:t>), rolling price volatility from the last 100 datapoints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b>
                    </m:sSub>
                  </m:oMath>
                </a14:m>
                <a:r>
                  <a:rPr lang="en-US"/>
                  <a:t>), price impact (</a:t>
                </a:r>
                <a:r>
                  <a:rPr lang="en-US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PI</a:t>
                </a:r>
                <a:r>
                  <a:rPr lang="en-US"/>
                  <a:t>), among others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/>
                  <a:t>, linear function with slope mi mapping a specific factor </a:t>
                </a:r>
                <a:r>
                  <a:rPr lang="en-US" err="1"/>
                  <a:t>i</a:t>
                </a:r>
                <a:r>
                  <a:rPr lang="en-US"/>
                  <a:t> to a fee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/>
                  <a:t>, the parameter which determines the weight attached to the factor-individual fees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D599-599B-5411-4556-36F67444F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27" y="1226668"/>
                <a:ext cx="11303477" cy="5400273"/>
              </a:xfrm>
              <a:blipFill>
                <a:blip r:embed="rId2"/>
                <a:stretch>
                  <a:fillRect l="-593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1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2F0E82-D870-BC3D-DD60-898F1BC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Calibration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85083-A484-9D67-EE93-6877F4AF4B34}"/>
              </a:ext>
            </a:extLst>
          </p:cNvPr>
          <p:cNvSpPr/>
          <p:nvPr/>
        </p:nvSpPr>
        <p:spPr>
          <a:xfrm>
            <a:off x="368846" y="1083809"/>
            <a:ext cx="11484078" cy="5601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A01347-7CE5-D2E3-30F1-A56EAC269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161" y="1114198"/>
                <a:ext cx="11101136" cy="547955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 Segmentation</a:t>
                </a:r>
                <a:r>
                  <a:rPr lang="en-US"/>
                  <a:t>. The dataset is initially segmented into two subsets based on the direction of the transaction—purchases (buy) and sales (sell).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Feature-Based Quantile Scaling</a:t>
                </a:r>
                <a:r>
                  <a:rPr lang="en-US"/>
                  <a:t>. For each relevant feature in the dataset (e.g., price difference, transaction volume, etc.), quantile-based scaling boundaries are established.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 u="sng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/>
                  <a:t>. Within each transaction subset (buy and sell) and for a given feature, max and min thresholds are calculated for the given feature using quantiles.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u="sng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/>
                  <a:t>. We give fixed values for these across all features,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= 0.01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= 0.1</a:t>
                </a:r>
                <a:r>
                  <a:rPr lang="en-US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Estimating the Fee per Feature fi</a:t>
                </a:r>
                <a:r>
                  <a:rPr lang="en-US"/>
                  <a:t>. we find the slope of the line to fit the fees to, mi by simply </a:t>
                </a:r>
                <a:r>
                  <a:rPr lang="en-US">
                    <a:solidFill>
                      <a:schemeClr val="tx1"/>
                    </a:solidFill>
                  </a:rPr>
                  <a:t>taking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A01347-7CE5-D2E3-30F1-A56EAC269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114198"/>
                <a:ext cx="11101136" cy="5479551"/>
              </a:xfrm>
              <a:blipFill>
                <a:blip r:embed="rId2"/>
                <a:stretch>
                  <a:fillRect l="-60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09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63F762-8047-5645-8C9D-FFE753846DEF}"/>
              </a:ext>
            </a:extLst>
          </p:cNvPr>
          <p:cNvSpPr/>
          <p:nvPr/>
        </p:nvSpPr>
        <p:spPr>
          <a:xfrm>
            <a:off x="1024658" y="5689068"/>
            <a:ext cx="10131812" cy="10056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purple bars&#10;&#10;Description automatically generated">
            <a:extLst>
              <a:ext uri="{FF2B5EF4-FFF2-40B4-BE49-F238E27FC236}">
                <a16:creationId xmlns:a16="http://schemas.microsoft.com/office/drawing/2014/main" id="{4EF3F338-8126-EC8B-C25A-4C6813B5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30" y="1067541"/>
            <a:ext cx="7725540" cy="4469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9E2FA6-5310-73C5-7F39-99A6F055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Features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3383D-0797-67B6-4A45-439664D9903C}"/>
              </a:ext>
            </a:extLst>
          </p:cNvPr>
          <p:cNvSpPr txBox="1"/>
          <p:nvPr/>
        </p:nvSpPr>
        <p:spPr>
          <a:xfrm>
            <a:off x="1208799" y="5730240"/>
            <a:ext cx="9844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We ran a </a:t>
            </a: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Random Forest Regression</a:t>
            </a:r>
            <a:r>
              <a:rPr lang="en-US" b="1"/>
              <a:t> model over the features, having the </a:t>
            </a: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hypothetical</a:t>
            </a:r>
          </a:p>
          <a:p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fee</a:t>
            </a:r>
            <a:r>
              <a:rPr lang="en-US" b="1"/>
              <a:t> (i.e. the maximum % profit an arbitrageur could make on a trade) as target variable</a:t>
            </a:r>
          </a:p>
          <a:p>
            <a:r>
              <a:rPr lang="en-US" b="1"/>
              <a:t>to get the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1478095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86457FF-FD7F-F563-5516-A33CC0994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18" r="33557"/>
          <a:stretch/>
        </p:blipFill>
        <p:spPr>
          <a:xfrm>
            <a:off x="1901557" y="1012892"/>
            <a:ext cx="5655937" cy="5702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1D54DD-2B03-95D9-4BC0-189E4C5B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5-factor Model Result</a:t>
            </a:r>
          </a:p>
        </p:txBody>
      </p:sp>
      <p:pic>
        <p:nvPicPr>
          <p:cNvPr id="2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299C08AF-B472-F4D4-F0F2-ABEAC2261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9" t="7652" b="46466"/>
          <a:stretch/>
        </p:blipFill>
        <p:spPr>
          <a:xfrm>
            <a:off x="8018006" y="2265018"/>
            <a:ext cx="242369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B3B376F-891B-F34A-10C7-D88F4D221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311"/>
          <a:stretch/>
        </p:blipFill>
        <p:spPr>
          <a:xfrm>
            <a:off x="885280" y="1050824"/>
            <a:ext cx="8010533" cy="566476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455590-62A7-855E-F5AB-0568BCFB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7-factor Model Result</a:t>
            </a:r>
          </a:p>
        </p:txBody>
      </p:sp>
      <p:pic>
        <p:nvPicPr>
          <p:cNvPr id="2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F61F30A-F8E0-67B4-33B7-8C3C59DBF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63" r="65758"/>
          <a:stretch/>
        </p:blipFill>
        <p:spPr>
          <a:xfrm>
            <a:off x="9168750" y="2620005"/>
            <a:ext cx="2639364" cy="25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5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5F8DF-DF39-7E4C-0CD9-6CB5AA9C00CE}"/>
              </a:ext>
            </a:extLst>
          </p:cNvPr>
          <p:cNvSpPr/>
          <p:nvPr/>
        </p:nvSpPr>
        <p:spPr>
          <a:xfrm>
            <a:off x="275822" y="1037624"/>
            <a:ext cx="11640356" cy="570762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9698D-413C-7232-DE4F-22C221A4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Benchmarks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E004B3-D259-A5AC-C43A-41D737882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6622"/>
              </p:ext>
            </p:extLst>
          </p:nvPr>
        </p:nvGraphicFramePr>
        <p:xfrm>
          <a:off x="264951" y="1027793"/>
          <a:ext cx="11651227" cy="57076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4584">
                  <a:extLst>
                    <a:ext uri="{9D8B030D-6E8A-4147-A177-3AD203B41FA5}">
                      <a16:colId xmlns:a16="http://schemas.microsoft.com/office/drawing/2014/main" val="1826414754"/>
                    </a:ext>
                  </a:extLst>
                </a:gridCol>
                <a:gridCol w="2120976">
                  <a:extLst>
                    <a:ext uri="{9D8B030D-6E8A-4147-A177-3AD203B41FA5}">
                      <a16:colId xmlns:a16="http://schemas.microsoft.com/office/drawing/2014/main" val="4233797373"/>
                    </a:ext>
                  </a:extLst>
                </a:gridCol>
                <a:gridCol w="2135111">
                  <a:extLst>
                    <a:ext uri="{9D8B030D-6E8A-4147-A177-3AD203B41FA5}">
                      <a16:colId xmlns:a16="http://schemas.microsoft.com/office/drawing/2014/main" val="331231915"/>
                    </a:ext>
                  </a:extLst>
                </a:gridCol>
                <a:gridCol w="2050278">
                  <a:extLst>
                    <a:ext uri="{9D8B030D-6E8A-4147-A177-3AD203B41FA5}">
                      <a16:colId xmlns:a16="http://schemas.microsoft.com/office/drawing/2014/main" val="1912996626"/>
                    </a:ext>
                  </a:extLst>
                </a:gridCol>
                <a:gridCol w="2050278">
                  <a:extLst>
                    <a:ext uri="{9D8B030D-6E8A-4147-A177-3AD203B41FA5}">
                      <a16:colId xmlns:a16="http://schemas.microsoft.com/office/drawing/2014/main" val="1173219243"/>
                    </a:ext>
                  </a:extLst>
                </a:gridCol>
              </a:tblGrid>
              <a:tr h="601369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</a:b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Constant Fee Model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5  Factors Model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(TradeFi Factors)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7  Factors Model (DeFi Factors)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10  Factors Model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67450"/>
                  </a:ext>
                </a:extLst>
              </a:tr>
              <a:tr h="6477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Percent of additional profits of the dynamic fee over the constant fee model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0.05 %</a:t>
                      </a:r>
                      <a:endParaRPr lang="en-US" sz="1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84354"/>
                  </a:ext>
                </a:extLst>
              </a:tr>
              <a:tr h="7664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Price impact percent improvement (decreased impact) of the dynamic fee model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0.0 %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0.05 %</a:t>
                      </a:r>
                      <a:endParaRPr lang="en-US" sz="1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888891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dynamic selling fee (%)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-0.07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-0.07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07097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dynamic buying fee (%)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0.04</a:t>
                      </a:r>
                      <a:endParaRPr lang="en-US" sz="1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35838"/>
                  </a:ext>
                </a:extLst>
              </a:tr>
              <a:tr h="3071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Impermanent loss in %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374196"/>
                  </a:ext>
                </a:extLst>
              </a:tr>
              <a:tr h="5066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t-cost in $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</a:rPr>
                      </a:b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93.06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47.31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38.77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11843"/>
                  </a:ext>
                </a:extLst>
              </a:tr>
              <a:tr h="3071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on 1 min selling_fee</a:t>
                      </a:r>
                      <a:endParaRPr lang="en-US" sz="1100" b="1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-0.03</a:t>
                      </a:r>
                      <a:endParaRPr lang="en-US" sz="1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-0.04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1776"/>
                  </a:ext>
                </a:extLst>
              </a:tr>
              <a:tr h="3071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on 1 min buying_fee</a:t>
                      </a:r>
                      <a:endParaRPr lang="en-US" sz="1100" b="1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11995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Weighted average buying_fee ($)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0.05 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01492"/>
                  </a:ext>
                </a:extLst>
              </a:tr>
              <a:tr h="3071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Weighted average selling_fee</a:t>
                      </a:r>
                      <a:endParaRPr lang="en-US" sz="1100" b="1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-0.05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-0.08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-0.06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-0.08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358826"/>
                  </a:ext>
                </a:extLst>
              </a:tr>
              <a:tr h="6477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Accuracy of the fees (in the range of the constant fee trader will be willing to pay)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7.53%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9.86%</a:t>
                      </a:r>
                      <a:endParaRPr lang="en-US" sz="1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4.2%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326" marR="49326" marT="49326" marB="49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45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32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26E6E-F10F-602A-3FB7-0406A928B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669" y="1071248"/>
            <a:ext cx="6551791" cy="438055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1B84F0-C72E-AF4B-8119-173A1815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Empirical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3029EC-E300-2663-048C-40404C570A54}"/>
              </a:ext>
            </a:extLst>
          </p:cNvPr>
          <p:cNvSpPr/>
          <p:nvPr/>
        </p:nvSpPr>
        <p:spPr>
          <a:xfrm>
            <a:off x="417482" y="5581518"/>
            <a:ext cx="11518879" cy="9635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6AFF-0DF6-2B07-02D2-0ED4589C74D4}"/>
              </a:ext>
            </a:extLst>
          </p:cNvPr>
          <p:cNvSpPr txBox="1"/>
          <p:nvPr/>
        </p:nvSpPr>
        <p:spPr>
          <a:xfrm>
            <a:off x="539998" y="5669707"/>
            <a:ext cx="11307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Trades with higher profits</a:t>
            </a:r>
            <a:r>
              <a:rPr lang="en-US" b="1"/>
              <a:t> are charged with </a:t>
            </a:r>
            <a:r>
              <a:rPr lang="en-US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higher fees</a:t>
            </a:r>
            <a:r>
              <a:rPr lang="en-US" b="1"/>
              <a:t>, which aligns with the single factor model.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We punished arbitrageurs with higher profits, keeping the fee low for the rest of the users.</a:t>
            </a:r>
          </a:p>
        </p:txBody>
      </p:sp>
    </p:spTree>
    <p:extLst>
      <p:ext uri="{BB962C8B-B14F-4D97-AF65-F5344CB8AC3E}">
        <p14:creationId xmlns:p14="http://schemas.microsoft.com/office/powerpoint/2010/main" val="19233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76A39F-41BD-61D5-2571-0A12B282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&amp;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6D31-4A65-4A14-BA3D-EDD83F0A193C}"/>
              </a:ext>
            </a:extLst>
          </p:cNvPr>
          <p:cNvSpPr/>
          <p:nvPr/>
        </p:nvSpPr>
        <p:spPr>
          <a:xfrm>
            <a:off x="539998" y="1146116"/>
            <a:ext cx="11170232" cy="538716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560BB-35BE-EE49-647B-AE6AB7B7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98" y="1308765"/>
            <a:ext cx="10968534" cy="520484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Reliance on CEX Prices: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Vulnerabilities:</a:t>
            </a:r>
            <a:r>
              <a:rPr lang="en-US"/>
              <a:t> Exposed to Oracle Attacks, allowing malicious actors to manipulate transmitted data.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Adverse Effects:</a:t>
            </a:r>
            <a:r>
              <a:rPr lang="en-US"/>
              <a:t> Potential for price manipulation, degradation of pool vitality, loss of trust, and impermanent loss exposures for LPs.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Operational Complexities: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Recalibrations:</a:t>
            </a:r>
            <a:r>
              <a:rPr lang="en-US"/>
              <a:t> Necessity of frequent adjustments of parameters such as slope (ω) and shift (s%).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Derived from Empirical Data: </a:t>
            </a:r>
            <a:r>
              <a:rPr lang="en-US"/>
              <a:t>Reflecting the dynamic nature of DEX, requiring alignment with current market conditions and periodic adjustments.</a:t>
            </a:r>
          </a:p>
        </p:txBody>
      </p:sp>
    </p:spTree>
    <p:extLst>
      <p:ext uri="{BB962C8B-B14F-4D97-AF65-F5344CB8AC3E}">
        <p14:creationId xmlns:p14="http://schemas.microsoft.com/office/powerpoint/2010/main" val="93212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989A8E-742E-8745-D4D6-56307B0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1F03E-0D4F-FEFD-5647-6E1F23D0419E}"/>
              </a:ext>
            </a:extLst>
          </p:cNvPr>
          <p:cNvSpPr/>
          <p:nvPr/>
        </p:nvSpPr>
        <p:spPr>
          <a:xfrm>
            <a:off x="392771" y="1114289"/>
            <a:ext cx="11395587" cy="553231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74F8CF-5596-5284-A7FB-49B6C350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58" y="1256697"/>
            <a:ext cx="11101136" cy="5601303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[1] David Cao, Brett Hemenway Falk, and Gerry </a:t>
            </a:r>
            <a:r>
              <a:rPr lang="en-US" sz="3400" err="1"/>
              <a:t>Tsoukalas</a:t>
            </a:r>
            <a:r>
              <a:rPr lang="en-US" sz="3400"/>
              <a:t>. Automated market makers and the value of adaptive fees. Available at SSRN, 2023.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[2] Darrell </a:t>
            </a:r>
            <a:r>
              <a:rPr lang="en-US" sz="3400" err="1"/>
              <a:t>Duffie</a:t>
            </a:r>
            <a:r>
              <a:rPr lang="en-US" sz="3400"/>
              <a:t>. Market making under the proposed </a:t>
            </a:r>
            <a:r>
              <a:rPr lang="en-US" sz="3400" err="1"/>
              <a:t>volcker</a:t>
            </a:r>
            <a:r>
              <a:rPr lang="en-US" sz="3400"/>
              <a:t> rule. Rock Center for Corporate Governance at Stanford University Working Paper, (106), 2012.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[3] Dan Robinson </a:t>
            </a:r>
            <a:r>
              <a:rPr lang="en-US" sz="3400" err="1"/>
              <a:t>Haydem</a:t>
            </a:r>
            <a:r>
              <a:rPr lang="en-US" sz="3400"/>
              <a:t> Adams, Noah </a:t>
            </a:r>
            <a:r>
              <a:rPr lang="en-US" sz="3400" err="1"/>
              <a:t>Zinsmeister</a:t>
            </a:r>
            <a:r>
              <a:rPr lang="en-US" sz="3400"/>
              <a:t>. Uniswap v2 core. Uniswap Whitepaper, 2020.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[4] Dan Robinson Moody Salem River Keefer </a:t>
            </a:r>
            <a:r>
              <a:rPr lang="en-US" sz="3400" err="1"/>
              <a:t>Haydem</a:t>
            </a:r>
            <a:r>
              <a:rPr lang="en-US" sz="3400"/>
              <a:t> Adams, Noah </a:t>
            </a:r>
            <a:r>
              <a:rPr lang="en-US" sz="3400" err="1"/>
              <a:t>Zinsmeister</a:t>
            </a:r>
            <a:r>
              <a:rPr lang="en-US" sz="3400"/>
              <a:t>. Uniswap v3 core. Uniswap Whitepaper, 2021.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[5] Albert S Kyle. Continuous auctions and insider trading. </a:t>
            </a:r>
            <a:r>
              <a:rPr lang="en-US" sz="3400" err="1"/>
              <a:t>Econometrica</a:t>
            </a:r>
            <a:r>
              <a:rPr lang="en-US" sz="3400"/>
              <a:t>: Journal of the Econometric Society, pages 1315–1335, 1985.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[6] Conor McMenamin, Vanesa </a:t>
            </a:r>
            <a:r>
              <a:rPr lang="en-US" sz="3400" err="1"/>
              <a:t>Daza</a:t>
            </a:r>
            <a:r>
              <a:rPr lang="en-US" sz="3400"/>
              <a:t>, and Bruno </a:t>
            </a:r>
            <a:r>
              <a:rPr lang="en-US" sz="3400" err="1"/>
              <a:t>Mazorra</a:t>
            </a:r>
            <a:r>
              <a:rPr lang="en-US" sz="3400"/>
              <a:t>. An automated market maker minimizing loss-versus-rebalancing, 2023.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[7] Jason Milionis, </a:t>
            </a:r>
            <a:r>
              <a:rPr lang="en-US" sz="3400" err="1"/>
              <a:t>Ciamac</a:t>
            </a:r>
            <a:r>
              <a:rPr lang="en-US" sz="3400"/>
              <a:t> C </a:t>
            </a:r>
            <a:r>
              <a:rPr lang="en-US" sz="3400" err="1"/>
              <a:t>Moallemi</a:t>
            </a:r>
            <a:r>
              <a:rPr lang="en-US" sz="3400"/>
              <a:t>, and Tim </a:t>
            </a:r>
            <a:r>
              <a:rPr lang="en-US" sz="3400" err="1"/>
              <a:t>Roughgarden</a:t>
            </a:r>
            <a:r>
              <a:rPr lang="en-US" sz="3400"/>
              <a:t>. Automated market making and arbitrage profits in the presence of fees. </a:t>
            </a:r>
            <a:r>
              <a:rPr lang="en-US" sz="3400" err="1"/>
              <a:t>arXiv</a:t>
            </a:r>
            <a:r>
              <a:rPr lang="en-US" sz="3400"/>
              <a:t> preprint arXiv:2305.14604, 2023.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[8] Jason Milionis, </a:t>
            </a:r>
            <a:r>
              <a:rPr lang="en-US" sz="3400" err="1"/>
              <a:t>Ciamac</a:t>
            </a:r>
            <a:r>
              <a:rPr lang="en-US" sz="3400"/>
              <a:t> C </a:t>
            </a:r>
            <a:r>
              <a:rPr lang="en-US" sz="3400" err="1"/>
              <a:t>Moallemi</a:t>
            </a:r>
            <a:r>
              <a:rPr lang="en-US" sz="3400"/>
              <a:t>, Tim </a:t>
            </a:r>
            <a:r>
              <a:rPr lang="en-US" sz="3400" err="1"/>
              <a:t>Roughgarden</a:t>
            </a:r>
            <a:r>
              <a:rPr lang="en-US" sz="3400"/>
              <a:t>, and Anthony Lee Zhang. Automated market making and loss-versus-rebalancing. </a:t>
            </a:r>
            <a:r>
              <a:rPr lang="en-US" sz="3400" err="1"/>
              <a:t>arXiv</a:t>
            </a:r>
            <a:r>
              <a:rPr lang="en-US" sz="3400"/>
              <a:t> preprint arXiv:2208.06046, 2022.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/>
              <a:t>[9] Deepak </a:t>
            </a:r>
            <a:r>
              <a:rPr lang="en-US" sz="3400" err="1"/>
              <a:t>Prashar</a:t>
            </a:r>
            <a:r>
              <a:rPr lang="en-US" sz="3400"/>
              <a:t> et al. Analysis on blockchain vulnerabilities &amp; attacks on wallet. In 2021 3rd international conference on advances in computing, communication control and networking (ICAC3N), pages 1515–1521. IEEE, 2021.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950-25A9-56D4-BF03-63A4C742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173844"/>
            <a:ext cx="11424825" cy="724023"/>
          </a:xfrm>
        </p:spPr>
        <p:txBody>
          <a:bodyPr/>
          <a:lstStyle/>
          <a:p>
            <a:r>
              <a:rPr lang="en-US" b="1">
                <a:latin typeface="+mn-lt"/>
              </a:rPr>
              <a:t>Market Making in Traditional Finance </a:t>
            </a:r>
            <a:endParaRPr lang="en-US">
              <a:latin typeface="+mn-l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8336195-9833-292F-4079-30E46BB2A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2453"/>
              </p:ext>
            </p:extLst>
          </p:nvPr>
        </p:nvGraphicFramePr>
        <p:xfrm>
          <a:off x="796413" y="1288025"/>
          <a:ext cx="10480154" cy="512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9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2AE5-5241-7CDD-B1D5-D52EAA6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60880"/>
            <a:ext cx="11563510" cy="851843"/>
          </a:xfrm>
        </p:spPr>
        <p:txBody>
          <a:bodyPr/>
          <a:lstStyle/>
          <a:p>
            <a:r>
              <a:rPr lang="en-US" sz="4000" b="1"/>
              <a:t>Transition to Decentralized Finance (DeFi)</a:t>
            </a:r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8F93-37DA-DDC1-F948-481D83B98E1A}"/>
              </a:ext>
            </a:extLst>
          </p:cNvPr>
          <p:cNvSpPr/>
          <p:nvPr/>
        </p:nvSpPr>
        <p:spPr>
          <a:xfrm>
            <a:off x="791368" y="1152491"/>
            <a:ext cx="10598398" cy="545054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DE23-F87C-13FE-B9C2-C1E4DF76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14" y="1181987"/>
            <a:ext cx="9882194" cy="555657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Challenges of traditional financial markets: </a:t>
            </a:r>
          </a:p>
          <a:p>
            <a:pPr lvl="1">
              <a:spcAft>
                <a:spcPts val="600"/>
              </a:spcAft>
            </a:pPr>
            <a:r>
              <a:rPr lang="en-US"/>
              <a:t>Inefficiencies</a:t>
            </a:r>
          </a:p>
          <a:p>
            <a:pPr lvl="1">
              <a:spcAft>
                <a:spcPts val="600"/>
              </a:spcAft>
            </a:pPr>
            <a:r>
              <a:rPr lang="en-US"/>
              <a:t>Restricted access</a:t>
            </a:r>
          </a:p>
          <a:p>
            <a:pPr lvl="1">
              <a:spcAft>
                <a:spcPts val="600"/>
              </a:spcAft>
            </a:pPr>
            <a:r>
              <a:rPr lang="en-US"/>
              <a:t>Opaque operations</a:t>
            </a:r>
          </a:p>
          <a:p>
            <a:pPr>
              <a:spcAft>
                <a:spcPts val="600"/>
              </a:spcAft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DeFi's solution: </a:t>
            </a:r>
          </a:p>
          <a:p>
            <a:pPr lvl="1">
              <a:spcAft>
                <a:spcPts val="600"/>
              </a:spcAft>
            </a:pPr>
            <a:r>
              <a:rPr lang="en-US"/>
              <a:t>Leverages blockchain technology to eliminate intermediaries, offering financial services directly on the blockchain.</a:t>
            </a:r>
          </a:p>
          <a:p>
            <a:pPr>
              <a:spcAft>
                <a:spcPts val="600"/>
              </a:spcAft>
            </a:pP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Benefits of DeFi: </a:t>
            </a:r>
          </a:p>
          <a:p>
            <a:pPr lvl="1">
              <a:spcAft>
                <a:spcPts val="600"/>
              </a:spcAft>
            </a:pPr>
            <a:r>
              <a:rPr lang="en-US"/>
              <a:t>Democratized access</a:t>
            </a:r>
          </a:p>
          <a:p>
            <a:pPr lvl="1">
              <a:spcAft>
                <a:spcPts val="600"/>
              </a:spcAft>
            </a:pPr>
            <a:r>
              <a:rPr lang="en-US"/>
              <a:t>Greater transparency</a:t>
            </a:r>
          </a:p>
          <a:p>
            <a:pPr lvl="1">
              <a:spcAft>
                <a:spcPts val="600"/>
              </a:spcAft>
            </a:pPr>
            <a:r>
              <a:rPr lang="en-US"/>
              <a:t>Control over assets</a:t>
            </a:r>
          </a:p>
        </p:txBody>
      </p:sp>
    </p:spTree>
    <p:extLst>
      <p:ext uri="{BB962C8B-B14F-4D97-AF65-F5344CB8AC3E}">
        <p14:creationId xmlns:p14="http://schemas.microsoft.com/office/powerpoint/2010/main" val="34106337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6726-7479-A1C6-237D-E5054740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Automated Market Maker - Uniswap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9E5A2-2296-EE50-B0BC-C168F33594BF}"/>
              </a:ext>
            </a:extLst>
          </p:cNvPr>
          <p:cNvSpPr/>
          <p:nvPr/>
        </p:nvSpPr>
        <p:spPr>
          <a:xfrm>
            <a:off x="539998" y="1219200"/>
            <a:ext cx="11007341" cy="511277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A333-F7C6-D2D3-0FA8-D1FA0B07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21" y="1318059"/>
            <a:ext cx="10512493" cy="491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No order books</a:t>
            </a:r>
            <a:r>
              <a:rPr lang="en-US"/>
              <a:t> – Deterministic formulas for prices instead.</a:t>
            </a:r>
          </a:p>
          <a:p>
            <a:pPr marL="269875" indent="-269875"/>
            <a:r>
              <a:rPr lang="en-US"/>
              <a:t>Inserts Liquidity Pools:</a:t>
            </a:r>
          </a:p>
          <a:p>
            <a:pPr marL="269875" indent="-269875"/>
            <a:endParaRPr lang="en-US"/>
          </a:p>
          <a:p>
            <a:pPr marL="269875" indent="-269875"/>
            <a:endParaRPr lang="en-US"/>
          </a:p>
          <a:p>
            <a:pPr marL="269875" indent="-269875"/>
            <a:endParaRPr lang="en-US"/>
          </a:p>
          <a:p>
            <a:pPr marL="269875" indent="-269875"/>
            <a:endParaRPr lang="en-US"/>
          </a:p>
          <a:p>
            <a:pPr marL="269875" indent="-269875"/>
            <a:endParaRPr lang="en-US"/>
          </a:p>
          <a:p>
            <a:pPr marL="269875" indent="-269875"/>
            <a:r>
              <a:rPr lang="en-US"/>
              <a:t>Uniswap hosts a diverse array of approximately </a:t>
            </a: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60 asset pairs</a:t>
            </a:r>
            <a:r>
              <a:rPr lang="en-US"/>
              <a:t>. Amongst them, a notable </a:t>
            </a: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80%</a:t>
            </a:r>
            <a:r>
              <a:rPr lang="en-US"/>
              <a:t> of the total liquidity is concentrated in a select group of </a:t>
            </a:r>
            <a:r>
              <a:rPr lang="en-US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5 pairs</a:t>
            </a:r>
            <a:r>
              <a:rPr lang="en-US"/>
              <a:t> featuring widely-traded tokens, such as ETH/USDC. </a:t>
            </a:r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4DC306A3-86D1-7BFF-9491-3FE0E6AD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83" y="2354874"/>
            <a:ext cx="8977763" cy="25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2AE5-5241-7CDD-B1D5-D52EAA6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60880"/>
            <a:ext cx="11563510" cy="851843"/>
          </a:xfrm>
        </p:spPr>
        <p:txBody>
          <a:bodyPr/>
          <a:lstStyle/>
          <a:p>
            <a:pPr marL="269875" indent="-269875">
              <a:lnSpc>
                <a:spcPct val="125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Funding Rate: </a:t>
            </a:r>
            <a:r>
              <a:rPr lang="en-US" sz="20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Perpetual Future Contract vs Spot Trading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8F93-37DA-DDC1-F948-481D83B98E1A}"/>
              </a:ext>
            </a:extLst>
          </p:cNvPr>
          <p:cNvSpPr/>
          <p:nvPr/>
        </p:nvSpPr>
        <p:spPr>
          <a:xfrm>
            <a:off x="791368" y="1152491"/>
            <a:ext cx="10598398" cy="545054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DE23-F87C-13FE-B9C2-C1E4DF76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14" y="1181987"/>
            <a:ext cx="9882194" cy="5556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b="0" dirty="0">
                <a:solidFill>
                  <a:srgbClr val="B7BDC6"/>
                </a:solidFill>
                <a:ea typeface="+mn-lt"/>
                <a:cs typeface="+mn-lt"/>
              </a:rPr>
              <a:t>Funding Rate is the periodic 8h rate (could be positive or negative) determined by the difference between futures prices and spot prices. </a:t>
            </a:r>
            <a:endParaRPr lang="en-US" sz="1400" b="0" dirty="0">
              <a:solidFill>
                <a:srgbClr val="FFC457"/>
              </a:solidFill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400" b="0" dirty="0">
                <a:solidFill>
                  <a:srgbClr val="B7BDC6"/>
                </a:solidFill>
                <a:ea typeface="+mn-lt"/>
                <a:cs typeface="+mn-lt"/>
              </a:rPr>
              <a:t>Premium Index (P) = [Max (0, Impact Bid Price − Index Price) − Max (0, Index Price − Impact Ask Price)]/Index Price</a:t>
            </a:r>
            <a:endParaRPr lang="en-US" sz="1400" b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69875" indent="-269875">
              <a:spcAft>
                <a:spcPts val="600"/>
              </a:spcAft>
            </a:pPr>
            <a:endParaRPr lang="en-US" b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graph with lines and arrows&#10;&#10;Description automatically generated">
            <a:extLst>
              <a:ext uri="{FF2B5EF4-FFF2-40B4-BE49-F238E27FC236}">
                <a16:creationId xmlns:a16="http://schemas.microsoft.com/office/drawing/2014/main" id="{ABB2DA62-3144-35C9-8038-BD07080C1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" t="24771" r="4131" b="4587"/>
          <a:stretch/>
        </p:blipFill>
        <p:spPr>
          <a:xfrm>
            <a:off x="1265208" y="2577142"/>
            <a:ext cx="9402799" cy="41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529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2AE5-5241-7CDD-B1D5-D52EAA6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60880"/>
            <a:ext cx="11563510" cy="85184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8F93-37DA-DDC1-F948-481D83B98E1A}"/>
              </a:ext>
            </a:extLst>
          </p:cNvPr>
          <p:cNvSpPr/>
          <p:nvPr/>
        </p:nvSpPr>
        <p:spPr>
          <a:xfrm>
            <a:off x="791368" y="1152491"/>
            <a:ext cx="10598398" cy="545054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DE23-F87C-13FE-B9C2-C1E4DF76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282" y="2849761"/>
            <a:ext cx="9882194" cy="5556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CEX depth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Static single DEX pool.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Ideal theoretical arbitrage profits (no other pool or triangular arb)</a:t>
            </a: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No CEX fees.</a:t>
            </a: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Single LP behavior</a:t>
            </a: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ETH Gas Fee auction simplification. Take gas fee as endogenous parameter</a:t>
            </a: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MEV / block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tx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ordering consideration</a:t>
            </a:r>
          </a:p>
          <a:p>
            <a:pPr marL="269875" indent="-269875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Difficulties of the simulation (joint process of price difference and </a:t>
            </a:r>
          </a:p>
        </p:txBody>
      </p:sp>
    </p:spTree>
    <p:extLst>
      <p:ext uri="{BB962C8B-B14F-4D97-AF65-F5344CB8AC3E}">
        <p14:creationId xmlns:p14="http://schemas.microsoft.com/office/powerpoint/2010/main" val="20310125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98C54-CB4D-7CCD-F672-7C2498FE2B8D}"/>
              </a:ext>
            </a:extLst>
          </p:cNvPr>
          <p:cNvSpPr/>
          <p:nvPr/>
        </p:nvSpPr>
        <p:spPr>
          <a:xfrm>
            <a:off x="760006" y="4671699"/>
            <a:ext cx="10598398" cy="193557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5AEB-31C3-C98E-E220-8C901C19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Uniswap Mechanism</a:t>
            </a:r>
            <a:endParaRPr lang="en-US"/>
          </a:p>
        </p:txBody>
      </p:sp>
      <p:pic>
        <p:nvPicPr>
          <p:cNvPr id="2050" name="Picture 2" descr="How Uniswap works | Uniswap">
            <a:extLst>
              <a:ext uri="{FF2B5EF4-FFF2-40B4-BE49-F238E27FC236}">
                <a16:creationId xmlns:a16="http://schemas.microsoft.com/office/drawing/2014/main" id="{87264D66-FD4A-4FF9-FC0E-A9D7DA57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8024" r="2912" b="8465"/>
          <a:stretch/>
        </p:blipFill>
        <p:spPr bwMode="auto">
          <a:xfrm>
            <a:off x="760006" y="1157027"/>
            <a:ext cx="10671988" cy="31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3FFB5-03CD-EECD-B171-14A7E14AD3A1}"/>
              </a:ext>
            </a:extLst>
          </p:cNvPr>
          <p:cNvSpPr txBox="1"/>
          <p:nvPr/>
        </p:nvSpPr>
        <p:spPr>
          <a:xfrm>
            <a:off x="1131652" y="4823880"/>
            <a:ext cx="10075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Liquidity providers (LPs)</a:t>
            </a: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/>
              <a:t>deposits </a:t>
            </a:r>
            <a:r>
              <a:rPr lang="en-US" sz="2000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two assets</a:t>
            </a:r>
            <a:r>
              <a:rPr lang="en-US" sz="2000" b="1"/>
              <a:t> to the pool, in exchange of LP shares.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Traders</a:t>
            </a:r>
            <a:r>
              <a:rPr lang="en-US" sz="2000" b="1"/>
              <a:t> are charged a </a:t>
            </a:r>
            <a:r>
              <a:rPr lang="en-US" sz="2000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0.3% fee</a:t>
            </a:r>
            <a:r>
              <a:rPr lang="en-US" sz="2000" b="1"/>
              <a:t> every time it executes a swap.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This fee charged to the trader is then </a:t>
            </a:r>
            <a:r>
              <a:rPr lang="en-US" sz="2000" b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distributed among LPs</a:t>
            </a:r>
            <a:r>
              <a:rPr lang="en-US" sz="2000" b="1"/>
              <a:t>.</a:t>
            </a:r>
            <a:endParaRPr lang="en-US" sz="2000" b="1" u="sng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0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B3B0A9-D739-D3C8-B1BF-3DBC416EFB32}"/>
              </a:ext>
            </a:extLst>
          </p:cNvPr>
          <p:cNvSpPr/>
          <p:nvPr/>
        </p:nvSpPr>
        <p:spPr>
          <a:xfrm>
            <a:off x="924232" y="1631662"/>
            <a:ext cx="4090220" cy="53595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urrency exchange&#10;&#10;Description automatically generated">
            <a:extLst>
              <a:ext uri="{FF2B5EF4-FFF2-40B4-BE49-F238E27FC236}">
                <a16:creationId xmlns:a16="http://schemas.microsoft.com/office/drawing/2014/main" id="{3B7B7B0C-A5D4-72C5-5F55-16B83AA02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46" y="2529266"/>
            <a:ext cx="5001609" cy="37142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B07495-03EA-6949-8BB0-1BE9AC6B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Uniswap Mechanism contd.</a:t>
            </a:r>
          </a:p>
        </p:txBody>
      </p:sp>
      <p:pic>
        <p:nvPicPr>
          <p:cNvPr id="4" name="Picture 3" descr="image91">
            <a:extLst>
              <a:ext uri="{FF2B5EF4-FFF2-40B4-BE49-F238E27FC236}">
                <a16:creationId xmlns:a16="http://schemas.microsoft.com/office/drawing/2014/main" id="{3B6BF0CF-EA31-6FCA-017D-D76A2B73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12" y="1133228"/>
            <a:ext cx="3984970" cy="27370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D97EB0-04ED-C903-5C3A-8E158C92A1BD}"/>
              </a:ext>
            </a:extLst>
          </p:cNvPr>
          <p:cNvSpPr txBox="1">
            <a:spLocks/>
          </p:cNvSpPr>
          <p:nvPr/>
        </p:nvSpPr>
        <p:spPr>
          <a:xfrm>
            <a:off x="539997" y="1005528"/>
            <a:ext cx="11101136" cy="5387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n-US"/>
              <a:t>Constant Function Market Maker:</a:t>
            </a:r>
          </a:p>
          <a:p>
            <a:pPr marL="269875" indent="-269875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88473-BBB0-92D9-3F6A-724D45E953FB}"/>
                  </a:ext>
                </a:extLst>
              </p:cNvPr>
              <p:cNvSpPr txBox="1"/>
              <p:nvPr/>
            </p:nvSpPr>
            <p:spPr>
              <a:xfrm>
                <a:off x="758147" y="1702906"/>
                <a:ext cx="4444181" cy="372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b="1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88473-BBB0-92D9-3F6A-724D45E9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7" y="1702906"/>
                <a:ext cx="4444181" cy="372731"/>
              </a:xfrm>
              <a:prstGeom prst="rect">
                <a:avLst/>
              </a:prstGeom>
              <a:blipFill>
                <a:blip r:embed="rId4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aph of a slope and a line&#10;&#10;Description automatically generated">
            <a:extLst>
              <a:ext uri="{FF2B5EF4-FFF2-40B4-BE49-F238E27FC236}">
                <a16:creationId xmlns:a16="http://schemas.microsoft.com/office/drawing/2014/main" id="{C38A2E10-5C55-0C30-29A5-0A3F87D34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965" y="3997972"/>
            <a:ext cx="6464336" cy="27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81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GlowVTI</vt:lpstr>
      <vt:lpstr>Dynamic Fees for Automated Market Making</vt:lpstr>
      <vt:lpstr>Outline</vt:lpstr>
      <vt:lpstr>Market Making in Traditional Finance </vt:lpstr>
      <vt:lpstr>Transition to Decentralized Finance (DeFi)</vt:lpstr>
      <vt:lpstr>Automated Market Maker - Uniswap</vt:lpstr>
      <vt:lpstr>Funding Rate: Perpetual Future Contract vs Spot Trading </vt:lpstr>
      <vt:lpstr>Assumptions</vt:lpstr>
      <vt:lpstr>Uniswap Mechanism</vt:lpstr>
      <vt:lpstr>Uniswap Mechanism contd.</vt:lpstr>
      <vt:lpstr>CEX-DEX Arbitrage</vt:lpstr>
      <vt:lpstr>Loss-Versus-Rebalancing (LVR)</vt:lpstr>
      <vt:lpstr>Study Objectives</vt:lpstr>
      <vt:lpstr>Data preparation</vt:lpstr>
      <vt:lpstr>Arbitrageurs and Noise Traders</vt:lpstr>
      <vt:lpstr>Single-factor Fee Model</vt:lpstr>
      <vt:lpstr>Dynamic Fee Structure on DAMM</vt:lpstr>
      <vt:lpstr>Model Calibration</vt:lpstr>
      <vt:lpstr>Calibration Result</vt:lpstr>
      <vt:lpstr>Model Empirical Analysis</vt:lpstr>
      <vt:lpstr>Model Empirical Analysis</vt:lpstr>
      <vt:lpstr>Multi-factor Fee Model</vt:lpstr>
      <vt:lpstr>Model Calibration</vt:lpstr>
      <vt:lpstr>Random Forest Features Importance</vt:lpstr>
      <vt:lpstr>5-factor Model Result</vt:lpstr>
      <vt:lpstr>7-factor Model Result</vt:lpstr>
      <vt:lpstr>Models Benchmarks</vt:lpstr>
      <vt:lpstr>Model Empirical Analysis</vt:lpstr>
      <vt:lpstr>Limitations &amp; Constraints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Fees for Automated Market Making</dc:title>
  <dc:creator>Joey Wen</dc:creator>
  <cp:revision>305</cp:revision>
  <dcterms:created xsi:type="dcterms:W3CDTF">2024-03-01T23:55:27Z</dcterms:created>
  <dcterms:modified xsi:type="dcterms:W3CDTF">2024-03-04T18:28:58Z</dcterms:modified>
</cp:coreProperties>
</file>