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1"/>
  </p:notesMasterIdLst>
  <p:sldIdLst>
    <p:sldId id="256" r:id="rId2"/>
    <p:sldId id="268" r:id="rId3"/>
    <p:sldId id="257" r:id="rId4"/>
    <p:sldId id="258" r:id="rId5"/>
    <p:sldId id="269" r:id="rId6"/>
    <p:sldId id="259" r:id="rId7"/>
    <p:sldId id="260" r:id="rId8"/>
    <p:sldId id="261"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12" autoAdjust="0"/>
    <p:restoredTop sz="94660"/>
  </p:normalViewPr>
  <p:slideViewPr>
    <p:cSldViewPr snapToGrid="0">
      <p:cViewPr>
        <p:scale>
          <a:sx n="81" d="100"/>
          <a:sy n="81" d="100"/>
        </p:scale>
        <p:origin x="-82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D11F-F41A-4C86-A6A6-B757D1D7F3CD}" type="datetimeFigureOut">
              <a:rPr lang="en-GB" smtClean="0"/>
              <a:t>28/12/2020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BEFDE-1D93-4270-8F07-EC783B2E39FE}" type="slidenum">
              <a:rPr lang="en-GB" smtClean="0"/>
              <a:t>‹#›</a:t>
            </a:fld>
            <a:endParaRPr lang="en-GB"/>
          </a:p>
        </p:txBody>
      </p:sp>
    </p:spTree>
    <p:extLst>
      <p:ext uri="{BB962C8B-B14F-4D97-AF65-F5344CB8AC3E}">
        <p14:creationId xmlns:p14="http://schemas.microsoft.com/office/powerpoint/2010/main" val="12866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93675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64452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700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202140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939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186761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477376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256983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162687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B0424-3153-4D3F-82A3-CF1BBAD4C7E0}"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1333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B0424-3153-4D3F-82A3-CF1BBAD4C7E0}" type="datetimeFigureOut">
              <a:rPr lang="en-GB" smtClean="0"/>
              <a:t>28/12/2020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407274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B0424-3153-4D3F-82A3-CF1BBAD4C7E0}" type="datetimeFigureOut">
              <a:rPr lang="en-GB" smtClean="0"/>
              <a:t>28/12/2020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408198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B0424-3153-4D3F-82A3-CF1BBAD4C7E0}" type="datetimeFigureOut">
              <a:rPr lang="en-GB" smtClean="0"/>
              <a:t>28/12/2020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201393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B0424-3153-4D3F-82A3-CF1BBAD4C7E0}" type="datetimeFigureOut">
              <a:rPr lang="en-GB" smtClean="0"/>
              <a:t>28/12/2020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13453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71B0424-3153-4D3F-82A3-CF1BBAD4C7E0}" type="datetimeFigureOut">
              <a:rPr lang="en-GB" smtClean="0"/>
              <a:t>28/12/2020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399591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B0424-3153-4D3F-82A3-CF1BBAD4C7E0}" type="datetimeFigureOut">
              <a:rPr lang="en-GB" smtClean="0"/>
              <a:t>28/12/2020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23EC4B-3A64-440F-B22E-F7424A18D6C9}" type="slidenum">
              <a:rPr lang="en-GB" smtClean="0"/>
              <a:t>‹#›</a:t>
            </a:fld>
            <a:endParaRPr lang="en-GB"/>
          </a:p>
        </p:txBody>
      </p:sp>
    </p:spTree>
    <p:extLst>
      <p:ext uri="{BB962C8B-B14F-4D97-AF65-F5344CB8AC3E}">
        <p14:creationId xmlns:p14="http://schemas.microsoft.com/office/powerpoint/2010/main" val="154888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1B0424-3153-4D3F-82A3-CF1BBAD4C7E0}" type="datetimeFigureOut">
              <a:rPr lang="en-GB" smtClean="0"/>
              <a:t>28/12/2020</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F23EC4B-3A64-440F-B22E-F7424A18D6C9}" type="slidenum">
              <a:rPr lang="en-GB" smtClean="0"/>
              <a:t>‹#›</a:t>
            </a:fld>
            <a:endParaRPr lang="en-GB"/>
          </a:p>
        </p:txBody>
      </p:sp>
    </p:spTree>
    <p:extLst>
      <p:ext uri="{BB962C8B-B14F-4D97-AF65-F5344CB8AC3E}">
        <p14:creationId xmlns:p14="http://schemas.microsoft.com/office/powerpoint/2010/main" val="16761762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FCACE-DC40-49C6-94A2-3D29F0622E19}"/>
              </a:ext>
            </a:extLst>
          </p:cNvPr>
          <p:cNvSpPr>
            <a:spLocks noGrp="1"/>
          </p:cNvSpPr>
          <p:nvPr>
            <p:ph type="ctrTitle"/>
          </p:nvPr>
        </p:nvSpPr>
        <p:spPr/>
        <p:txBody>
          <a:bodyPr/>
          <a:lstStyle/>
          <a:p>
            <a:pPr algn="l"/>
            <a:r>
              <a:rPr lang="it-IT" sz="4800" dirty="0">
                <a:solidFill>
                  <a:schemeClr val="tx1"/>
                </a:solidFill>
                <a:latin typeface="Arial" panose="020B0604020202020204" pitchFamily="34" charset="0"/>
                <a:cs typeface="Arial" panose="020B0604020202020204" pitchFamily="34" charset="0"/>
              </a:rPr>
              <a:t>K-</a:t>
            </a:r>
            <a:r>
              <a:rPr lang="it-IT" sz="4800" dirty="0" err="1">
                <a:solidFill>
                  <a:schemeClr val="tx1"/>
                </a:solidFill>
                <a:latin typeface="Arial" panose="020B0604020202020204" pitchFamily="34" charset="0"/>
                <a:cs typeface="Arial" panose="020B0604020202020204" pitchFamily="34" charset="0"/>
              </a:rPr>
              <a:t>Means</a:t>
            </a:r>
            <a:r>
              <a:rPr lang="it-IT" sz="4800" dirty="0">
                <a:solidFill>
                  <a:schemeClr val="tx1"/>
                </a:solidFill>
                <a:latin typeface="Arial" panose="020B0604020202020204" pitchFamily="34" charset="0"/>
                <a:cs typeface="Arial" panose="020B0604020202020204" pitchFamily="34" charset="0"/>
              </a:rPr>
              <a:t> Clustering</a:t>
            </a:r>
            <a:r>
              <a:rPr lang="it-IT" dirty="0">
                <a:solidFill>
                  <a:schemeClr val="tx1"/>
                </a:solidFill>
              </a:rPr>
              <a:t/>
            </a:r>
            <a:br>
              <a:rPr lang="it-IT" dirty="0">
                <a:solidFill>
                  <a:schemeClr val="tx1"/>
                </a:solidFill>
              </a:rPr>
            </a:br>
            <a:endParaRPr lang="en-GB" dirty="0">
              <a:solidFill>
                <a:schemeClr val="tx1"/>
              </a:solidFill>
            </a:endParaRPr>
          </a:p>
        </p:txBody>
      </p:sp>
      <p:sp>
        <p:nvSpPr>
          <p:cNvPr id="3" name="Subtitle 2">
            <a:extLst>
              <a:ext uri="{FF2B5EF4-FFF2-40B4-BE49-F238E27FC236}">
                <a16:creationId xmlns:a16="http://schemas.microsoft.com/office/drawing/2014/main" xmlns="" id="{FA4C2465-11F5-499B-8900-6868D0EA9282}"/>
              </a:ext>
            </a:extLst>
          </p:cNvPr>
          <p:cNvSpPr>
            <a:spLocks noGrp="1"/>
          </p:cNvSpPr>
          <p:nvPr>
            <p:ph type="subTitle" idx="1"/>
          </p:nvPr>
        </p:nvSpPr>
        <p:spPr>
          <a:xfrm>
            <a:off x="1130595" y="4050836"/>
            <a:ext cx="5589182" cy="1010262"/>
          </a:xfrm>
        </p:spPr>
        <p:txBody>
          <a:bodyPr>
            <a:normAutofit fontScale="25000" lnSpcReduction="20000"/>
          </a:bodyPr>
          <a:lstStyle/>
          <a:p>
            <a:pPr algn="l"/>
            <a:r>
              <a:rPr lang="it-IT" sz="6200" b="1" dirty="0" err="1">
                <a:solidFill>
                  <a:schemeClr val="tx1"/>
                </a:solidFill>
                <a:latin typeface="Arial" panose="020B0604020202020204" pitchFamily="34" charset="0"/>
                <a:ea typeface="Microsoft YaHei" pitchFamily="2"/>
                <a:cs typeface="Arial" panose="020B0604020202020204" pitchFamily="34" charset="0"/>
              </a:rPr>
              <a:t>Sequential</a:t>
            </a:r>
            <a:r>
              <a:rPr lang="it-IT" sz="6200" b="1" dirty="0">
                <a:solidFill>
                  <a:schemeClr val="tx1"/>
                </a:solidFill>
                <a:latin typeface="Arial" panose="020B0604020202020204" pitchFamily="34" charset="0"/>
                <a:ea typeface="Microsoft YaHei" pitchFamily="2"/>
                <a:cs typeface="Arial" panose="020B0604020202020204" pitchFamily="34" charset="0"/>
              </a:rPr>
              <a:t> and </a:t>
            </a:r>
            <a:r>
              <a:rPr lang="it-IT" sz="6200" b="1" dirty="0" err="1">
                <a:solidFill>
                  <a:schemeClr val="tx1"/>
                </a:solidFill>
                <a:latin typeface="Arial" panose="020B0604020202020204" pitchFamily="34" charset="0"/>
                <a:ea typeface="Microsoft YaHei" pitchFamily="2"/>
                <a:cs typeface="Arial" panose="020B0604020202020204" pitchFamily="34" charset="0"/>
              </a:rPr>
              <a:t>parallel</a:t>
            </a:r>
            <a:r>
              <a:rPr lang="it-IT" sz="6200" b="1" dirty="0">
                <a:solidFill>
                  <a:schemeClr val="tx1"/>
                </a:solidFill>
                <a:latin typeface="Arial" panose="020B0604020202020204" pitchFamily="34" charset="0"/>
                <a:ea typeface="Microsoft YaHei" pitchFamily="2"/>
                <a:cs typeface="Arial" panose="020B0604020202020204" pitchFamily="34" charset="0"/>
              </a:rPr>
              <a:t> </a:t>
            </a:r>
            <a:r>
              <a:rPr lang="it-IT" sz="6200" b="1" dirty="0" err="1">
                <a:solidFill>
                  <a:schemeClr val="tx1"/>
                </a:solidFill>
                <a:latin typeface="Arial" panose="020B0604020202020204" pitchFamily="34" charset="0"/>
                <a:ea typeface="Microsoft YaHei" pitchFamily="2"/>
                <a:cs typeface="Arial" panose="020B0604020202020204" pitchFamily="34" charset="0"/>
              </a:rPr>
              <a:t>implementations</a:t>
            </a:r>
            <a:endParaRPr lang="it-IT" sz="6200" b="1" dirty="0">
              <a:solidFill>
                <a:schemeClr val="tx1"/>
              </a:solidFill>
              <a:latin typeface="Arial" panose="020B0604020202020204" pitchFamily="34" charset="0"/>
              <a:ea typeface="Microsoft YaHei" pitchFamily="2"/>
              <a:cs typeface="Arial" panose="020B0604020202020204" pitchFamily="34" charset="0"/>
            </a:endParaRPr>
          </a:p>
          <a:p>
            <a:endParaRPr lang="en-GB" dirty="0"/>
          </a:p>
          <a:p>
            <a:endParaRPr lang="en-GB" dirty="0"/>
          </a:p>
          <a:p>
            <a:pPr lvl="1" algn="r"/>
            <a:r>
              <a:rPr lang="en-GB" sz="7000" dirty="0">
                <a:latin typeface="Arial" panose="020B0604020202020204" pitchFamily="34" charset="0"/>
                <a:cs typeface="Arial" panose="020B0604020202020204" pitchFamily="34" charset="0"/>
              </a:rPr>
              <a:t>              </a:t>
            </a:r>
            <a:r>
              <a:rPr lang="en-GB" sz="6400" b="1" dirty="0">
                <a:solidFill>
                  <a:schemeClr val="tx1"/>
                </a:solidFill>
                <a:latin typeface="Arial" panose="020B0604020202020204" pitchFamily="34" charset="0"/>
                <a:cs typeface="Arial" panose="020B0604020202020204" pitchFamily="34" charset="0"/>
              </a:rPr>
              <a:t>Armand Palla-7042287</a:t>
            </a:r>
            <a:endParaRPr lang="en-GB" sz="7000" b="1"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462E1CB5-9BBE-4CB4-97F7-28C3D5B50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11" name="Picture 10">
            <a:extLst>
              <a:ext uri="{FF2B5EF4-FFF2-40B4-BE49-F238E27FC236}">
                <a16:creationId xmlns:a16="http://schemas.microsoft.com/office/drawing/2014/main" xmlns="" id="{3B227519-79B4-48A3-8D62-EF13738FF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14" y="5497033"/>
            <a:ext cx="2186686" cy="1360967"/>
          </a:xfrm>
          <a:prstGeom prst="rect">
            <a:avLst/>
          </a:prstGeom>
        </p:spPr>
      </p:pic>
    </p:spTree>
    <p:extLst>
      <p:ext uri="{BB962C8B-B14F-4D97-AF65-F5344CB8AC3E}">
        <p14:creationId xmlns:p14="http://schemas.microsoft.com/office/powerpoint/2010/main" val="87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5E0ED-89F7-4932-879A-6A5AE400BCFC}"/>
              </a:ext>
            </a:extLst>
          </p:cNvPr>
          <p:cNvSpPr>
            <a:spLocks noGrp="1"/>
          </p:cNvSpPr>
          <p:nvPr>
            <p:ph type="title"/>
          </p:nvPr>
        </p:nvSpPr>
        <p:spPr>
          <a:xfrm>
            <a:off x="609599" y="1360966"/>
            <a:ext cx="6347713" cy="569434"/>
          </a:xfrm>
        </p:spPr>
        <p:txBody>
          <a:bodyPr>
            <a:normAutofit fontScale="90000"/>
          </a:bodyPr>
          <a:lstStyle/>
          <a:p>
            <a:pPr algn="ctr"/>
            <a:r>
              <a:rPr lang="en-GB" sz="3200" i="0" dirty="0">
                <a:solidFill>
                  <a:schemeClr val="tx1"/>
                </a:solidFill>
                <a:effectLst/>
                <a:latin typeface="Open Sans"/>
              </a:rPr>
              <a:t>Clustering via K-Means</a:t>
            </a:r>
            <a:endParaRPr lang="en-GB" sz="3200" dirty="0">
              <a:solidFill>
                <a:schemeClr val="tx1"/>
              </a:solidFill>
            </a:endParaRPr>
          </a:p>
        </p:txBody>
      </p:sp>
      <p:sp>
        <p:nvSpPr>
          <p:cNvPr id="3" name="Content Placeholder 2">
            <a:extLst>
              <a:ext uri="{FF2B5EF4-FFF2-40B4-BE49-F238E27FC236}">
                <a16:creationId xmlns:a16="http://schemas.microsoft.com/office/drawing/2014/main" xmlns="" id="{CC59D7AB-5D20-4D2E-9F86-2DE3AD3A461D}"/>
              </a:ext>
            </a:extLst>
          </p:cNvPr>
          <p:cNvSpPr>
            <a:spLocks noGrp="1"/>
          </p:cNvSpPr>
          <p:nvPr>
            <p:ph idx="1"/>
          </p:nvPr>
        </p:nvSpPr>
        <p:spPr/>
        <p:txBody>
          <a:bodyPr/>
          <a:lstStyle/>
          <a:p>
            <a:r>
              <a:rPr lang="en-GB" b="0" dirty="0">
                <a:solidFill>
                  <a:srgbClr val="404040"/>
                </a:solidFill>
                <a:effectLst/>
                <a:latin typeface="Oracle Sans"/>
              </a:rPr>
              <a:t>K</a:t>
            </a:r>
            <a:r>
              <a:rPr lang="en-GB" b="0" i="0" dirty="0">
                <a:solidFill>
                  <a:srgbClr val="404040"/>
                </a:solidFill>
                <a:effectLst/>
                <a:latin typeface="Oracle Sans"/>
              </a:rPr>
              <a:t>-means clustering is a type of unsupervised learning, which is used when we have </a:t>
            </a:r>
            <a:r>
              <a:rPr lang="en-GB" b="0" i="0" dirty="0" err="1">
                <a:solidFill>
                  <a:srgbClr val="404040"/>
                </a:solidFill>
                <a:effectLst/>
                <a:latin typeface="Oracle Sans"/>
              </a:rPr>
              <a:t>unlabeled</a:t>
            </a:r>
            <a:r>
              <a:rPr lang="en-GB" b="0" i="0" dirty="0">
                <a:solidFill>
                  <a:srgbClr val="404040"/>
                </a:solidFill>
                <a:effectLst/>
                <a:latin typeface="Oracle Sans"/>
              </a:rPr>
              <a:t> data (data without defined categories or groups). </a:t>
            </a:r>
          </a:p>
          <a:p>
            <a:r>
              <a:rPr lang="en-GB" b="0" i="0" dirty="0">
                <a:solidFill>
                  <a:srgbClr val="404040"/>
                </a:solidFill>
                <a:effectLst/>
                <a:latin typeface="Oracle Sans"/>
              </a:rPr>
              <a:t>The goal of this algorithm is to find groups in the data, with the number of groups represented by the variable ’</a:t>
            </a:r>
            <a:r>
              <a:rPr lang="en-GB" b="0" dirty="0">
                <a:solidFill>
                  <a:srgbClr val="404040"/>
                </a:solidFill>
                <a:effectLst/>
                <a:latin typeface="Oracle Sans"/>
              </a:rPr>
              <a:t>K’.</a:t>
            </a:r>
          </a:p>
          <a:p>
            <a:pPr algn="l"/>
            <a:r>
              <a:rPr lang="en-GB" b="0" i="0" dirty="0">
                <a:solidFill>
                  <a:srgbClr val="404040"/>
                </a:solidFill>
                <a:effectLst/>
                <a:latin typeface="Oracle Sans"/>
              </a:rPr>
              <a:t>The results of the </a:t>
            </a:r>
            <a:r>
              <a:rPr lang="en-GB" b="0" i="1" dirty="0">
                <a:solidFill>
                  <a:srgbClr val="404040"/>
                </a:solidFill>
                <a:effectLst/>
                <a:latin typeface="Oracle Sans"/>
              </a:rPr>
              <a:t>K</a:t>
            </a:r>
            <a:r>
              <a:rPr lang="en-GB" b="0" i="0" dirty="0">
                <a:solidFill>
                  <a:srgbClr val="404040"/>
                </a:solidFill>
                <a:effectLst/>
                <a:latin typeface="Oracle Sans"/>
              </a:rPr>
              <a:t>-means clustering algorithm are:</a:t>
            </a:r>
          </a:p>
          <a:p>
            <a:pPr algn="l">
              <a:buFont typeface="+mj-lt"/>
              <a:buAutoNum type="arabicPeriod"/>
            </a:pPr>
            <a:r>
              <a:rPr lang="en-GB" b="0" i="0" dirty="0">
                <a:solidFill>
                  <a:srgbClr val="404040"/>
                </a:solidFill>
                <a:effectLst/>
                <a:latin typeface="Oracle Sans"/>
              </a:rPr>
              <a:t>The centroids of the </a:t>
            </a:r>
            <a:r>
              <a:rPr lang="en-GB" b="0" i="1" dirty="0">
                <a:solidFill>
                  <a:srgbClr val="404040"/>
                </a:solidFill>
                <a:effectLst/>
                <a:latin typeface="Oracle Sans"/>
              </a:rPr>
              <a:t>K</a:t>
            </a:r>
            <a:r>
              <a:rPr lang="en-GB" b="0" i="0" dirty="0">
                <a:solidFill>
                  <a:srgbClr val="404040"/>
                </a:solidFill>
                <a:effectLst/>
                <a:latin typeface="Oracle Sans"/>
              </a:rPr>
              <a:t> clusters, which can be used to label new data.</a:t>
            </a:r>
          </a:p>
          <a:p>
            <a:pPr algn="l">
              <a:buFont typeface="+mj-lt"/>
              <a:buAutoNum type="arabicPeriod"/>
            </a:pPr>
            <a:r>
              <a:rPr lang="en-GB" b="0" i="0" dirty="0">
                <a:solidFill>
                  <a:srgbClr val="404040"/>
                </a:solidFill>
                <a:effectLst/>
                <a:latin typeface="Oracle Sans"/>
              </a:rPr>
              <a:t>Labels for the training data (each data point is assigned to a single cluster).</a:t>
            </a:r>
          </a:p>
          <a:p>
            <a:endParaRPr lang="en-GB" dirty="0"/>
          </a:p>
        </p:txBody>
      </p:sp>
      <p:pic>
        <p:nvPicPr>
          <p:cNvPr id="4" name="Picture 3">
            <a:extLst>
              <a:ext uri="{FF2B5EF4-FFF2-40B4-BE49-F238E27FC236}">
                <a16:creationId xmlns:a16="http://schemas.microsoft.com/office/drawing/2014/main" xmlns="" id="{08FADC21-DFAD-4FDE-8F6E-33A118D5C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40F24BEC-FB7B-4531-83FD-2F7597072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46" y="5497033"/>
            <a:ext cx="2009554" cy="1360967"/>
          </a:xfrm>
          <a:prstGeom prst="rect">
            <a:avLst/>
          </a:prstGeom>
        </p:spPr>
      </p:pic>
    </p:spTree>
    <p:extLst>
      <p:ext uri="{BB962C8B-B14F-4D97-AF65-F5344CB8AC3E}">
        <p14:creationId xmlns:p14="http://schemas.microsoft.com/office/powerpoint/2010/main" val="417630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E9CDF-EA2A-4A22-94D5-ABF4BB6F3BEA}"/>
              </a:ext>
            </a:extLst>
          </p:cNvPr>
          <p:cNvSpPr>
            <a:spLocks noGrp="1"/>
          </p:cNvSpPr>
          <p:nvPr>
            <p:ph type="title"/>
          </p:nvPr>
        </p:nvSpPr>
        <p:spPr>
          <a:xfrm>
            <a:off x="609599" y="1360967"/>
            <a:ext cx="6347714" cy="524984"/>
          </a:xfrm>
        </p:spPr>
        <p:txBody>
          <a:bodyPr>
            <a:normAutofit fontScale="90000"/>
          </a:bodyPr>
          <a:lstStyle/>
          <a:p>
            <a:pPr algn="ctr"/>
            <a:r>
              <a:rPr lang="it-IT" dirty="0" err="1">
                <a:solidFill>
                  <a:schemeClr val="tx1"/>
                </a:solidFill>
                <a:latin typeface="Arial" panose="020B0604020202020204" pitchFamily="34" charset="0"/>
                <a:cs typeface="Arial" panose="020B0604020202020204" pitchFamily="34" charset="0"/>
              </a:rPr>
              <a:t>Understanding</a:t>
            </a:r>
            <a:r>
              <a:rPr lang="it-IT" dirty="0">
                <a:solidFill>
                  <a:schemeClr val="tx1"/>
                </a:solidFill>
                <a:latin typeface="Arial" panose="020B0604020202020204" pitchFamily="34" charset="0"/>
                <a:cs typeface="Arial" panose="020B0604020202020204" pitchFamily="34" charset="0"/>
              </a:rPr>
              <a:t> the </a:t>
            </a:r>
            <a:r>
              <a:rPr lang="it-IT" dirty="0" err="1">
                <a:solidFill>
                  <a:schemeClr val="tx1"/>
                </a:solidFill>
                <a:latin typeface="Arial" panose="020B0604020202020204" pitchFamily="34" charset="0"/>
                <a:cs typeface="Arial" panose="020B0604020202020204" pitchFamily="34" charset="0"/>
              </a:rPr>
              <a:t>algorithm</a:t>
            </a:r>
            <a:r>
              <a:rPr lang="it-IT" dirty="0">
                <a:solidFill>
                  <a:schemeClr val="tx1"/>
                </a:solidFill>
              </a:rPr>
              <a:t/>
            </a:r>
            <a:br>
              <a:rPr lang="it-IT" dirty="0">
                <a:solidFill>
                  <a:schemeClr val="tx1"/>
                </a:solidFill>
              </a:rPr>
            </a:br>
            <a:endParaRPr lang="en-GB" dirty="0">
              <a:solidFill>
                <a:schemeClr val="tx1"/>
              </a:solidFill>
            </a:endParaRPr>
          </a:p>
        </p:txBody>
      </p:sp>
      <p:sp>
        <p:nvSpPr>
          <p:cNvPr id="3" name="Content Placeholder 2">
            <a:extLst>
              <a:ext uri="{FF2B5EF4-FFF2-40B4-BE49-F238E27FC236}">
                <a16:creationId xmlns:a16="http://schemas.microsoft.com/office/drawing/2014/main" xmlns="" id="{DEC760E9-97FA-4774-9592-72A05158A9D0}"/>
              </a:ext>
            </a:extLst>
          </p:cNvPr>
          <p:cNvSpPr>
            <a:spLocks noGrp="1"/>
          </p:cNvSpPr>
          <p:nvPr>
            <p:ph idx="1"/>
          </p:nvPr>
        </p:nvSpPr>
        <p:spPr/>
        <p:txBody>
          <a:bodyPr/>
          <a:lstStyle/>
          <a:p>
            <a:pPr algn="l"/>
            <a:r>
              <a:rPr lang="en-GB" sz="1600" b="0" i="1" dirty="0">
                <a:solidFill>
                  <a:schemeClr val="tx1"/>
                </a:solidFill>
                <a:effectLst/>
                <a:latin typeface="Arial" panose="020B0604020202020204" pitchFamily="34" charset="0"/>
                <a:cs typeface="Arial" panose="020B0604020202020204" pitchFamily="34" charset="0"/>
              </a:rPr>
              <a:t>Step one: Initialize cluster </a:t>
            </a:r>
            <a:r>
              <a:rPr lang="en-GB" sz="1600" b="0" i="1" dirty="0" err="1">
                <a:solidFill>
                  <a:schemeClr val="tx1"/>
                </a:solidFill>
                <a:effectLst/>
                <a:latin typeface="Arial" panose="020B0604020202020204" pitchFamily="34" charset="0"/>
                <a:cs typeface="Arial" panose="020B0604020202020204" pitchFamily="34" charset="0"/>
              </a:rPr>
              <a:t>centers</a:t>
            </a:r>
            <a:r>
              <a:rPr lang="en-GB" sz="1600" i="1" dirty="0">
                <a:solidFill>
                  <a:schemeClr val="tx1"/>
                </a:solidFill>
                <a:latin typeface="Arial" panose="020B0604020202020204" pitchFamily="34" charset="0"/>
                <a:cs typeface="Arial" panose="020B0604020202020204" pitchFamily="34" charset="0"/>
              </a:rPr>
              <a:t> and pick randomly 3 points.</a:t>
            </a:r>
            <a:endParaRPr lang="en-GB" sz="1600" b="0" i="1" dirty="0">
              <a:solidFill>
                <a:schemeClr val="tx1"/>
              </a:solidFill>
              <a:effectLst/>
              <a:latin typeface="Arial" panose="020B0604020202020204" pitchFamily="34" charset="0"/>
              <a:cs typeface="Arial" panose="020B0604020202020204" pitchFamily="34" charset="0"/>
            </a:endParaRPr>
          </a:p>
          <a:p>
            <a:pPr algn="l"/>
            <a:endParaRPr lang="en-GB" sz="1600" i="1" dirty="0">
              <a:solidFill>
                <a:schemeClr val="tx1"/>
              </a:solidFill>
              <a:latin typeface="Arial" panose="020B0604020202020204" pitchFamily="34" charset="0"/>
              <a:cs typeface="Arial" panose="020B0604020202020204" pitchFamily="34" charset="0"/>
            </a:endParaRPr>
          </a:p>
          <a:p>
            <a:pPr algn="l"/>
            <a:endParaRPr lang="en-GB" sz="1600" b="0" i="1" dirty="0">
              <a:solidFill>
                <a:schemeClr val="tx1"/>
              </a:solidFill>
              <a:effectLst/>
              <a:latin typeface="Arial" panose="020B0604020202020204" pitchFamily="34" charset="0"/>
              <a:cs typeface="Arial" panose="020B0604020202020204" pitchFamily="34" charset="0"/>
            </a:endParaRPr>
          </a:p>
          <a:p>
            <a:pPr algn="l"/>
            <a:endParaRPr lang="en-GB" sz="1600" i="1" dirty="0">
              <a:solidFill>
                <a:schemeClr val="tx1"/>
              </a:solidFill>
              <a:latin typeface="Arial" panose="020B0604020202020204" pitchFamily="34" charset="0"/>
              <a:cs typeface="Arial" panose="020B0604020202020204" pitchFamily="34" charset="0"/>
            </a:endParaRPr>
          </a:p>
          <a:p>
            <a:pPr algn="l"/>
            <a:endParaRPr lang="en-GB" sz="1600" b="0" i="1" dirty="0">
              <a:solidFill>
                <a:schemeClr val="tx1"/>
              </a:solidFill>
              <a:effectLst/>
              <a:latin typeface="Arial" panose="020B0604020202020204" pitchFamily="34" charset="0"/>
              <a:cs typeface="Arial" panose="020B0604020202020204" pitchFamily="34" charset="0"/>
            </a:endParaRPr>
          </a:p>
          <a:p>
            <a:pPr algn="l"/>
            <a:r>
              <a:rPr lang="en-GB" sz="1600" b="0" i="1" dirty="0">
                <a:solidFill>
                  <a:schemeClr val="tx1"/>
                </a:solidFill>
                <a:effectLst/>
                <a:latin typeface="Arial" panose="020B0604020202020204" pitchFamily="34" charset="0"/>
                <a:cs typeface="Arial" panose="020B0604020202020204" pitchFamily="34" charset="0"/>
              </a:rPr>
              <a:t>Step two: Assign observations to the closest cluster </a:t>
            </a:r>
            <a:r>
              <a:rPr lang="en-GB" sz="1600" b="0" i="1" dirty="0" err="1">
                <a:solidFill>
                  <a:schemeClr val="tx1"/>
                </a:solidFill>
                <a:effectLst/>
                <a:latin typeface="Arial" panose="020B0604020202020204" pitchFamily="34" charset="0"/>
                <a:cs typeface="Arial" panose="020B0604020202020204" pitchFamily="34" charset="0"/>
              </a:rPr>
              <a:t>center</a:t>
            </a:r>
            <a:r>
              <a:rPr lang="en-GB" sz="1600" b="0" i="1" dirty="0">
                <a:solidFill>
                  <a:schemeClr val="tx1"/>
                </a:solidFill>
                <a:effectLst/>
                <a:latin typeface="Arial" panose="020B0604020202020204" pitchFamily="34" charset="0"/>
                <a:cs typeface="Arial" panose="020B0604020202020204" pitchFamily="34" charset="0"/>
              </a:rPr>
              <a:t>.</a:t>
            </a:r>
          </a:p>
          <a:p>
            <a:pPr marL="0" indent="0" algn="l">
              <a:buNone/>
            </a:pPr>
            <a:r>
              <a:rPr lang="en-GB" sz="1400" b="0" i="0" dirty="0">
                <a:solidFill>
                  <a:schemeClr val="tx1"/>
                </a:solidFill>
                <a:effectLst/>
                <a:latin typeface="Arial" panose="020B0604020202020204" pitchFamily="34" charset="0"/>
                <a:cs typeface="Arial" panose="020B0604020202020204" pitchFamily="34" charset="0"/>
              </a:rPr>
              <a:t>We can assign each point to the clusters based on the minimum distance to the cluster </a:t>
            </a:r>
            <a:r>
              <a:rPr lang="en-GB" sz="1400" b="0" i="0" dirty="0" err="1">
                <a:solidFill>
                  <a:schemeClr val="tx1"/>
                </a:solidFill>
                <a:effectLst/>
                <a:latin typeface="Arial" panose="020B0604020202020204" pitchFamily="34" charset="0"/>
                <a:cs typeface="Arial" panose="020B0604020202020204" pitchFamily="34" charset="0"/>
              </a:rPr>
              <a:t>center</a:t>
            </a:r>
            <a:r>
              <a:rPr lang="en-GB" sz="1400" b="0" i="0" dirty="0">
                <a:solidFill>
                  <a:schemeClr val="tx1"/>
                </a:solidFill>
                <a:effectLst/>
                <a:latin typeface="Arial" panose="020B0604020202020204" pitchFamily="34" charset="0"/>
                <a:cs typeface="Arial" panose="020B0604020202020204" pitchFamily="34" charset="0"/>
              </a:rPr>
              <a:t>. </a:t>
            </a:r>
            <a:r>
              <a:rPr lang="en-GB" sz="1400" b="0" dirty="0">
                <a:solidFill>
                  <a:schemeClr val="tx1"/>
                </a:solidFill>
                <a:effectLst/>
                <a:latin typeface="Arial" panose="020B0604020202020204" pitchFamily="34" charset="0"/>
                <a:cs typeface="Arial" panose="020B0604020202020204" pitchFamily="34" charset="0"/>
              </a:rPr>
              <a:t>This leads to the following picture:</a:t>
            </a:r>
          </a:p>
        </p:txBody>
      </p:sp>
      <p:pic>
        <p:nvPicPr>
          <p:cNvPr id="4" name="Picture 3">
            <a:extLst>
              <a:ext uri="{FF2B5EF4-FFF2-40B4-BE49-F238E27FC236}">
                <a16:creationId xmlns:a16="http://schemas.microsoft.com/office/drawing/2014/main" xmlns="" id="{5B78B8B9-4E56-42FC-875F-7CCF665DC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8EB96368-6A49-47D2-A4B6-9760919E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651" y="5497033"/>
            <a:ext cx="2073349" cy="1360967"/>
          </a:xfrm>
          <a:prstGeom prst="rect">
            <a:avLst/>
          </a:prstGeom>
        </p:spPr>
      </p:pic>
      <p:pic>
        <p:nvPicPr>
          <p:cNvPr id="7" name="Picture 6">
            <a:extLst>
              <a:ext uri="{FF2B5EF4-FFF2-40B4-BE49-F238E27FC236}">
                <a16:creationId xmlns:a16="http://schemas.microsoft.com/office/drawing/2014/main" xmlns="" id="{8F9CBC6B-1BA7-460D-A414-ABF7D50D7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26" y="2529762"/>
            <a:ext cx="2074650" cy="1365963"/>
          </a:xfrm>
          <a:prstGeom prst="rect">
            <a:avLst/>
          </a:prstGeom>
        </p:spPr>
      </p:pic>
      <p:pic>
        <p:nvPicPr>
          <p:cNvPr id="9" name="Picture 8">
            <a:extLst>
              <a:ext uri="{FF2B5EF4-FFF2-40B4-BE49-F238E27FC236}">
                <a16:creationId xmlns:a16="http://schemas.microsoft.com/office/drawing/2014/main" xmlns="" id="{15891478-4030-452C-BEDE-D137DCC49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559" y="2457366"/>
            <a:ext cx="2074650" cy="1438359"/>
          </a:xfrm>
          <a:prstGeom prst="rect">
            <a:avLst/>
          </a:prstGeom>
        </p:spPr>
      </p:pic>
      <p:pic>
        <p:nvPicPr>
          <p:cNvPr id="11" name="Picture 10">
            <a:extLst>
              <a:ext uri="{FF2B5EF4-FFF2-40B4-BE49-F238E27FC236}">
                <a16:creationId xmlns:a16="http://schemas.microsoft.com/office/drawing/2014/main" xmlns="" id="{69C65A83-EC42-4C80-A161-6A289BEA9C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123" y="5021614"/>
            <a:ext cx="2315709" cy="1567376"/>
          </a:xfrm>
          <a:prstGeom prst="rect">
            <a:avLst/>
          </a:prstGeom>
        </p:spPr>
      </p:pic>
      <p:pic>
        <p:nvPicPr>
          <p:cNvPr id="13" name="Picture 12">
            <a:extLst>
              <a:ext uri="{FF2B5EF4-FFF2-40B4-BE49-F238E27FC236}">
                <a16:creationId xmlns:a16="http://schemas.microsoft.com/office/drawing/2014/main" xmlns="" id="{EC0B40B1-D765-4D3C-A27A-2BD02EB99A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6388" y="5167904"/>
            <a:ext cx="1831061" cy="1361423"/>
          </a:xfrm>
          <a:prstGeom prst="rect">
            <a:avLst/>
          </a:prstGeom>
        </p:spPr>
      </p:pic>
    </p:spTree>
    <p:extLst>
      <p:ext uri="{BB962C8B-B14F-4D97-AF65-F5344CB8AC3E}">
        <p14:creationId xmlns:p14="http://schemas.microsoft.com/office/powerpoint/2010/main" val="312052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285B2-DF65-4703-8C14-8E0EA974CBCB}"/>
              </a:ext>
            </a:extLst>
          </p:cNvPr>
          <p:cNvSpPr>
            <a:spLocks noGrp="1"/>
          </p:cNvSpPr>
          <p:nvPr>
            <p:ph type="title"/>
          </p:nvPr>
        </p:nvSpPr>
        <p:spPr>
          <a:xfrm>
            <a:off x="609599" y="1360966"/>
            <a:ext cx="6347713" cy="569433"/>
          </a:xfrm>
        </p:spPr>
        <p:txBody>
          <a:bodyPr>
            <a:normAutofit fontScale="90000"/>
          </a:bodyPr>
          <a:lstStyle/>
          <a:p>
            <a:pPr algn="ctr"/>
            <a:r>
              <a:rPr lang="it-IT" dirty="0" err="1">
                <a:solidFill>
                  <a:schemeClr val="tx1"/>
                </a:solidFill>
                <a:latin typeface="Arial" panose="020B0604020202020204" pitchFamily="34" charset="0"/>
                <a:cs typeface="Arial" panose="020B0604020202020204" pitchFamily="34" charset="0"/>
              </a:rPr>
              <a:t>Understanding</a:t>
            </a:r>
            <a:r>
              <a:rPr lang="it-IT" dirty="0">
                <a:solidFill>
                  <a:schemeClr val="tx1"/>
                </a:solidFill>
                <a:latin typeface="Arial" panose="020B0604020202020204" pitchFamily="34" charset="0"/>
                <a:cs typeface="Arial" panose="020B0604020202020204" pitchFamily="34" charset="0"/>
              </a:rPr>
              <a:t> the </a:t>
            </a:r>
            <a:r>
              <a:rPr lang="it-IT" dirty="0" err="1">
                <a:solidFill>
                  <a:schemeClr val="tx1"/>
                </a:solidFill>
                <a:latin typeface="Arial" panose="020B0604020202020204" pitchFamily="34" charset="0"/>
                <a:cs typeface="Arial" panose="020B0604020202020204" pitchFamily="34" charset="0"/>
              </a:rPr>
              <a:t>algorithm</a:t>
            </a:r>
            <a:endParaRPr lang="en-GB" dirty="0"/>
          </a:p>
        </p:txBody>
      </p:sp>
      <p:sp>
        <p:nvSpPr>
          <p:cNvPr id="3" name="Content Placeholder 2">
            <a:extLst>
              <a:ext uri="{FF2B5EF4-FFF2-40B4-BE49-F238E27FC236}">
                <a16:creationId xmlns:a16="http://schemas.microsoft.com/office/drawing/2014/main" xmlns="" id="{3573296B-C14E-489F-8722-1036475CB743}"/>
              </a:ext>
            </a:extLst>
          </p:cNvPr>
          <p:cNvSpPr>
            <a:spLocks noGrp="1"/>
          </p:cNvSpPr>
          <p:nvPr>
            <p:ph idx="1"/>
          </p:nvPr>
        </p:nvSpPr>
        <p:spPr/>
        <p:txBody>
          <a:bodyPr/>
          <a:lstStyle/>
          <a:p>
            <a:r>
              <a:rPr lang="en-GB" sz="1600" b="0" i="1" dirty="0">
                <a:solidFill>
                  <a:schemeClr val="tx1"/>
                </a:solidFill>
                <a:effectLst/>
                <a:latin typeface="Arial" panose="020B0604020202020204" pitchFamily="34" charset="0"/>
                <a:cs typeface="Arial" panose="020B0604020202020204" pitchFamily="34" charset="0"/>
              </a:rPr>
              <a:t>Step three: Revise cluster </a:t>
            </a:r>
            <a:r>
              <a:rPr lang="en-GB" sz="1600" b="0" i="1" dirty="0" err="1">
                <a:solidFill>
                  <a:schemeClr val="tx1"/>
                </a:solidFill>
                <a:effectLst/>
                <a:latin typeface="Arial" panose="020B0604020202020204" pitchFamily="34" charset="0"/>
                <a:cs typeface="Arial" panose="020B0604020202020204" pitchFamily="34" charset="0"/>
              </a:rPr>
              <a:t>centers</a:t>
            </a:r>
            <a:r>
              <a:rPr lang="en-GB" sz="1600" b="0" i="1" dirty="0">
                <a:solidFill>
                  <a:schemeClr val="tx1"/>
                </a:solidFill>
                <a:effectLst/>
                <a:latin typeface="Arial" panose="020B0604020202020204" pitchFamily="34" charset="0"/>
                <a:cs typeface="Arial" panose="020B0604020202020204" pitchFamily="34" charset="0"/>
              </a:rPr>
              <a:t> as mean of assigned observations.</a:t>
            </a:r>
            <a:r>
              <a:rPr lang="en-GB" sz="1600" b="0" i="0" dirty="0">
                <a:solidFill>
                  <a:srgbClr val="7E8081"/>
                </a:solidFill>
                <a:effectLst/>
                <a:latin typeface="Open Sans"/>
              </a:rPr>
              <a:t> </a:t>
            </a:r>
          </a:p>
          <a:p>
            <a:pPr marL="0" indent="0">
              <a:buNone/>
            </a:pPr>
            <a:r>
              <a:rPr lang="en-GB" sz="1400" b="0" i="0" dirty="0">
                <a:solidFill>
                  <a:schemeClr val="tx1"/>
                </a:solidFill>
                <a:effectLst/>
                <a:latin typeface="Arial" panose="020B0604020202020204" pitchFamily="34" charset="0"/>
                <a:cs typeface="Arial" panose="020B0604020202020204" pitchFamily="34" charset="0"/>
              </a:rPr>
              <a:t>We can find the </a:t>
            </a:r>
            <a:r>
              <a:rPr lang="en-GB" sz="1400" b="0" i="0" dirty="0" err="1">
                <a:solidFill>
                  <a:schemeClr val="tx1"/>
                </a:solidFill>
                <a:effectLst/>
                <a:latin typeface="Arial" panose="020B0604020202020204" pitchFamily="34" charset="0"/>
                <a:cs typeface="Arial" panose="020B0604020202020204" pitchFamily="34" charset="0"/>
              </a:rPr>
              <a:t>center</a:t>
            </a:r>
            <a:r>
              <a:rPr lang="en-GB" sz="1400" b="0" i="0" dirty="0">
                <a:solidFill>
                  <a:schemeClr val="tx1"/>
                </a:solidFill>
                <a:effectLst/>
                <a:latin typeface="Arial" panose="020B0604020202020204" pitchFamily="34" charset="0"/>
                <a:cs typeface="Arial" panose="020B0604020202020204" pitchFamily="34" charset="0"/>
              </a:rPr>
              <a:t> mass of the blue cluster by summing over all the blue points and dividing by the total number of points, which is four here. The same for green and red clusters.</a:t>
            </a:r>
          </a:p>
          <a:p>
            <a:pPr marL="0" indent="0">
              <a:buNone/>
            </a:pPr>
            <a:endParaRPr lang="en-GB" sz="1400" dirty="0">
              <a:solidFill>
                <a:schemeClr val="tx1"/>
              </a:solidFill>
              <a:latin typeface="Arial" panose="020B0604020202020204" pitchFamily="34" charset="0"/>
              <a:cs typeface="Arial" panose="020B0604020202020204" pitchFamily="34" charset="0"/>
            </a:endParaRPr>
          </a:p>
          <a:p>
            <a:pPr marL="0" indent="0">
              <a:buNone/>
            </a:pPr>
            <a:endParaRPr lang="en-GB" sz="1400" dirty="0">
              <a:solidFill>
                <a:schemeClr val="tx1"/>
              </a:solidFill>
              <a:latin typeface="Arial" panose="020B0604020202020204" pitchFamily="34" charset="0"/>
              <a:cs typeface="Arial" panose="020B0604020202020204" pitchFamily="34" charset="0"/>
            </a:endParaRPr>
          </a:p>
          <a:p>
            <a:pPr marL="0" indent="0">
              <a:buNone/>
            </a:pPr>
            <a:endParaRPr lang="en-GB" sz="1400" dirty="0">
              <a:solidFill>
                <a:schemeClr val="tx1"/>
              </a:solidFill>
              <a:latin typeface="Arial" panose="020B0604020202020204" pitchFamily="34" charset="0"/>
              <a:cs typeface="Arial" panose="020B0604020202020204" pitchFamily="34" charset="0"/>
            </a:endParaRPr>
          </a:p>
          <a:p>
            <a:pPr marL="0" indent="0">
              <a:buNone/>
            </a:pPr>
            <a:endParaRPr lang="en-GB" sz="1400" b="0" i="1" dirty="0">
              <a:solidFill>
                <a:srgbClr val="909192"/>
              </a:solidFill>
              <a:effectLst/>
              <a:latin typeface="Open Sans"/>
            </a:endParaRPr>
          </a:p>
          <a:p>
            <a:r>
              <a:rPr lang="en-GB" sz="1600" b="0" i="1" dirty="0">
                <a:solidFill>
                  <a:srgbClr val="909192"/>
                </a:solidFill>
                <a:effectLst/>
                <a:latin typeface="Arial" panose="020B0604020202020204" pitchFamily="34" charset="0"/>
                <a:cs typeface="Arial" panose="020B0604020202020204" pitchFamily="34" charset="0"/>
              </a:rPr>
              <a:t>    </a:t>
            </a:r>
            <a:r>
              <a:rPr lang="en-GB" sz="1600" b="0" i="1" dirty="0">
                <a:solidFill>
                  <a:schemeClr val="tx1"/>
                </a:solidFill>
                <a:effectLst/>
                <a:latin typeface="Arial" panose="020B0604020202020204" pitchFamily="34" charset="0"/>
                <a:cs typeface="Arial" panose="020B0604020202020204" pitchFamily="34" charset="0"/>
              </a:rPr>
              <a:t>Step four: Repeat step 2 and step 3 until convergence.</a:t>
            </a:r>
          </a:p>
          <a:p>
            <a:pPr marL="0" indent="0">
              <a:buNone/>
            </a:pPr>
            <a:r>
              <a:rPr lang="en-GB" sz="1400" dirty="0">
                <a:solidFill>
                  <a:schemeClr val="tx1"/>
                </a:solidFill>
                <a:latin typeface="Arial" panose="020B0604020202020204" pitchFamily="34" charset="0"/>
                <a:cs typeface="Arial" panose="020B0604020202020204" pitchFamily="34" charset="0"/>
              </a:rPr>
              <a:t>With the new </a:t>
            </a:r>
            <a:r>
              <a:rPr lang="en-GB" sz="1400" dirty="0" err="1">
                <a:solidFill>
                  <a:schemeClr val="tx1"/>
                </a:solidFill>
                <a:latin typeface="Arial" panose="020B0604020202020204" pitchFamily="34" charset="0"/>
                <a:cs typeface="Arial" panose="020B0604020202020204" pitchFamily="34" charset="0"/>
              </a:rPr>
              <a:t>centers</a:t>
            </a:r>
            <a:r>
              <a:rPr lang="en-GB" sz="1400" dirty="0">
                <a:solidFill>
                  <a:schemeClr val="tx1"/>
                </a:solidFill>
                <a:latin typeface="Arial" panose="020B0604020202020204" pitchFamily="34" charset="0"/>
                <a:cs typeface="Arial" panose="020B0604020202020204" pitchFamily="34" charset="0"/>
              </a:rPr>
              <a:t> point D becomes closer to C3’ and can be assigned to the red cluster. Finally we </a:t>
            </a:r>
            <a:r>
              <a:rPr lang="en-GB" sz="1400" dirty="0" smtClean="0">
                <a:solidFill>
                  <a:schemeClr val="tx1"/>
                </a:solidFill>
                <a:latin typeface="Arial" panose="020B0604020202020204" pitchFamily="34" charset="0"/>
                <a:cs typeface="Arial" panose="020B0604020202020204" pitchFamily="34" charset="0"/>
              </a:rPr>
              <a:t>get:</a:t>
            </a:r>
            <a:endParaRPr lang="en-GB" sz="14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1643D67F-9F3F-4282-8307-11E297808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6333B6F3-7AF2-4519-BFE5-9E701C06F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46" y="5497033"/>
            <a:ext cx="2009554" cy="1360967"/>
          </a:xfrm>
          <a:prstGeom prst="rect">
            <a:avLst/>
          </a:prstGeom>
        </p:spPr>
      </p:pic>
      <p:pic>
        <p:nvPicPr>
          <p:cNvPr id="7" name="Picture 6">
            <a:extLst>
              <a:ext uri="{FF2B5EF4-FFF2-40B4-BE49-F238E27FC236}">
                <a16:creationId xmlns:a16="http://schemas.microsoft.com/office/drawing/2014/main" xmlns="" id="{F8D19860-71A0-4DBE-99FE-9583F4635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925" y="3339456"/>
            <a:ext cx="2476499" cy="1523040"/>
          </a:xfrm>
          <a:prstGeom prst="rect">
            <a:avLst/>
          </a:prstGeom>
        </p:spPr>
      </p:pic>
      <p:pic>
        <p:nvPicPr>
          <p:cNvPr id="9" name="Picture 8">
            <a:extLst>
              <a:ext uri="{FF2B5EF4-FFF2-40B4-BE49-F238E27FC236}">
                <a16:creationId xmlns:a16="http://schemas.microsoft.com/office/drawing/2014/main" xmlns="" id="{CA175F85-DF61-4352-A7F7-FADD28AA6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800" y="5587096"/>
            <a:ext cx="2476499" cy="1270904"/>
          </a:xfrm>
          <a:prstGeom prst="rect">
            <a:avLst/>
          </a:prstGeom>
        </p:spPr>
      </p:pic>
    </p:spTree>
    <p:extLst>
      <p:ext uri="{BB962C8B-B14F-4D97-AF65-F5344CB8AC3E}">
        <p14:creationId xmlns:p14="http://schemas.microsoft.com/office/powerpoint/2010/main" val="51430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dirty="0"/>
              <a:t> </a:t>
            </a:r>
            <a:r>
              <a:rPr lang="en-US" dirty="0" smtClean="0"/>
              <a:t>   </a:t>
            </a:r>
            <a:r>
              <a:rPr lang="en-US" dirty="0" smtClean="0">
                <a:solidFill>
                  <a:schemeClr val="tx2"/>
                </a:solidFill>
                <a:latin typeface="Arial" pitchFamily="34" charset="0"/>
                <a:cs typeface="Arial" pitchFamily="34" charset="0"/>
              </a:rPr>
              <a:t>Understanding</a:t>
            </a:r>
            <a:r>
              <a:rPr lang="en-US" dirty="0" smtClean="0">
                <a:solidFill>
                  <a:schemeClr val="tx2"/>
                </a:solidFill>
              </a:rPr>
              <a:t> the algorithm</a:t>
            </a:r>
            <a:endParaRPr lang="en-US" dirty="0">
              <a:solidFill>
                <a:schemeClr val="tx2"/>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542" y="2277013"/>
            <a:ext cx="3355256" cy="3725201"/>
          </a:xfrm>
        </p:spPr>
      </p:pic>
      <p:pic>
        <p:nvPicPr>
          <p:cNvPr id="4" name="Picture 3">
            <a:extLst>
              <a:ext uri="{FF2B5EF4-FFF2-40B4-BE49-F238E27FC236}">
                <a16:creationId xmlns:a16="http://schemas.microsoft.com/office/drawing/2014/main" xmlns="" id="{3D8E69FB-895E-42ED-AA7A-1CC21CA10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5" y="-1"/>
            <a:ext cx="2009554" cy="1184032"/>
          </a:xfrm>
          <a:prstGeom prst="rect">
            <a:avLst/>
          </a:prstGeom>
        </p:spPr>
      </p:pic>
      <p:pic>
        <p:nvPicPr>
          <p:cNvPr id="5" name="Picture 4">
            <a:extLst>
              <a:ext uri="{FF2B5EF4-FFF2-40B4-BE49-F238E27FC236}">
                <a16:creationId xmlns:a16="http://schemas.microsoft.com/office/drawing/2014/main" xmlns="" id="{3D8E69FB-895E-42ED-AA7A-1CC21CA10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446" y="5684604"/>
            <a:ext cx="2009554" cy="1173396"/>
          </a:xfrm>
          <a:prstGeom prst="rect">
            <a:avLst/>
          </a:prstGeom>
        </p:spPr>
      </p:pic>
    </p:spTree>
    <p:extLst>
      <p:ext uri="{BB962C8B-B14F-4D97-AF65-F5344CB8AC3E}">
        <p14:creationId xmlns:p14="http://schemas.microsoft.com/office/powerpoint/2010/main" val="311123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6EB7F-2B15-4BCF-BA4A-E1BEC11CFC9C}"/>
              </a:ext>
            </a:extLst>
          </p:cNvPr>
          <p:cNvSpPr>
            <a:spLocks noGrp="1"/>
          </p:cNvSpPr>
          <p:nvPr>
            <p:ph type="title"/>
          </p:nvPr>
        </p:nvSpPr>
        <p:spPr>
          <a:xfrm>
            <a:off x="819088" y="1276350"/>
            <a:ext cx="6347713" cy="930496"/>
          </a:xfrm>
        </p:spPr>
        <p:txBody>
          <a:bodyPr>
            <a:normAutofit/>
          </a:bodyPr>
          <a:lstStyle/>
          <a:p>
            <a:pPr algn="ctr"/>
            <a:r>
              <a:rPr lang="it-IT" sz="3200" i="0" u="none" strike="noStrike" kern="1200" cap="none" spc="0" baseline="0" dirty="0">
                <a:solidFill>
                  <a:schemeClr val="tx2">
                    <a:lumMod val="75000"/>
                  </a:schemeClr>
                </a:solidFill>
                <a:uFillTx/>
                <a:latin typeface="Arial" pitchFamily="18"/>
                <a:ea typeface="Microsoft YaHei" pitchFamily="2"/>
                <a:cs typeface="Mangal" pitchFamily="2"/>
              </a:rPr>
              <a:t>The Idea of </a:t>
            </a:r>
            <a:r>
              <a:rPr lang="it-IT" sz="3200" i="0" u="none" strike="noStrike" kern="1200" cap="none" spc="0" baseline="0" dirty="0" err="1">
                <a:solidFill>
                  <a:schemeClr val="tx2">
                    <a:lumMod val="75000"/>
                  </a:schemeClr>
                </a:solidFill>
                <a:uFillTx/>
                <a:latin typeface="Arial" pitchFamily="18"/>
                <a:ea typeface="Microsoft YaHei" pitchFamily="2"/>
                <a:cs typeface="Mangal" pitchFamily="2"/>
              </a:rPr>
              <a:t>Sequential</a:t>
            </a:r>
            <a:r>
              <a:rPr lang="it-IT" sz="3200" i="0" u="none" strike="noStrike" kern="1200" cap="none" spc="0" baseline="0" dirty="0">
                <a:solidFill>
                  <a:schemeClr val="tx2">
                    <a:lumMod val="75000"/>
                  </a:schemeClr>
                </a:solidFill>
                <a:uFillTx/>
                <a:latin typeface="Arial" pitchFamily="18"/>
                <a:ea typeface="Microsoft YaHei" pitchFamily="2"/>
                <a:cs typeface="Mangal" pitchFamily="2"/>
              </a:rPr>
              <a:t> </a:t>
            </a:r>
            <a:r>
              <a:rPr lang="it-IT" sz="3200" i="0" u="none" strike="noStrike" kern="1200" cap="none" spc="0" baseline="0" dirty="0" err="1">
                <a:solidFill>
                  <a:schemeClr val="tx2">
                    <a:lumMod val="75000"/>
                  </a:schemeClr>
                </a:solidFill>
                <a:uFillTx/>
                <a:latin typeface="Arial" pitchFamily="18"/>
                <a:ea typeface="Microsoft YaHei" pitchFamily="2"/>
                <a:cs typeface="Mangal" pitchFamily="2"/>
              </a:rPr>
              <a:t>Algorithm</a:t>
            </a:r>
            <a:r>
              <a:rPr lang="it-IT" sz="3200" i="0" u="none" strike="noStrike" kern="1200" cap="none" spc="0" baseline="0" dirty="0">
                <a:solidFill>
                  <a:schemeClr val="tx2">
                    <a:lumMod val="75000"/>
                  </a:schemeClr>
                </a:solidFill>
                <a:uFillTx/>
                <a:latin typeface="Arial" pitchFamily="18"/>
                <a:ea typeface="Microsoft YaHei" pitchFamily="2"/>
                <a:cs typeface="Mangal" pitchFamily="2"/>
              </a:rPr>
              <a:t>.</a:t>
            </a:r>
            <a:r>
              <a:rPr lang="it-IT" sz="2000" b="1" i="0" u="none" strike="noStrike" kern="1200" cap="none" spc="0" baseline="0" dirty="0">
                <a:solidFill>
                  <a:srgbClr val="666666"/>
                </a:solidFill>
                <a:uFillTx/>
                <a:latin typeface="Arial" pitchFamily="18"/>
                <a:ea typeface="Microsoft YaHei" pitchFamily="2"/>
                <a:cs typeface="Mangal" pitchFamily="2"/>
              </a:rPr>
              <a:t/>
            </a:r>
            <a:br>
              <a:rPr lang="it-IT" sz="2000" b="1" i="0" u="none" strike="noStrike" kern="1200" cap="none" spc="0" baseline="0" dirty="0">
                <a:solidFill>
                  <a:srgbClr val="666666"/>
                </a:solidFill>
                <a:uFillTx/>
                <a:latin typeface="Arial" pitchFamily="18"/>
                <a:ea typeface="Microsoft YaHei" pitchFamily="2"/>
                <a:cs typeface="Mangal" pitchFamily="2"/>
              </a:rPr>
            </a:br>
            <a:endParaRPr lang="en-GB" sz="2000" dirty="0"/>
          </a:p>
        </p:txBody>
      </p:sp>
      <p:pic>
        <p:nvPicPr>
          <p:cNvPr id="4" name="Picture 3">
            <a:extLst>
              <a:ext uri="{FF2B5EF4-FFF2-40B4-BE49-F238E27FC236}">
                <a16:creationId xmlns:a16="http://schemas.microsoft.com/office/drawing/2014/main" xmlns="" id="{3D8E69FB-895E-42ED-AA7A-1CC21CA10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C7AA3CE2-CB62-47EC-AA52-CB2D56FDB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46" y="5497033"/>
            <a:ext cx="2009554" cy="1360967"/>
          </a:xfrm>
          <a:prstGeom prst="rect">
            <a:avLst/>
          </a:prstGeom>
        </p:spPr>
      </p:pic>
      <p:sp>
        <p:nvSpPr>
          <p:cNvPr id="8" name="Rettangolo 6">
            <a:extLst>
              <a:ext uri="{FF2B5EF4-FFF2-40B4-BE49-F238E27FC236}">
                <a16:creationId xmlns:a16="http://schemas.microsoft.com/office/drawing/2014/main" xmlns="" id="{BD50458A-F226-4697-BAFD-799FBFACCA4E}"/>
              </a:ext>
            </a:extLst>
          </p:cNvPr>
          <p:cNvSpPr>
            <a:spLocks noGrp="1"/>
          </p:cNvSpPr>
          <p:nvPr>
            <p:ph idx="1"/>
          </p:nvPr>
        </p:nvSpPr>
        <p:spPr>
          <a:xfrm>
            <a:off x="2947913" y="2100080"/>
            <a:ext cx="1200224" cy="1020284"/>
          </a:xfrm>
          <a:prstGeom prst="rect">
            <a:avLst/>
          </a:prstGeom>
          <a:solidFill>
            <a:schemeClr val="accent1"/>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solidFill>
                  <a:schemeClr val="tx1"/>
                </a:solidFill>
                <a:uFillTx/>
                <a:latin typeface="Calibri"/>
              </a:rPr>
              <a:t>Create dataset of points and </a:t>
            </a:r>
            <a:r>
              <a:rPr lang="it-IT" sz="1400" b="0" i="0" u="none" strike="noStrike" kern="1200" cap="none" spc="0" baseline="0" dirty="0" err="1">
                <a:solidFill>
                  <a:schemeClr val="tx1"/>
                </a:solidFill>
                <a:uFillTx/>
                <a:latin typeface="Calibri"/>
              </a:rPr>
              <a:t>initialize</a:t>
            </a:r>
            <a:r>
              <a:rPr lang="it-IT" sz="1400" b="0" i="0" u="none" strike="noStrike" kern="1200" cap="none" spc="0" baseline="0" dirty="0">
                <a:solidFill>
                  <a:schemeClr val="tx1"/>
                </a:solidFill>
                <a:uFillTx/>
                <a:latin typeface="Calibri"/>
              </a:rPr>
              <a:t> clusters.</a:t>
            </a:r>
            <a:endParaRPr lang="en-GB" sz="1400" b="0" i="0" u="none" strike="noStrike" kern="1200" cap="none" spc="0" baseline="0" dirty="0">
              <a:solidFill>
                <a:schemeClr val="tx1"/>
              </a:solidFill>
              <a:uFillTx/>
              <a:latin typeface="Calibri"/>
            </a:endParaRPr>
          </a:p>
        </p:txBody>
      </p:sp>
      <p:sp>
        <p:nvSpPr>
          <p:cNvPr id="10" name="Rettangolo 39">
            <a:extLst>
              <a:ext uri="{FF2B5EF4-FFF2-40B4-BE49-F238E27FC236}">
                <a16:creationId xmlns:a16="http://schemas.microsoft.com/office/drawing/2014/main" xmlns="" id="{5D7258B0-4900-48E1-BAC7-24B766956D64}"/>
              </a:ext>
            </a:extLst>
          </p:cNvPr>
          <p:cNvSpPr/>
          <p:nvPr/>
        </p:nvSpPr>
        <p:spPr>
          <a:xfrm>
            <a:off x="2934036" y="5793629"/>
            <a:ext cx="1251864" cy="1020284"/>
          </a:xfrm>
          <a:prstGeom prst="rect">
            <a:avLst/>
          </a:prstGeom>
          <a:solidFill>
            <a:schemeClr val="accent1"/>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1200" cap="none" spc="0" baseline="0" dirty="0">
                <a:uFillTx/>
                <a:latin typeface="Calibri"/>
              </a:rPr>
              <a:t>Output the </a:t>
            </a:r>
            <a:r>
              <a:rPr lang="it-IT" sz="1400" b="0" i="0" u="none" strike="noStrike" kern="1200" cap="none" spc="0" baseline="0" dirty="0" err="1">
                <a:uFillTx/>
                <a:latin typeface="Calibri"/>
              </a:rPr>
              <a:t>results</a:t>
            </a:r>
            <a:r>
              <a:rPr lang="it-IT" sz="1400" b="0" i="0" u="none" strike="noStrike" kern="1200" cap="none" spc="0" baseline="0" dirty="0">
                <a:uFillTx/>
                <a:latin typeface="Calibri"/>
              </a:rPr>
              <a:t>.</a:t>
            </a:r>
            <a:endParaRPr lang="en-GB" sz="1400" b="0" i="0" u="none" strike="noStrike" kern="1200" cap="none" spc="0" baseline="0" dirty="0">
              <a:uFillTx/>
              <a:latin typeface="Calibri"/>
            </a:endParaRPr>
          </a:p>
        </p:txBody>
      </p:sp>
      <p:sp>
        <p:nvSpPr>
          <p:cNvPr id="17" name="Rettangolo 6">
            <a:extLst>
              <a:ext uri="{FF2B5EF4-FFF2-40B4-BE49-F238E27FC236}">
                <a16:creationId xmlns:a16="http://schemas.microsoft.com/office/drawing/2014/main" xmlns="" id="{353D71C3-447D-4527-8FA6-6A117DA834BC}"/>
              </a:ext>
            </a:extLst>
          </p:cNvPr>
          <p:cNvSpPr txBox="1">
            <a:spLocks/>
          </p:cNvSpPr>
          <p:nvPr/>
        </p:nvSpPr>
        <p:spPr>
          <a:xfrm>
            <a:off x="2947913" y="3304882"/>
            <a:ext cx="1209749" cy="1073590"/>
          </a:xfrm>
          <a:prstGeom prst="rect">
            <a:avLst/>
          </a:prstGeom>
          <a:solidFill>
            <a:schemeClr val="accent1"/>
          </a:solidFill>
          <a:ln w="12701" cap="flat">
            <a:solidFill>
              <a:srgbClr val="2F528F"/>
            </a:solidFill>
            <a:prstDash val="solid"/>
            <a:miter/>
          </a:ln>
        </p:spPr>
        <p:txBody>
          <a:bodyPr vert="horz" wrap="square" lIns="91440" tIns="45720" rIns="91440" bIns="45720" rtlCol="0" anchor="ctr" anchorCtr="1" compatLnSpc="1">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defTabSz="914400">
              <a:spcBef>
                <a:spcPts val="0"/>
              </a:spcBef>
              <a:buFont typeface="Wingdings 3" charset="2"/>
              <a:buNone/>
              <a:defRPr sz="1800" b="0" i="0" u="none" strike="noStrike" kern="0" cap="none" spc="0" baseline="0">
                <a:solidFill>
                  <a:srgbClr val="000000"/>
                </a:solidFill>
                <a:uFillTx/>
              </a:defRPr>
            </a:pPr>
            <a:r>
              <a:rPr lang="it-IT" sz="1400" dirty="0" err="1">
                <a:solidFill>
                  <a:schemeClr val="tx1"/>
                </a:solidFill>
                <a:latin typeface="Calibri"/>
              </a:rPr>
              <a:t>Add</a:t>
            </a:r>
            <a:r>
              <a:rPr lang="it-IT" sz="1400" dirty="0">
                <a:solidFill>
                  <a:schemeClr val="tx1"/>
                </a:solidFill>
                <a:latin typeface="Calibri"/>
              </a:rPr>
              <a:t> the points to the </a:t>
            </a:r>
            <a:r>
              <a:rPr lang="it-IT" sz="1400" dirty="0" err="1">
                <a:solidFill>
                  <a:schemeClr val="tx1"/>
                </a:solidFill>
                <a:latin typeface="Calibri"/>
              </a:rPr>
              <a:t>nearest</a:t>
            </a:r>
            <a:r>
              <a:rPr lang="it-IT" sz="1400" dirty="0">
                <a:solidFill>
                  <a:schemeClr val="tx1"/>
                </a:solidFill>
                <a:latin typeface="Calibri"/>
              </a:rPr>
              <a:t> cluster.</a:t>
            </a:r>
            <a:endParaRPr lang="en-GB" sz="1400" dirty="0">
              <a:solidFill>
                <a:schemeClr val="tx1"/>
              </a:solidFill>
              <a:latin typeface="Calibri"/>
            </a:endParaRPr>
          </a:p>
        </p:txBody>
      </p:sp>
      <p:sp>
        <p:nvSpPr>
          <p:cNvPr id="18" name="Rettangolo 6">
            <a:extLst>
              <a:ext uri="{FF2B5EF4-FFF2-40B4-BE49-F238E27FC236}">
                <a16:creationId xmlns:a16="http://schemas.microsoft.com/office/drawing/2014/main" xmlns="" id="{92E4F25A-6A11-43F7-9870-36C9AD1F6DDB}"/>
              </a:ext>
            </a:extLst>
          </p:cNvPr>
          <p:cNvSpPr txBox="1">
            <a:spLocks/>
          </p:cNvSpPr>
          <p:nvPr/>
        </p:nvSpPr>
        <p:spPr>
          <a:xfrm>
            <a:off x="2955094" y="4651154"/>
            <a:ext cx="1209749" cy="930496"/>
          </a:xfrm>
          <a:prstGeom prst="rect">
            <a:avLst/>
          </a:prstGeom>
          <a:solidFill>
            <a:schemeClr val="accent1"/>
          </a:solidFill>
          <a:ln w="12701" cap="flat">
            <a:solidFill>
              <a:srgbClr val="2F528F"/>
            </a:solidFill>
            <a:prstDash val="solid"/>
            <a:miter/>
          </a:ln>
        </p:spPr>
        <p:txBody>
          <a:bodyPr vert="horz" wrap="square" lIns="91440" tIns="45720" rIns="91440" bIns="45720" rtlCol="0" anchor="ctr" anchorCtr="1" compatLnSpc="1">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defTabSz="914400">
              <a:spcBef>
                <a:spcPts val="0"/>
              </a:spcBef>
              <a:buFont typeface="Wingdings 3" charset="2"/>
              <a:buNone/>
              <a:defRPr sz="1800" b="0" i="0" u="none" strike="noStrike" kern="0" cap="none" spc="0" baseline="0">
                <a:solidFill>
                  <a:srgbClr val="000000"/>
                </a:solidFill>
                <a:uFillTx/>
              </a:defRPr>
            </a:pPr>
            <a:r>
              <a:rPr lang="it-IT" sz="1400" dirty="0" err="1">
                <a:solidFill>
                  <a:schemeClr val="tx1"/>
                </a:solidFill>
                <a:latin typeface="Calibri"/>
              </a:rPr>
              <a:t>Revise</a:t>
            </a:r>
            <a:r>
              <a:rPr lang="it-IT" sz="1400" dirty="0">
                <a:solidFill>
                  <a:schemeClr val="tx1"/>
                </a:solidFill>
                <a:latin typeface="Calibri"/>
              </a:rPr>
              <a:t> cluster centers.</a:t>
            </a:r>
            <a:endParaRPr lang="en-GB" sz="1400" dirty="0">
              <a:solidFill>
                <a:schemeClr val="tx1"/>
              </a:solidFill>
              <a:latin typeface="Calibri"/>
            </a:endParaRPr>
          </a:p>
        </p:txBody>
      </p:sp>
      <p:cxnSp>
        <p:nvCxnSpPr>
          <p:cNvPr id="25" name="Straight Arrow Connector 24">
            <a:extLst>
              <a:ext uri="{FF2B5EF4-FFF2-40B4-BE49-F238E27FC236}">
                <a16:creationId xmlns:a16="http://schemas.microsoft.com/office/drawing/2014/main" xmlns="" id="{434B6A4D-75F2-4694-A300-B4A209B41E58}"/>
              </a:ext>
            </a:extLst>
          </p:cNvPr>
          <p:cNvCxnSpPr>
            <a:stCxn id="8" idx="2"/>
            <a:endCxn id="17" idx="0"/>
          </p:cNvCxnSpPr>
          <p:nvPr/>
        </p:nvCxnSpPr>
        <p:spPr>
          <a:xfrm>
            <a:off x="3548025" y="3120364"/>
            <a:ext cx="4763" cy="184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4A2063A9-F26C-41F9-87EC-D312E3AAC062}"/>
              </a:ext>
            </a:extLst>
          </p:cNvPr>
          <p:cNvCxnSpPr>
            <a:cxnSpLocks/>
            <a:stCxn id="18" idx="2"/>
            <a:endCxn id="10" idx="0"/>
          </p:cNvCxnSpPr>
          <p:nvPr/>
        </p:nvCxnSpPr>
        <p:spPr>
          <a:xfrm flipH="1">
            <a:off x="3559968" y="5581650"/>
            <a:ext cx="1" cy="211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xmlns="" id="{F666CC1E-2DCE-48F2-AA30-C0128F0DCD1B}"/>
              </a:ext>
            </a:extLst>
          </p:cNvPr>
          <p:cNvCxnSpPr>
            <a:cxnSpLocks/>
          </p:cNvCxnSpPr>
          <p:nvPr/>
        </p:nvCxnSpPr>
        <p:spPr>
          <a:xfrm>
            <a:off x="4162425" y="3899492"/>
            <a:ext cx="457200" cy="12306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46F4A54B-3520-4102-9879-63EC5E269685}"/>
              </a:ext>
            </a:extLst>
          </p:cNvPr>
          <p:cNvCxnSpPr>
            <a:cxnSpLocks/>
            <a:endCxn id="18" idx="3"/>
          </p:cNvCxnSpPr>
          <p:nvPr/>
        </p:nvCxnSpPr>
        <p:spPr>
          <a:xfrm flipH="1">
            <a:off x="4164843" y="5116402"/>
            <a:ext cx="4286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xmlns="" id="{D4091B11-63CB-40B1-BDC2-AEAFF1B224B6}"/>
              </a:ext>
            </a:extLst>
          </p:cNvPr>
          <p:cNvCxnSpPr>
            <a:cxnSpLocks/>
          </p:cNvCxnSpPr>
          <p:nvPr/>
        </p:nvCxnSpPr>
        <p:spPr>
          <a:xfrm rot="10800000">
            <a:off x="2426531" y="3841677"/>
            <a:ext cx="495226" cy="123063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04FB16A9-A78A-4110-8C1E-66672AB2B99F}"/>
              </a:ext>
            </a:extLst>
          </p:cNvPr>
          <p:cNvCxnSpPr>
            <a:endCxn id="17" idx="1"/>
          </p:cNvCxnSpPr>
          <p:nvPr/>
        </p:nvCxnSpPr>
        <p:spPr>
          <a:xfrm>
            <a:off x="2452686" y="3841677"/>
            <a:ext cx="4952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55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94BA0-A5C8-4432-9461-9DCC7B429166}"/>
              </a:ext>
            </a:extLst>
          </p:cNvPr>
          <p:cNvSpPr>
            <a:spLocks noGrp="1"/>
          </p:cNvSpPr>
          <p:nvPr>
            <p:ph type="title"/>
          </p:nvPr>
        </p:nvSpPr>
        <p:spPr>
          <a:xfrm>
            <a:off x="609599" y="1266824"/>
            <a:ext cx="6347713" cy="663575"/>
          </a:xfrm>
        </p:spPr>
        <p:txBody>
          <a:bodyPr>
            <a:normAutofit/>
          </a:bodyPr>
          <a:lstStyle/>
          <a:p>
            <a:pPr algn="ctr"/>
            <a:r>
              <a:rPr lang="it-IT" sz="3200" dirty="0">
                <a:solidFill>
                  <a:schemeClr val="tx1"/>
                </a:solidFill>
              </a:rPr>
              <a:t>The Idea of </a:t>
            </a:r>
            <a:r>
              <a:rPr lang="it-IT" sz="3200" dirty="0" err="1">
                <a:solidFill>
                  <a:schemeClr val="tx1"/>
                </a:solidFill>
              </a:rPr>
              <a:t>Parallel</a:t>
            </a:r>
            <a:r>
              <a:rPr lang="it-IT" sz="3200" dirty="0">
                <a:solidFill>
                  <a:schemeClr val="tx1"/>
                </a:solidFill>
              </a:rPr>
              <a:t> </a:t>
            </a:r>
            <a:r>
              <a:rPr lang="it-IT" sz="3200" dirty="0" err="1">
                <a:solidFill>
                  <a:schemeClr val="tx1"/>
                </a:solidFill>
              </a:rPr>
              <a:t>Algorithm</a:t>
            </a:r>
            <a:r>
              <a:rPr lang="it-IT" sz="3200" dirty="0">
                <a:solidFill>
                  <a:schemeClr val="tx1"/>
                </a:solidFill>
              </a:rPr>
              <a:t>.</a:t>
            </a:r>
            <a:endParaRPr lang="en-GB" sz="3200" dirty="0">
              <a:solidFill>
                <a:schemeClr val="tx1"/>
              </a:solidFill>
            </a:endParaRPr>
          </a:p>
        </p:txBody>
      </p:sp>
      <p:pic>
        <p:nvPicPr>
          <p:cNvPr id="4" name="Picture 3">
            <a:extLst>
              <a:ext uri="{FF2B5EF4-FFF2-40B4-BE49-F238E27FC236}">
                <a16:creationId xmlns:a16="http://schemas.microsoft.com/office/drawing/2014/main" xmlns="" id="{B8DE68A8-5F16-4B3D-8D3E-27A07AD3B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1EDAFEEC-5D06-4040-A89A-D2E22808F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46" y="5497033"/>
            <a:ext cx="2009554" cy="1360967"/>
          </a:xfrm>
          <a:prstGeom prst="rect">
            <a:avLst/>
          </a:prstGeom>
        </p:spPr>
      </p:pic>
      <p:sp>
        <p:nvSpPr>
          <p:cNvPr id="6" name="Flowchart: Process 5">
            <a:extLst>
              <a:ext uri="{FF2B5EF4-FFF2-40B4-BE49-F238E27FC236}">
                <a16:creationId xmlns:a16="http://schemas.microsoft.com/office/drawing/2014/main" xmlns="" id="{9CD9B08E-ED82-4F84-AC2F-744A87E2D0A9}"/>
              </a:ext>
            </a:extLst>
          </p:cNvPr>
          <p:cNvSpPr/>
          <p:nvPr/>
        </p:nvSpPr>
        <p:spPr>
          <a:xfrm>
            <a:off x="3231003" y="1930399"/>
            <a:ext cx="1209675" cy="8445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solidFill>
                  <a:schemeClr val="tx1"/>
                </a:solidFill>
                <a:uFillTx/>
                <a:latin typeface="Calibri"/>
              </a:rPr>
              <a:t>Create</a:t>
            </a:r>
            <a:r>
              <a:rPr lang="it-IT" sz="1800" b="0" i="0" u="none" strike="noStrike" kern="1200" cap="none" spc="0" baseline="0" dirty="0">
                <a:solidFill>
                  <a:schemeClr val="tx1"/>
                </a:solidFill>
                <a:uFillTx/>
                <a:latin typeface="Calibri"/>
              </a:rPr>
              <a:t> </a:t>
            </a:r>
            <a:r>
              <a:rPr lang="it-IT" sz="1200" b="0" i="0" u="none" strike="noStrike" kern="1200" cap="none" spc="0" baseline="0" dirty="0">
                <a:solidFill>
                  <a:schemeClr val="tx1"/>
                </a:solidFill>
                <a:uFillTx/>
                <a:latin typeface="Calibri"/>
              </a:rPr>
              <a:t>dataset of points and </a:t>
            </a:r>
            <a:r>
              <a:rPr lang="it-IT" sz="1200" b="0" i="0" u="none" strike="noStrike" kern="1200" cap="none" spc="0" baseline="0" dirty="0" err="1">
                <a:solidFill>
                  <a:schemeClr val="tx1"/>
                </a:solidFill>
                <a:uFillTx/>
                <a:latin typeface="Calibri"/>
              </a:rPr>
              <a:t>initialize</a:t>
            </a:r>
            <a:r>
              <a:rPr lang="it-IT" sz="1200" b="0" i="0" u="none" strike="noStrike" kern="1200" cap="none" spc="0" baseline="0" dirty="0">
                <a:solidFill>
                  <a:schemeClr val="tx1"/>
                </a:solidFill>
                <a:uFillTx/>
                <a:latin typeface="Calibri"/>
              </a:rPr>
              <a:t> clusters.</a:t>
            </a:r>
            <a:endParaRPr lang="en-GB" sz="1200" b="0" i="0" u="none" strike="noStrike" kern="1200" cap="none" spc="0" baseline="0" dirty="0">
              <a:solidFill>
                <a:schemeClr val="tx1"/>
              </a:solidFill>
              <a:uFillTx/>
              <a:latin typeface="Calibri"/>
            </a:endParaRPr>
          </a:p>
        </p:txBody>
      </p:sp>
      <p:sp>
        <p:nvSpPr>
          <p:cNvPr id="8" name="Flowchart: Process 7">
            <a:extLst>
              <a:ext uri="{FF2B5EF4-FFF2-40B4-BE49-F238E27FC236}">
                <a16:creationId xmlns:a16="http://schemas.microsoft.com/office/drawing/2014/main" xmlns="" id="{FB497594-3EB6-4D4B-818E-1F5886C96EA5}"/>
              </a:ext>
            </a:extLst>
          </p:cNvPr>
          <p:cNvSpPr/>
          <p:nvPr/>
        </p:nvSpPr>
        <p:spPr>
          <a:xfrm>
            <a:off x="3231003" y="2959101"/>
            <a:ext cx="1209675" cy="9715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Create n </a:t>
            </a:r>
            <a:r>
              <a:rPr lang="it-IT" sz="1200" dirty="0" err="1">
                <a:solidFill>
                  <a:schemeClr val="tx1"/>
                </a:solidFill>
              </a:rPr>
              <a:t>threads</a:t>
            </a:r>
            <a:r>
              <a:rPr lang="it-IT" sz="1200" dirty="0">
                <a:solidFill>
                  <a:schemeClr val="tx1"/>
                </a:solidFill>
              </a:rPr>
              <a:t> </a:t>
            </a:r>
            <a:r>
              <a:rPr lang="it-IT" sz="1200" dirty="0" err="1">
                <a:solidFill>
                  <a:schemeClr val="tx1"/>
                </a:solidFill>
              </a:rPr>
              <a:t>as</a:t>
            </a:r>
            <a:r>
              <a:rPr lang="it-IT" sz="1200" dirty="0">
                <a:solidFill>
                  <a:schemeClr val="tx1"/>
                </a:solidFill>
              </a:rPr>
              <a:t> are the </a:t>
            </a:r>
            <a:r>
              <a:rPr lang="it-IT" sz="1200" dirty="0" err="1">
                <a:solidFill>
                  <a:schemeClr val="tx1"/>
                </a:solidFill>
              </a:rPr>
              <a:t>number</a:t>
            </a:r>
            <a:r>
              <a:rPr lang="it-IT" sz="1200" dirty="0">
                <a:solidFill>
                  <a:schemeClr val="tx1"/>
                </a:solidFill>
              </a:rPr>
              <a:t> of clusters.</a:t>
            </a:r>
            <a:endParaRPr lang="en-GB" sz="1200" dirty="0">
              <a:solidFill>
                <a:schemeClr val="tx1"/>
              </a:solidFill>
            </a:endParaRPr>
          </a:p>
        </p:txBody>
      </p:sp>
      <p:sp>
        <p:nvSpPr>
          <p:cNvPr id="9" name="Flowchart: Process 8">
            <a:extLst>
              <a:ext uri="{FF2B5EF4-FFF2-40B4-BE49-F238E27FC236}">
                <a16:creationId xmlns:a16="http://schemas.microsoft.com/office/drawing/2014/main" xmlns="" id="{EE862D8C-30EF-450D-A941-0593F8C4EFF8}"/>
              </a:ext>
            </a:extLst>
          </p:cNvPr>
          <p:cNvSpPr/>
          <p:nvPr/>
        </p:nvSpPr>
        <p:spPr>
          <a:xfrm>
            <a:off x="4986337" y="3924300"/>
            <a:ext cx="1514475" cy="10921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rPr>
              <a:t>Revise</a:t>
            </a:r>
            <a:r>
              <a:rPr lang="it-IT" sz="1200" dirty="0">
                <a:solidFill>
                  <a:schemeClr val="tx1"/>
                </a:solidFill>
              </a:rPr>
              <a:t> clusters centers.</a:t>
            </a:r>
            <a:endParaRPr lang="en-GB" sz="1200" dirty="0">
              <a:solidFill>
                <a:schemeClr val="tx1"/>
              </a:solidFill>
            </a:endParaRPr>
          </a:p>
        </p:txBody>
      </p:sp>
      <p:sp>
        <p:nvSpPr>
          <p:cNvPr id="10" name="Flowchart: Process 9">
            <a:extLst>
              <a:ext uri="{FF2B5EF4-FFF2-40B4-BE49-F238E27FC236}">
                <a16:creationId xmlns:a16="http://schemas.microsoft.com/office/drawing/2014/main" xmlns="" id="{CBD71869-503C-42BC-AAC3-53716509ECA4}"/>
              </a:ext>
            </a:extLst>
          </p:cNvPr>
          <p:cNvSpPr/>
          <p:nvPr/>
        </p:nvSpPr>
        <p:spPr>
          <a:xfrm>
            <a:off x="1274813" y="3930651"/>
            <a:ext cx="1514475" cy="1085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For </a:t>
            </a:r>
            <a:r>
              <a:rPr lang="it-IT" sz="1200" dirty="0" err="1">
                <a:solidFill>
                  <a:schemeClr val="tx1"/>
                </a:solidFill>
              </a:rPr>
              <a:t>every</a:t>
            </a:r>
            <a:r>
              <a:rPr lang="it-IT" sz="1200" dirty="0">
                <a:solidFill>
                  <a:schemeClr val="tx1"/>
                </a:solidFill>
              </a:rPr>
              <a:t> </a:t>
            </a:r>
            <a:r>
              <a:rPr lang="it-IT" sz="1200" dirty="0" err="1">
                <a:solidFill>
                  <a:schemeClr val="tx1"/>
                </a:solidFill>
              </a:rPr>
              <a:t>thread</a:t>
            </a:r>
            <a:r>
              <a:rPr lang="it-IT" sz="1200" dirty="0">
                <a:solidFill>
                  <a:schemeClr val="tx1"/>
                </a:solidFill>
              </a:rPr>
              <a:t> </a:t>
            </a:r>
            <a:r>
              <a:rPr lang="it-IT" sz="1200" dirty="0" err="1">
                <a:solidFill>
                  <a:schemeClr val="tx1"/>
                </a:solidFill>
              </a:rPr>
              <a:t>assign</a:t>
            </a:r>
            <a:r>
              <a:rPr lang="it-IT" sz="1200" dirty="0">
                <a:solidFill>
                  <a:schemeClr val="tx1"/>
                </a:solidFill>
              </a:rPr>
              <a:t> the points to the </a:t>
            </a:r>
            <a:r>
              <a:rPr lang="it-IT" sz="1200" dirty="0" err="1">
                <a:solidFill>
                  <a:schemeClr val="tx1"/>
                </a:solidFill>
              </a:rPr>
              <a:t>nearest</a:t>
            </a:r>
            <a:r>
              <a:rPr lang="it-IT" sz="1200" dirty="0">
                <a:solidFill>
                  <a:schemeClr val="tx1"/>
                </a:solidFill>
              </a:rPr>
              <a:t> cluster.</a:t>
            </a:r>
            <a:endParaRPr lang="en-GB" sz="1200" dirty="0">
              <a:solidFill>
                <a:schemeClr val="tx1"/>
              </a:solidFill>
            </a:endParaRPr>
          </a:p>
        </p:txBody>
      </p:sp>
      <p:sp>
        <p:nvSpPr>
          <p:cNvPr id="11" name="Flowchart: Process 10">
            <a:extLst>
              <a:ext uri="{FF2B5EF4-FFF2-40B4-BE49-F238E27FC236}">
                <a16:creationId xmlns:a16="http://schemas.microsoft.com/office/drawing/2014/main" xmlns="" id="{5619E099-621E-4620-B086-EE45E502307F}"/>
              </a:ext>
            </a:extLst>
          </p:cNvPr>
          <p:cNvSpPr/>
          <p:nvPr/>
        </p:nvSpPr>
        <p:spPr>
          <a:xfrm>
            <a:off x="3231003" y="5270503"/>
            <a:ext cx="1235869" cy="1320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rPr>
              <a:t>Every</a:t>
            </a:r>
            <a:r>
              <a:rPr lang="it-IT" sz="1200" dirty="0">
                <a:solidFill>
                  <a:schemeClr val="tx1"/>
                </a:solidFill>
              </a:rPr>
              <a:t> </a:t>
            </a:r>
            <a:r>
              <a:rPr lang="it-IT" sz="1200" dirty="0" err="1">
                <a:solidFill>
                  <a:schemeClr val="tx1"/>
                </a:solidFill>
              </a:rPr>
              <a:t>thread</a:t>
            </a:r>
            <a:r>
              <a:rPr lang="it-IT" sz="1200" dirty="0">
                <a:solidFill>
                  <a:schemeClr val="tx1"/>
                </a:solidFill>
              </a:rPr>
              <a:t> updates the clusters</a:t>
            </a:r>
            <a:endParaRPr lang="en-GB" sz="1200" dirty="0">
              <a:solidFill>
                <a:schemeClr val="tx1"/>
              </a:solidFill>
            </a:endParaRPr>
          </a:p>
        </p:txBody>
      </p:sp>
      <p:sp>
        <p:nvSpPr>
          <p:cNvPr id="12" name="Flowchart: Process 11">
            <a:extLst>
              <a:ext uri="{FF2B5EF4-FFF2-40B4-BE49-F238E27FC236}">
                <a16:creationId xmlns:a16="http://schemas.microsoft.com/office/drawing/2014/main" xmlns="" id="{7C8C5B64-6D8D-45DB-851A-5FCA6F9EDDBC}"/>
              </a:ext>
            </a:extLst>
          </p:cNvPr>
          <p:cNvSpPr/>
          <p:nvPr/>
        </p:nvSpPr>
        <p:spPr>
          <a:xfrm>
            <a:off x="7315200" y="3930651"/>
            <a:ext cx="1209675" cy="10921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200" b="0" i="0" u="none" strike="noStrike" kern="1200" cap="none" spc="0" baseline="0" dirty="0">
                <a:uFillTx/>
                <a:latin typeface="Calibri"/>
              </a:rPr>
              <a:t>Output the </a:t>
            </a:r>
            <a:r>
              <a:rPr lang="it-IT" sz="1200" b="0" i="0" u="none" strike="noStrike" kern="1200" cap="none" spc="0" baseline="0" dirty="0" err="1">
                <a:uFillTx/>
                <a:latin typeface="Calibri"/>
              </a:rPr>
              <a:t>results</a:t>
            </a:r>
            <a:r>
              <a:rPr lang="it-IT" sz="1200" b="0" i="0" u="none" strike="noStrike" kern="1200" cap="none" spc="0" baseline="0" dirty="0">
                <a:uFillTx/>
                <a:latin typeface="Calibri"/>
              </a:rPr>
              <a:t>.</a:t>
            </a:r>
            <a:endParaRPr lang="en-GB" sz="1200" b="0" i="0" u="none" strike="noStrike" kern="1200" cap="none" spc="0" baseline="0" dirty="0">
              <a:uFillTx/>
              <a:latin typeface="Calibri"/>
            </a:endParaRPr>
          </a:p>
        </p:txBody>
      </p:sp>
      <p:cxnSp>
        <p:nvCxnSpPr>
          <p:cNvPr id="16" name="Straight Arrow Connector 15">
            <a:extLst>
              <a:ext uri="{FF2B5EF4-FFF2-40B4-BE49-F238E27FC236}">
                <a16:creationId xmlns:a16="http://schemas.microsoft.com/office/drawing/2014/main" xmlns="" id="{39FDFA42-727A-4286-B2A4-2B880630F504}"/>
              </a:ext>
            </a:extLst>
          </p:cNvPr>
          <p:cNvCxnSpPr>
            <a:stCxn id="6" idx="2"/>
            <a:endCxn id="8" idx="0"/>
          </p:cNvCxnSpPr>
          <p:nvPr/>
        </p:nvCxnSpPr>
        <p:spPr>
          <a:xfrm>
            <a:off x="3835841" y="2774949"/>
            <a:ext cx="0" cy="184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D63D83DD-7A5E-4471-A763-BAB021E77682}"/>
              </a:ext>
            </a:extLst>
          </p:cNvPr>
          <p:cNvCxnSpPr>
            <a:cxnSpLocks/>
            <a:stCxn id="8" idx="1"/>
          </p:cNvCxnSpPr>
          <p:nvPr/>
        </p:nvCxnSpPr>
        <p:spPr>
          <a:xfrm flipH="1">
            <a:off x="1995134" y="3444876"/>
            <a:ext cx="12358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F6F27D5E-6845-4728-A8DD-96D9E0A095FC}"/>
              </a:ext>
            </a:extLst>
          </p:cNvPr>
          <p:cNvCxnSpPr/>
          <p:nvPr/>
        </p:nvCxnSpPr>
        <p:spPr>
          <a:xfrm>
            <a:off x="1995134" y="3444876"/>
            <a:ext cx="0" cy="485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1C9E4E9-E9A6-4C31-8CD9-45CA4B351FEC}"/>
              </a:ext>
            </a:extLst>
          </p:cNvPr>
          <p:cNvCxnSpPr/>
          <p:nvPr/>
        </p:nvCxnSpPr>
        <p:spPr>
          <a:xfrm>
            <a:off x="1995134" y="508952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A31E21E-059F-4AF8-83E0-819F61E1E652}"/>
              </a:ext>
            </a:extLst>
          </p:cNvPr>
          <p:cNvCxnSpPr>
            <a:cxnSpLocks/>
            <a:stCxn id="10" idx="2"/>
          </p:cNvCxnSpPr>
          <p:nvPr/>
        </p:nvCxnSpPr>
        <p:spPr>
          <a:xfrm>
            <a:off x="2032051" y="5016498"/>
            <a:ext cx="0" cy="914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0A055D1F-5E33-442C-948C-25411E2D4874}"/>
              </a:ext>
            </a:extLst>
          </p:cNvPr>
          <p:cNvCxnSpPr/>
          <p:nvPr/>
        </p:nvCxnSpPr>
        <p:spPr>
          <a:xfrm>
            <a:off x="2032051" y="5930903"/>
            <a:ext cx="11989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91CFD467-9A90-44F8-A21B-13B02D14A778}"/>
              </a:ext>
            </a:extLst>
          </p:cNvPr>
          <p:cNvCxnSpPr>
            <a:cxnSpLocks/>
          </p:cNvCxnSpPr>
          <p:nvPr/>
        </p:nvCxnSpPr>
        <p:spPr>
          <a:xfrm>
            <a:off x="4466872" y="5930903"/>
            <a:ext cx="1276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A50A8EDF-982F-4A46-9CD7-C94AD32054E1}"/>
              </a:ext>
            </a:extLst>
          </p:cNvPr>
          <p:cNvCxnSpPr/>
          <p:nvPr/>
        </p:nvCxnSpPr>
        <p:spPr>
          <a:xfrm flipV="1">
            <a:off x="5743575" y="5022849"/>
            <a:ext cx="0" cy="908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D2D4A5EB-AD49-4BB2-994A-A9BE0E262441}"/>
              </a:ext>
            </a:extLst>
          </p:cNvPr>
          <p:cNvCxnSpPr>
            <a:stCxn id="9" idx="0"/>
          </p:cNvCxnSpPr>
          <p:nvPr/>
        </p:nvCxnSpPr>
        <p:spPr>
          <a:xfrm flipH="1" flipV="1">
            <a:off x="5743574" y="3444876"/>
            <a:ext cx="1" cy="4794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5C1ACC4-CB0A-4179-AC05-866D80782DFD}"/>
              </a:ext>
            </a:extLst>
          </p:cNvPr>
          <p:cNvCxnSpPr>
            <a:endCxn id="8" idx="3"/>
          </p:cNvCxnSpPr>
          <p:nvPr/>
        </p:nvCxnSpPr>
        <p:spPr>
          <a:xfrm flipH="1">
            <a:off x="4440678" y="3444876"/>
            <a:ext cx="1302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C914893E-EA29-48B5-8938-F2EB3AEAFB11}"/>
              </a:ext>
            </a:extLst>
          </p:cNvPr>
          <p:cNvCxnSpPr>
            <a:stCxn id="9" idx="3"/>
            <a:endCxn id="12" idx="1"/>
          </p:cNvCxnSpPr>
          <p:nvPr/>
        </p:nvCxnSpPr>
        <p:spPr>
          <a:xfrm>
            <a:off x="6500812" y="4470399"/>
            <a:ext cx="814388" cy="6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3CC21-A1B4-4F86-864A-4FB80BC20E10}"/>
              </a:ext>
            </a:extLst>
          </p:cNvPr>
          <p:cNvSpPr>
            <a:spLocks noGrp="1"/>
          </p:cNvSpPr>
          <p:nvPr>
            <p:ph type="title"/>
          </p:nvPr>
        </p:nvSpPr>
        <p:spPr>
          <a:xfrm>
            <a:off x="609599" y="1266824"/>
            <a:ext cx="6347713" cy="663575"/>
          </a:xfrm>
        </p:spPr>
        <p:txBody>
          <a:bodyPr/>
          <a:lstStyle/>
          <a:p>
            <a:pPr algn="ctr"/>
            <a:r>
              <a:rPr lang="it-IT" dirty="0">
                <a:solidFill>
                  <a:schemeClr val="tx1"/>
                </a:solidFill>
              </a:rPr>
              <a:t>The way to </a:t>
            </a:r>
            <a:r>
              <a:rPr lang="it-IT" dirty="0" err="1">
                <a:solidFill>
                  <a:schemeClr val="tx1"/>
                </a:solidFill>
              </a:rPr>
              <a:t>parallelize</a:t>
            </a:r>
            <a:endParaRPr lang="en-GB" dirty="0">
              <a:solidFill>
                <a:schemeClr val="tx1"/>
              </a:solidFill>
            </a:endParaRPr>
          </a:p>
        </p:txBody>
      </p:sp>
      <p:sp>
        <p:nvSpPr>
          <p:cNvPr id="3" name="Content Placeholder 2">
            <a:extLst>
              <a:ext uri="{FF2B5EF4-FFF2-40B4-BE49-F238E27FC236}">
                <a16:creationId xmlns:a16="http://schemas.microsoft.com/office/drawing/2014/main" xmlns="" id="{F75AF954-194A-411E-A23C-0176E9B1E048}"/>
              </a:ext>
            </a:extLst>
          </p:cNvPr>
          <p:cNvSpPr>
            <a:spLocks noGrp="1"/>
          </p:cNvSpPr>
          <p:nvPr>
            <p:ph idx="1"/>
          </p:nvPr>
        </p:nvSpPr>
        <p:spPr/>
        <p:txBody>
          <a:bodyPr/>
          <a:lstStyle/>
          <a:p>
            <a:r>
              <a:rPr lang="en-GB" dirty="0">
                <a:solidFill>
                  <a:schemeClr val="tx1"/>
                </a:solidFill>
              </a:rPr>
              <a:t>I decided to use OpenMP as a library for multithreaded computing for these reasons :</a:t>
            </a:r>
          </a:p>
          <a:p>
            <a:pPr>
              <a:buFont typeface="+mj-lt"/>
              <a:buAutoNum type="arabicPeriod"/>
            </a:pPr>
            <a:r>
              <a:rPr lang="en-GB" dirty="0">
                <a:solidFill>
                  <a:schemeClr val="tx1"/>
                </a:solidFill>
                <a:latin typeface="Arial" panose="020B0604020202020204" pitchFamily="34" charset="0"/>
                <a:cs typeface="Arial" panose="020B0604020202020204" pitchFamily="34" charset="0"/>
              </a:rPr>
              <a:t>OpenMP offers the possibility to be able to directly modify the sequential version of the algorithm in order to make the code run on multiple threads instead of a single one.</a:t>
            </a:r>
          </a:p>
          <a:p>
            <a:pPr>
              <a:buFont typeface="+mj-lt"/>
              <a:buAutoNum type="arabicPeriod"/>
            </a:pPr>
            <a:r>
              <a:rPr lang="en-GB" b="0" i="0" dirty="0">
                <a:solidFill>
                  <a:srgbClr val="202122"/>
                </a:solidFill>
                <a:effectLst/>
                <a:latin typeface="Arial" panose="020B0604020202020204" pitchFamily="34" charset="0"/>
              </a:rPr>
              <a:t>Each thread executes the parallelized section of code independently.</a:t>
            </a:r>
          </a:p>
          <a:p>
            <a:pPr>
              <a:buFont typeface="+mj-lt"/>
              <a:buAutoNum type="arabicPeriod"/>
            </a:pPr>
            <a:r>
              <a:rPr lang="en-GB" dirty="0">
                <a:latin typeface="Arial" panose="020B0604020202020204" pitchFamily="34" charset="0"/>
                <a:cs typeface="Arial" panose="020B0604020202020204" pitchFamily="34" charset="0"/>
              </a:rPr>
              <a:t>Allowing the programmer to make use of multithreading by </a:t>
            </a:r>
            <a:r>
              <a:rPr lang="en-GB" dirty="0">
                <a:solidFill>
                  <a:srgbClr val="202122"/>
                </a:solidFill>
                <a:latin typeface="Arial" panose="020B0604020202020204" pitchFamily="34" charset="0"/>
                <a:cs typeface="Arial" panose="020B0604020202020204" pitchFamily="34" charset="0"/>
              </a:rPr>
              <a:t>using </a:t>
            </a:r>
            <a:r>
              <a:rPr lang="en-GB" dirty="0"/>
              <a:t>some specific OpenMP compiler directives such as: </a:t>
            </a:r>
          </a:p>
          <a:p>
            <a:pPr marL="0" indent="0" algn="ctr">
              <a:buNone/>
            </a:pPr>
            <a:r>
              <a:rPr lang="en-GB" dirty="0"/>
              <a:t>#pragma </a:t>
            </a:r>
            <a:r>
              <a:rPr lang="en-GB" dirty="0" err="1"/>
              <a:t>omp</a:t>
            </a:r>
            <a:r>
              <a:rPr lang="en-GB" dirty="0"/>
              <a:t> parallel</a:t>
            </a:r>
            <a:endParaRPr lang="en-GB"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D84F2EBA-2F54-4E30-88F4-F0CABB7E3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C71D9231-4CD3-4139-AD0B-53D48B9FB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46" y="5497033"/>
            <a:ext cx="2009554" cy="1360967"/>
          </a:xfrm>
          <a:prstGeom prst="rect">
            <a:avLst/>
          </a:prstGeom>
        </p:spPr>
      </p:pic>
    </p:spTree>
    <p:extLst>
      <p:ext uri="{BB962C8B-B14F-4D97-AF65-F5344CB8AC3E}">
        <p14:creationId xmlns:p14="http://schemas.microsoft.com/office/powerpoint/2010/main" val="134184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9E2DC-2FAF-451E-88B5-4A639246F9BD}"/>
              </a:ext>
            </a:extLst>
          </p:cNvPr>
          <p:cNvSpPr>
            <a:spLocks noGrp="1"/>
          </p:cNvSpPr>
          <p:nvPr>
            <p:ph type="title"/>
          </p:nvPr>
        </p:nvSpPr>
        <p:spPr>
          <a:xfrm>
            <a:off x="609599" y="1331282"/>
            <a:ext cx="6347713" cy="444500"/>
          </a:xfrm>
        </p:spPr>
        <p:txBody>
          <a:bodyPr>
            <a:normAutofit fontScale="90000"/>
          </a:bodyPr>
          <a:lstStyle/>
          <a:p>
            <a:pPr algn="ctr"/>
            <a:r>
              <a:rPr lang="it-IT" dirty="0" err="1">
                <a:solidFill>
                  <a:schemeClr val="tx1"/>
                </a:solidFill>
                <a:latin typeface="Arial" panose="020B0604020202020204" pitchFamily="34" charset="0"/>
                <a:cs typeface="Arial" panose="020B0604020202020204" pitchFamily="34" charset="0"/>
              </a:rPr>
              <a:t>Conclusions</a:t>
            </a:r>
            <a:endParaRPr lang="en-GB"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977FD423-4A55-4640-A0E1-ACA44A8E56ED}"/>
              </a:ext>
            </a:extLst>
          </p:cNvPr>
          <p:cNvSpPr>
            <a:spLocks noGrp="1"/>
          </p:cNvSpPr>
          <p:nvPr>
            <p:ph idx="1"/>
          </p:nvPr>
        </p:nvSpPr>
        <p:spPr/>
        <p:txBody>
          <a:bodyPr/>
          <a:lstStyle/>
          <a:p>
            <a:r>
              <a:rPr lang="en-US" dirty="0" smtClean="0"/>
              <a:t>The </a:t>
            </a:r>
            <a:r>
              <a:rPr lang="en-US" dirty="0"/>
              <a:t>main intention </a:t>
            </a:r>
            <a:r>
              <a:rPr lang="en-US" dirty="0" smtClean="0"/>
              <a:t>of this project is </a:t>
            </a:r>
            <a:r>
              <a:rPr lang="en-US" dirty="0"/>
              <a:t>to use more data at the same time using parallel computing.</a:t>
            </a:r>
          </a:p>
          <a:p>
            <a:r>
              <a:rPr lang="en-GB" dirty="0" smtClean="0"/>
              <a:t>K-Means is one of the most simple algorithm to understand clustering of data with the same characteristics or features.</a:t>
            </a:r>
          </a:p>
          <a:p>
            <a:r>
              <a:rPr lang="en-GB" dirty="0" smtClean="0"/>
              <a:t>K-Means clustering is one of the most simple algorithm to understand the parallel execution of a program.</a:t>
            </a:r>
          </a:p>
          <a:p>
            <a:r>
              <a:rPr lang="en-US" dirty="0"/>
              <a:t>The main reason that we do parallel programming is to execute code efficiently, since parallel programming saves time and allows the execution of applications in a shorter </a:t>
            </a:r>
            <a:r>
              <a:rPr lang="en-US" dirty="0" smtClean="0"/>
              <a:t>time.</a:t>
            </a:r>
            <a:endParaRPr lang="en-GB" dirty="0"/>
          </a:p>
        </p:txBody>
      </p:sp>
      <p:pic>
        <p:nvPicPr>
          <p:cNvPr id="4" name="Picture 3">
            <a:extLst>
              <a:ext uri="{FF2B5EF4-FFF2-40B4-BE49-F238E27FC236}">
                <a16:creationId xmlns:a16="http://schemas.microsoft.com/office/drawing/2014/main" xmlns="" id="{9CC0FCCC-8B2E-41E7-BD01-9755CCCD1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
            <a:ext cx="2009554" cy="1360967"/>
          </a:xfrm>
          <a:prstGeom prst="rect">
            <a:avLst/>
          </a:prstGeom>
        </p:spPr>
      </p:pic>
      <p:pic>
        <p:nvPicPr>
          <p:cNvPr id="5" name="Picture 4">
            <a:extLst>
              <a:ext uri="{FF2B5EF4-FFF2-40B4-BE49-F238E27FC236}">
                <a16:creationId xmlns:a16="http://schemas.microsoft.com/office/drawing/2014/main" xmlns="" id="{5C997D83-47FA-4512-8EE6-1F4B632D1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46" y="5497033"/>
            <a:ext cx="2009554" cy="1360967"/>
          </a:xfrm>
          <a:prstGeom prst="rect">
            <a:avLst/>
          </a:prstGeom>
        </p:spPr>
      </p:pic>
    </p:spTree>
    <p:extLst>
      <p:ext uri="{BB962C8B-B14F-4D97-AF65-F5344CB8AC3E}">
        <p14:creationId xmlns:p14="http://schemas.microsoft.com/office/powerpoint/2010/main" val="32283511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TotalTime>
  <Words>409</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K-Means Clustering </vt:lpstr>
      <vt:lpstr>Clustering via K-Means</vt:lpstr>
      <vt:lpstr>Understanding the algorithm </vt:lpstr>
      <vt:lpstr>Understanding the algorithm</vt:lpstr>
      <vt:lpstr>        Understanding the algorithm</vt:lpstr>
      <vt:lpstr>The Idea of Sequential Algorithm. </vt:lpstr>
      <vt:lpstr>The Idea of Parallel Algorithm.</vt:lpstr>
      <vt:lpstr>The way to parallelize</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Algorithm</dc:title>
  <dc:creator>Stage-2</dc:creator>
  <cp:lastModifiedBy>wind 10</cp:lastModifiedBy>
  <cp:revision>20</cp:revision>
  <dcterms:created xsi:type="dcterms:W3CDTF">2020-12-10T06:59:35Z</dcterms:created>
  <dcterms:modified xsi:type="dcterms:W3CDTF">2020-12-28T13:29:27Z</dcterms:modified>
</cp:coreProperties>
</file>