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6"/>
  </p:notesMasterIdLst>
  <p:handoutMasterIdLst>
    <p:handoutMasterId r:id="rId7"/>
  </p:handoutMasterIdLst>
  <p:sldIdLst>
    <p:sldId id="338"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0782F0-208F-5F22-BC4E-8938E8BAC7FC}" name="Schupe, Laura" initials="SL" userId="Schupe, Lau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323" autoAdjust="0"/>
  </p:normalViewPr>
  <p:slideViewPr>
    <p:cSldViewPr snapToGrid="0">
      <p:cViewPr varScale="1">
        <p:scale>
          <a:sx n="82" d="100"/>
          <a:sy n="82" d="100"/>
        </p:scale>
        <p:origin x="629" y="7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man\Downloads\Campaign_Data_Wee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man\Downloads\Campaign_Data_Wee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man\Downloads\Campaign_Data_Wee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[Campaign_Data_Week1.xlsx]Sales!PivotTable2</c:name>
    <c:fmtId val="18"/>
  </c:pivotSource>
  <c:chart>
    <c:autoTitleDeleted val="0"/>
    <c:pivotFmts>
      <c:pivotFmt>
        <c:idx val="0"/>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circle"/>
          <c:size val="6"/>
          <c:spPr>
            <a:solidFill>
              <a:schemeClr val="accent1">
                <a:shade val="80000"/>
                <a:satMod val="150000"/>
              </a:schemeClr>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circle"/>
          <c:size val="6"/>
          <c:spPr>
            <a:solidFill>
              <a:schemeClr val="accent1">
                <a:shade val="80000"/>
                <a:satMod val="150000"/>
              </a:schemeClr>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circle"/>
          <c:size val="6"/>
          <c:spPr>
            <a:solidFill>
              <a:schemeClr val="accent1">
                <a:shade val="80000"/>
                <a:satMod val="150000"/>
              </a:schemeClr>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Sales!$B$3:$B$4</c:f>
              <c:strCache>
                <c:ptCount val="1"/>
                <c:pt idx="0">
                  <c:v>Email</c:v>
                </c:pt>
              </c:strCache>
            </c:strRef>
          </c:tx>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Sales!$A$5:$A$7</c:f>
              <c:strCache>
                <c:ptCount val="2"/>
                <c:pt idx="0">
                  <c:v>A</c:v>
                </c:pt>
                <c:pt idx="1">
                  <c:v>B</c:v>
                </c:pt>
              </c:strCache>
            </c:strRef>
          </c:cat>
          <c:val>
            <c:numRef>
              <c:f>Sales!$B$5:$B$7</c:f>
              <c:numCache>
                <c:formatCode>"$"#,##0.00</c:formatCode>
                <c:ptCount val="2"/>
                <c:pt idx="0">
                  <c:v>2124.4700000000003</c:v>
                </c:pt>
                <c:pt idx="1">
                  <c:v>1382.3799999999999</c:v>
                </c:pt>
              </c:numCache>
            </c:numRef>
          </c:val>
          <c:extLst>
            <c:ext xmlns:c16="http://schemas.microsoft.com/office/drawing/2014/chart" uri="{C3380CC4-5D6E-409C-BE32-E72D297353CC}">
              <c16:uniqueId val="{00000000-8385-445F-A347-4FDC6AEA69FC}"/>
            </c:ext>
          </c:extLst>
        </c:ser>
        <c:ser>
          <c:idx val="1"/>
          <c:order val="1"/>
          <c:tx>
            <c:strRef>
              <c:f>Sales!$C$3:$C$4</c:f>
              <c:strCache>
                <c:ptCount val="1"/>
                <c:pt idx="0">
                  <c:v>Instagram</c:v>
                </c:pt>
              </c:strCache>
            </c:strRef>
          </c:tx>
          <c:spPr>
            <a:solidFill>
              <a:schemeClr val="accent2">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Sales!$A$5:$A$7</c:f>
              <c:strCache>
                <c:ptCount val="2"/>
                <c:pt idx="0">
                  <c:v>A</c:v>
                </c:pt>
                <c:pt idx="1">
                  <c:v>B</c:v>
                </c:pt>
              </c:strCache>
            </c:strRef>
          </c:cat>
          <c:val>
            <c:numRef>
              <c:f>Sales!$C$5:$C$7</c:f>
              <c:numCache>
                <c:formatCode>"$"#,##0.00</c:formatCode>
                <c:ptCount val="2"/>
                <c:pt idx="0">
                  <c:v>969.46</c:v>
                </c:pt>
                <c:pt idx="1">
                  <c:v>416.14</c:v>
                </c:pt>
              </c:numCache>
            </c:numRef>
          </c:val>
          <c:extLst>
            <c:ext xmlns:c16="http://schemas.microsoft.com/office/drawing/2014/chart" uri="{C3380CC4-5D6E-409C-BE32-E72D297353CC}">
              <c16:uniqueId val="{00000001-8385-445F-A347-4FDC6AEA69FC}"/>
            </c:ext>
          </c:extLst>
        </c:ser>
        <c:ser>
          <c:idx val="2"/>
          <c:order val="2"/>
          <c:tx>
            <c:strRef>
              <c:f>Sales!$D$3:$D$4</c:f>
              <c:strCache>
                <c:ptCount val="1"/>
                <c:pt idx="0">
                  <c:v>Web Banner</c:v>
                </c:pt>
              </c:strCache>
            </c:strRef>
          </c:tx>
          <c:spPr>
            <a:solidFill>
              <a:schemeClr val="accent3">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Sales!$A$5:$A$7</c:f>
              <c:strCache>
                <c:ptCount val="2"/>
                <c:pt idx="0">
                  <c:v>A</c:v>
                </c:pt>
                <c:pt idx="1">
                  <c:v>B</c:v>
                </c:pt>
              </c:strCache>
            </c:strRef>
          </c:cat>
          <c:val>
            <c:numRef>
              <c:f>Sales!$D$5:$D$7</c:f>
              <c:numCache>
                <c:formatCode>"$"#,##0.00</c:formatCode>
                <c:ptCount val="2"/>
                <c:pt idx="0">
                  <c:v>633.06000000000006</c:v>
                </c:pt>
                <c:pt idx="1">
                  <c:v>318.92000000000007</c:v>
                </c:pt>
              </c:numCache>
            </c:numRef>
          </c:val>
          <c:extLst>
            <c:ext xmlns:c16="http://schemas.microsoft.com/office/drawing/2014/chart" uri="{C3380CC4-5D6E-409C-BE32-E72D297353CC}">
              <c16:uniqueId val="{00000002-8385-445F-A347-4FDC6AEA69FC}"/>
            </c:ext>
          </c:extLst>
        </c:ser>
        <c:dLbls>
          <c:dLblPos val="outEnd"/>
          <c:showLegendKey val="0"/>
          <c:showVal val="1"/>
          <c:showCatName val="0"/>
          <c:showSerName val="0"/>
          <c:showPercent val="0"/>
          <c:showBubbleSize val="0"/>
        </c:dLbls>
        <c:gapWidth val="100"/>
        <c:overlap val="-24"/>
        <c:axId val="1008540288"/>
        <c:axId val="1008547968"/>
      </c:barChart>
      <c:catAx>
        <c:axId val="10085402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8547968"/>
        <c:crosses val="autoZero"/>
        <c:auto val="1"/>
        <c:lblAlgn val="ctr"/>
        <c:lblOffset val="100"/>
        <c:noMultiLvlLbl val="0"/>
      </c:catAx>
      <c:valAx>
        <c:axId val="100854796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Sales</a:t>
                </a:r>
                <a:r>
                  <a:rPr lang="en-US" baseline="0" dirty="0"/>
                  <a:t> ($)</a:t>
                </a:r>
                <a:endParaRPr lang="en-CA"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8540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[Campaign_Data_Week1.xlsx]Channel!PivotTable1</c:name>
    <c:fmtId val="1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Channel!$B$3</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CD8-4EAD-8792-7F8B8E8B8B99}"/>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CD8-4EAD-8792-7F8B8E8B8B99}"/>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5CD8-4EAD-8792-7F8B8E8B8B9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Channel!$A$4:$A$7</c:f>
              <c:strCache>
                <c:ptCount val="3"/>
                <c:pt idx="0">
                  <c:v>Email</c:v>
                </c:pt>
                <c:pt idx="1">
                  <c:v>Instagram</c:v>
                </c:pt>
                <c:pt idx="2">
                  <c:v>Web Banner</c:v>
                </c:pt>
              </c:strCache>
            </c:strRef>
          </c:cat>
          <c:val>
            <c:numRef>
              <c:f>Channel!$B$4:$B$7</c:f>
              <c:numCache>
                <c:formatCode>"$"#,##0.00</c:formatCode>
                <c:ptCount val="3"/>
                <c:pt idx="0">
                  <c:v>7909.3100000000049</c:v>
                </c:pt>
                <c:pt idx="1">
                  <c:v>3873.4100000000003</c:v>
                </c:pt>
                <c:pt idx="2">
                  <c:v>2876.8800000000006</c:v>
                </c:pt>
              </c:numCache>
            </c:numRef>
          </c:val>
          <c:extLst>
            <c:ext xmlns:c16="http://schemas.microsoft.com/office/drawing/2014/chart" uri="{C3380CC4-5D6E-409C-BE32-E72D297353CC}">
              <c16:uniqueId val="{00000006-5CD8-4EAD-8792-7F8B8E8B8B9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7548064291286545"/>
          <c:y val="0.18278616214639834"/>
          <c:w val="0.20521281660382751"/>
          <c:h val="0.41220508894721491"/>
        </c:manualLayout>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circle"/>
          <c:size val="6"/>
          <c:spPr>
            <a:solidFill>
              <a:schemeClr val="accent1">
                <a:shade val="80000"/>
                <a:satMod val="150000"/>
              </a:schemeClr>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circle"/>
          <c:size val="6"/>
          <c:spPr>
            <a:solidFill>
              <a:schemeClr val="accent1">
                <a:shade val="80000"/>
                <a:satMod val="150000"/>
              </a:schemeClr>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v>A</c:v>
          </c:tx>
          <c:spPr>
            <a:solidFill>
              <a:schemeClr val="accent1">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3"/>
              <c:pt idx="0">
                <c:v>Email</c:v>
              </c:pt>
              <c:pt idx="1">
                <c:v>Instagram</c:v>
              </c:pt>
              <c:pt idx="2">
                <c:v>Web Banner</c:v>
              </c:pt>
            </c:strLit>
          </c:cat>
          <c:val>
            <c:numLit>
              <c:formatCode>General</c:formatCode>
              <c:ptCount val="3"/>
              <c:pt idx="0">
                <c:v>2124.4700000000003</c:v>
              </c:pt>
              <c:pt idx="1">
                <c:v>969.46</c:v>
              </c:pt>
              <c:pt idx="2">
                <c:v>633.06000000000006</c:v>
              </c:pt>
            </c:numLit>
          </c:val>
          <c:extLst>
            <c:ext xmlns:c16="http://schemas.microsoft.com/office/drawing/2014/chart" uri="{C3380CC4-5D6E-409C-BE32-E72D297353CC}">
              <c16:uniqueId val="{00000000-1A98-447E-A480-7550BECCDD71}"/>
            </c:ext>
          </c:extLst>
        </c:ser>
        <c:ser>
          <c:idx val="1"/>
          <c:order val="1"/>
          <c:tx>
            <c:v>B</c:v>
          </c:tx>
          <c:spPr>
            <a:solidFill>
              <a:schemeClr val="accent3">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3"/>
              <c:pt idx="0">
                <c:v>Email</c:v>
              </c:pt>
              <c:pt idx="1">
                <c:v>Instagram</c:v>
              </c:pt>
              <c:pt idx="2">
                <c:v>Web Banner</c:v>
              </c:pt>
            </c:strLit>
          </c:cat>
          <c:val>
            <c:numLit>
              <c:formatCode>General</c:formatCode>
              <c:ptCount val="3"/>
              <c:pt idx="0">
                <c:v>1382.3799999999999</c:v>
              </c:pt>
              <c:pt idx="1">
                <c:v>416.14</c:v>
              </c:pt>
              <c:pt idx="2">
                <c:v>318.92000000000007</c:v>
              </c:pt>
            </c:numLit>
          </c:val>
          <c:extLst>
            <c:ext xmlns:c16="http://schemas.microsoft.com/office/drawing/2014/chart" uri="{C3380CC4-5D6E-409C-BE32-E72D297353CC}">
              <c16:uniqueId val="{00000001-1A98-447E-A480-7550BECCDD71}"/>
            </c:ext>
          </c:extLst>
        </c:ser>
        <c:dLbls>
          <c:dLblPos val="inEnd"/>
          <c:showLegendKey val="0"/>
          <c:showVal val="1"/>
          <c:showCatName val="0"/>
          <c:showSerName val="0"/>
          <c:showPercent val="0"/>
          <c:showBubbleSize val="0"/>
        </c:dLbls>
        <c:gapWidth val="150"/>
        <c:overlap val="100"/>
        <c:axId val="960039504"/>
        <c:axId val="884196048"/>
      </c:barChart>
      <c:catAx>
        <c:axId val="9600395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4196048"/>
        <c:crosses val="autoZero"/>
        <c:auto val="1"/>
        <c:lblAlgn val="ctr"/>
        <c:lblOffset val="100"/>
        <c:noMultiLvlLbl val="0"/>
      </c:catAx>
      <c:valAx>
        <c:axId val="8841960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CA"/>
                  <a:t>sales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0039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10/29/2025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10/29/2025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4.xml"/><Relationship Id="rId7" Type="http://schemas.openxmlformats.org/officeDocument/2006/relationships/oleObject" Target="../embeddings/oleObject17.bin"/><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emf"/><Relationship Id="rId11" Type="http://schemas.openxmlformats.org/officeDocument/2006/relationships/chart" Target="../charts/chart3.xml"/><Relationship Id="rId5" Type="http://schemas.openxmlformats.org/officeDocument/2006/relationships/oleObject" Target="../embeddings/oleObject16.bin"/><Relationship Id="rId10" Type="http://schemas.openxmlformats.org/officeDocument/2006/relationships/chart" Target="../charts/chart2.xml"/><Relationship Id="rId4" Type="http://schemas.openxmlformats.org/officeDocument/2006/relationships/slideLayout" Target="../slideLayouts/slideLayout2.xm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DB88079-4CFC-3A07-EAC6-F42F83D9F7FC}"/>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F3865D3-5602-FB72-4DDC-D8D544E43DC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4" name="Object 3" hidden="1">
                        <a:extLst>
                          <a:ext uri="{FF2B5EF4-FFF2-40B4-BE49-F238E27FC236}">
                            <a16:creationId xmlns:a16="http://schemas.microsoft.com/office/drawing/2014/main" id="{2F3865D3-5602-FB72-4DDC-D8D544E43D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4204233E-D808-43F8-E8D2-630EBED07FDB}"/>
              </a:ext>
            </a:extLst>
          </p:cNvPr>
          <p:cNvSpPr>
            <a:spLocks noGrp="1"/>
          </p:cNvSpPr>
          <p:nvPr>
            <p:ph type="title"/>
          </p:nvPr>
        </p:nvSpPr>
        <p:spPr>
          <a:xfrm>
            <a:off x="630000" y="622800"/>
            <a:ext cx="10933200" cy="775597"/>
          </a:xfrm>
        </p:spPr>
        <p:txBody>
          <a:bodyPr anchor="t"/>
          <a:lstStyle/>
          <a:p>
            <a:r>
              <a:rPr lang="en-US" sz="2800" dirty="0"/>
              <a:t>Strongest-Campaign Combination to Drive New Customer Growth: Campaign A and Email</a:t>
            </a:r>
          </a:p>
        </p:txBody>
      </p:sp>
      <p:sp>
        <p:nvSpPr>
          <p:cNvPr id="2" name="Rectangle 1">
            <a:extLst>
              <a:ext uri="{FF2B5EF4-FFF2-40B4-BE49-F238E27FC236}">
                <a16:creationId xmlns:a16="http://schemas.microsoft.com/office/drawing/2014/main" id="{477E036F-AF50-32A5-AA87-4A97F3F6A88D}"/>
              </a:ext>
            </a:extLst>
          </p:cNvPr>
          <p:cNvSpPr/>
          <p:nvPr/>
        </p:nvSpPr>
        <p:spPr>
          <a:xfrm>
            <a:off x="641671" y="5371165"/>
            <a:ext cx="10933200" cy="957888"/>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a:solidFill>
                  <a:srgbClr val="000000"/>
                </a:solidFill>
              </a:rPr>
              <a:t>Recommendation: Regardless of the campaign strategy, Email appears to be the most effective channel for increasing customer sales. The campaign A and Email channel is the strongest-performing combination for increasing new customer sales.</a:t>
            </a:r>
            <a:endParaRPr lang="en-US" sz="1200" dirty="0">
              <a:solidFill>
                <a:srgbClr val="000000"/>
              </a:solidFill>
            </a:endParaRPr>
          </a:p>
        </p:txBody>
      </p:sp>
      <p:sp>
        <p:nvSpPr>
          <p:cNvPr id="8" name="Rectangle 7">
            <a:extLst>
              <a:ext uri="{FF2B5EF4-FFF2-40B4-BE49-F238E27FC236}">
                <a16:creationId xmlns:a16="http://schemas.microsoft.com/office/drawing/2014/main" id="{942B0D30-68D6-1748-728E-7FA73A5976EC}"/>
              </a:ext>
            </a:extLst>
          </p:cNvPr>
          <p:cNvSpPr/>
          <p:nvPr/>
        </p:nvSpPr>
        <p:spPr>
          <a:xfrm>
            <a:off x="838228" y="1696609"/>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Total Sales by Channel</a:t>
            </a:r>
          </a:p>
        </p:txBody>
      </p:sp>
      <p:graphicFrame>
        <p:nvGraphicFramePr>
          <p:cNvPr id="17" name="Object 16" hidden="1">
            <a:extLst>
              <a:ext uri="{FF2B5EF4-FFF2-40B4-BE49-F238E27FC236}">
                <a16:creationId xmlns:a16="http://schemas.microsoft.com/office/drawing/2014/main" id="{C2F07A64-3882-0D42-C3A9-A3E2E5ACA011}"/>
              </a:ext>
            </a:extLst>
          </p:cNvPr>
          <p:cNvGraphicFramePr>
            <a:graphicFrameLocks noChangeAspect="1"/>
          </p:cNvGraphicFramePr>
          <p:nvPr>
            <p:custDataLst>
              <p:tags r:id="rId2"/>
            </p:custDataLst>
          </p:nvPr>
        </p:nvGraphicFramePr>
        <p:xfrm>
          <a:off x="153988" y="1539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17" name="Object 16" hidden="1">
                        <a:extLst>
                          <a:ext uri="{FF2B5EF4-FFF2-40B4-BE49-F238E27FC236}">
                            <a16:creationId xmlns:a16="http://schemas.microsoft.com/office/drawing/2014/main" id="{C2F07A64-3882-0D42-C3A9-A3E2E5ACA011}"/>
                          </a:ext>
                        </a:extLst>
                      </p:cNvPr>
                      <p:cNvPicPr/>
                      <p:nvPr/>
                    </p:nvPicPr>
                    <p:blipFill>
                      <a:blip r:embed="rId8"/>
                      <a:stretch>
                        <a:fillRect/>
                      </a:stretch>
                    </p:blipFill>
                    <p:spPr>
                      <a:xfrm>
                        <a:off x="153988" y="153988"/>
                        <a:ext cx="1587" cy="1587"/>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3373025-70F2-206E-C2A9-CF622E9D0E06}"/>
              </a:ext>
            </a:extLst>
          </p:cNvPr>
          <p:cNvSpPr/>
          <p:nvPr>
            <p:custDataLst>
              <p:tags r:id="rId3"/>
            </p:custDataLst>
          </p:nvPr>
        </p:nvSpPr>
        <p:spPr bwMode="gray">
          <a:xfrm>
            <a:off x="152400" y="15240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a:solidFill>
                <a:srgbClr val="FFFFFF"/>
              </a:solidFill>
              <a:latin typeface="Trebuchet MS" panose="020B0603020202020204" pitchFamily="34" charset="0"/>
              <a:sym typeface="Trebuchet MS" panose="020B0603020202020204" pitchFamily="34" charset="0"/>
            </a:endParaRPr>
          </a:p>
        </p:txBody>
      </p:sp>
      <p:sp>
        <p:nvSpPr>
          <p:cNvPr id="53" name="Rectangle 52">
            <a:extLst>
              <a:ext uri="{FF2B5EF4-FFF2-40B4-BE49-F238E27FC236}">
                <a16:creationId xmlns:a16="http://schemas.microsoft.com/office/drawing/2014/main" id="{B52E5477-8A78-817E-6DEC-CF5CD1757B04}"/>
              </a:ext>
            </a:extLst>
          </p:cNvPr>
          <p:cNvSpPr/>
          <p:nvPr/>
        </p:nvSpPr>
        <p:spPr>
          <a:xfrm>
            <a:off x="4931593" y="1589690"/>
            <a:ext cx="2328814" cy="46166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Total Sales by Campaign and Channel for New Customers</a:t>
            </a:r>
          </a:p>
        </p:txBody>
      </p:sp>
      <p:sp>
        <p:nvSpPr>
          <p:cNvPr id="54" name="Rectangle 53">
            <a:extLst>
              <a:ext uri="{FF2B5EF4-FFF2-40B4-BE49-F238E27FC236}">
                <a16:creationId xmlns:a16="http://schemas.microsoft.com/office/drawing/2014/main" id="{AC2F7AF7-DC76-6C1A-0458-2264EDF24BF9}"/>
              </a:ext>
            </a:extLst>
          </p:cNvPr>
          <p:cNvSpPr/>
          <p:nvPr/>
        </p:nvSpPr>
        <p:spPr>
          <a:xfrm>
            <a:off x="9024958" y="1398397"/>
            <a:ext cx="2328814" cy="64633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Campaign A Outperformed Campaign B across all Channels for New Customers</a:t>
            </a:r>
          </a:p>
        </p:txBody>
      </p:sp>
      <p:sp>
        <p:nvSpPr>
          <p:cNvPr id="5" name="Rectangle 4">
            <a:extLst>
              <a:ext uri="{FF2B5EF4-FFF2-40B4-BE49-F238E27FC236}">
                <a16:creationId xmlns:a16="http://schemas.microsoft.com/office/drawing/2014/main" id="{DA3175F1-F880-FD13-5347-0D98BDB0DD10}"/>
              </a:ext>
            </a:extLst>
          </p:cNvPr>
          <p:cNvSpPr/>
          <p:nvPr/>
        </p:nvSpPr>
        <p:spPr>
          <a:xfrm>
            <a:off x="11804073" y="3685308"/>
            <a:ext cx="290946" cy="2951018"/>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a:extLst>
              <a:ext uri="{FF2B5EF4-FFF2-40B4-BE49-F238E27FC236}">
                <a16:creationId xmlns:a16="http://schemas.microsoft.com/office/drawing/2014/main" id="{481B1DE6-2CDC-940C-8490-377786C3D307}"/>
              </a:ext>
            </a:extLst>
          </p:cNvPr>
          <p:cNvSpPr/>
          <p:nvPr/>
        </p:nvSpPr>
        <p:spPr>
          <a:xfrm>
            <a:off x="11429699" y="6425644"/>
            <a:ext cx="159327" cy="238839"/>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11" name="Chart 10">
            <a:extLst>
              <a:ext uri="{FF2B5EF4-FFF2-40B4-BE49-F238E27FC236}">
                <a16:creationId xmlns:a16="http://schemas.microsoft.com/office/drawing/2014/main" id="{DE87CEFD-7FA8-87C9-0521-C7E0B56578B1}"/>
              </a:ext>
            </a:extLst>
          </p:cNvPr>
          <p:cNvGraphicFramePr>
            <a:graphicFrameLocks/>
          </p:cNvGraphicFramePr>
          <p:nvPr>
            <p:extLst>
              <p:ext uri="{D42A27DB-BD31-4B8C-83A1-F6EECF244321}">
                <p14:modId xmlns:p14="http://schemas.microsoft.com/office/powerpoint/2010/main" val="2115329552"/>
              </p:ext>
            </p:extLst>
          </p:nvPr>
        </p:nvGraphicFramePr>
        <p:xfrm>
          <a:off x="4159832" y="2054071"/>
          <a:ext cx="3946849" cy="27432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5" name="Chart 14">
            <a:extLst>
              <a:ext uri="{FF2B5EF4-FFF2-40B4-BE49-F238E27FC236}">
                <a16:creationId xmlns:a16="http://schemas.microsoft.com/office/drawing/2014/main" id="{AD77A8EC-9251-92C2-73E1-AF64201491E0}"/>
              </a:ext>
            </a:extLst>
          </p:cNvPr>
          <p:cNvGraphicFramePr>
            <a:graphicFrameLocks/>
          </p:cNvGraphicFramePr>
          <p:nvPr>
            <p:extLst>
              <p:ext uri="{D42A27DB-BD31-4B8C-83A1-F6EECF244321}">
                <p14:modId xmlns:p14="http://schemas.microsoft.com/office/powerpoint/2010/main" val="2635344207"/>
              </p:ext>
            </p:extLst>
          </p:nvPr>
        </p:nvGraphicFramePr>
        <p:xfrm>
          <a:off x="96981" y="2051355"/>
          <a:ext cx="3946849" cy="2743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6" name="Chart 15">
            <a:extLst>
              <a:ext uri="{FF2B5EF4-FFF2-40B4-BE49-F238E27FC236}">
                <a16:creationId xmlns:a16="http://schemas.microsoft.com/office/drawing/2014/main" id="{11C7E72E-B83B-B37C-2A6F-2C85C8FB2F61}"/>
              </a:ext>
            </a:extLst>
          </p:cNvPr>
          <p:cNvGraphicFramePr>
            <a:graphicFrameLocks/>
          </p:cNvGraphicFramePr>
          <p:nvPr>
            <p:extLst>
              <p:ext uri="{D42A27DB-BD31-4B8C-83A1-F6EECF244321}">
                <p14:modId xmlns:p14="http://schemas.microsoft.com/office/powerpoint/2010/main" val="3999150626"/>
              </p:ext>
            </p:extLst>
          </p:nvPr>
        </p:nvGraphicFramePr>
        <p:xfrm>
          <a:off x="8222683" y="2070199"/>
          <a:ext cx="3872336" cy="27432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6398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7974F467E37438C146AD78195A289" ma:contentTypeVersion="27" ma:contentTypeDescription="Create a new document." ma:contentTypeScope="" ma:versionID="e03602932086b18a40c6e416cb2a7f69">
  <xsd:schema xmlns:xsd="http://www.w3.org/2001/XMLSchema" xmlns:xs="http://www.w3.org/2001/XMLSchema" xmlns:p="http://schemas.microsoft.com/office/2006/metadata/properties" xmlns:ns1="http://schemas.microsoft.com/sharepoint/v3" xmlns:ns2="0991f213-3730-40e2-91ec-6de05b6aabb5" xmlns:ns3="36d2b8e5-71dc-415e-89f3-3c8649eed760" targetNamespace="http://schemas.microsoft.com/office/2006/metadata/properties" ma:root="true" ma:fieldsID="3833a751b348f4aa5ccc35fecd3b1d1f" ns1:_="" ns2:_="" ns3:_="">
    <xsd:import namespace="http://schemas.microsoft.com/sharepoint/v3"/>
    <xsd:import namespace="0991f213-3730-40e2-91ec-6de05b6aabb5"/>
    <xsd:import namespace="36d2b8e5-71dc-415e-89f3-3c8649eed7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Reader" minOccurs="0"/>
                <xsd:element ref="ns2:Level" minOccurs="0"/>
                <xsd:element ref="ns2:Region" minOccurs="0"/>
                <xsd:element ref="ns2:Insights" minOccurs="0"/>
                <xsd:element ref="ns2:Rec_x002f_Can" minOccurs="0"/>
                <xsd:element ref="ns1:_ip_UnifiedCompliancePolicyProperties" minOccurs="0"/>
                <xsd:element ref="ns1:_ip_UnifiedCompliancePolicyUIAction" minOccurs="0"/>
                <xsd:element ref="ns2:_Flow_SignoffStatu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8" nillable="true" ma:displayName="Unified Compliance Policy Properties" ma:hidden="true" ma:internalName="_ip_UnifiedCompliancePolicyProperties">
      <xsd:simpleType>
        <xsd:restriction base="dms:Note"/>
      </xsd:simpleType>
    </xsd:element>
    <xsd:element name="_ip_UnifiedCompliancePolicyUIAction" ma:index="2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91f213-3730-40e2-91ec-6de05b6aa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Reader" ma:index="23" nillable="true" ma:displayName="Reader" ma:description="Who from Design team has / wants to read this item" ma:format="Dropdown" ma:internalName="Reader">
      <xsd:simpleType>
        <xsd:restriction base="dms:Text">
          <xsd:maxLength value="255"/>
        </xsd:restriction>
      </xsd:simpleType>
    </xsd:element>
    <xsd:element name="Level" ma:index="24" nillable="true" ma:displayName="Level" ma:format="Dropdown" ma:internalName="Level">
      <xsd:simpleType>
        <xsd:restriction base="dms:Choice">
          <xsd:enumeration value="Campus"/>
          <xsd:enumeration value="Industry"/>
          <xsd:enumeration value="Exec"/>
          <xsd:enumeration value="other"/>
        </xsd:restriction>
      </xsd:simpleType>
    </xsd:element>
    <xsd:element name="Region" ma:index="25" nillable="true" ma:displayName="Region" ma:format="Dropdown" ma:internalName="Region">
      <xsd:simpleType>
        <xsd:restriction base="dms:Choice">
          <xsd:enumeration value="NAMR"/>
          <xsd:enumeration value="EMESA"/>
          <xsd:enumeration value="APAC"/>
          <xsd:enumeration value="Global"/>
        </xsd:restriction>
      </xsd:simpleType>
    </xsd:element>
    <xsd:element name="Insights" ma:index="26" nillable="true" ma:displayName="Insights" ma:description="A space to capture insights and highlights from the interview, to help us find sources if needed later." ma:format="Dropdown" ma:internalName="Insights">
      <xsd:simpleType>
        <xsd:restriction base="dms:Note">
          <xsd:maxLength value="255"/>
        </xsd:restriction>
      </xsd:simpleType>
    </xsd:element>
    <xsd:element name="Rec_x002f_Can" ma:index="27" nillable="true" ma:displayName="Rec / Can" ma:format="Dropdown" ma:internalName="Rec_x002f_Can">
      <xsd:simpleType>
        <xsd:restriction base="dms:Choice">
          <xsd:enumeration value="Recruiter"/>
          <xsd:enumeration value="Candidate"/>
        </xsd:restriction>
      </xsd:simpleType>
    </xsd:element>
    <xsd:element name="_Flow_SignoffStatus" ma:index="30" nillable="true" ma:displayName="Sign-off status" ma:internalName="Sign_x002d_off_x0020_status">
      <xsd:simpleType>
        <xsd:restriction base="dms:Text"/>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d2b8e5-71dc-415e-89f3-3c8649eed7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f2f81cf-8db6-41f8-8a1e-7000546bd34b}" ma:internalName="TaxCatchAll" ma:showField="CatchAllData" ma:web="36d2b8e5-71dc-415e-89f3-3c8649eed76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Reader xmlns="0991f213-3730-40e2-91ec-6de05b6aabb5" xsi:nil="true"/>
    <Region xmlns="0991f213-3730-40e2-91ec-6de05b6aabb5" xsi:nil="true"/>
    <Rec_x002f_Can xmlns="0991f213-3730-40e2-91ec-6de05b6aabb5" xsi:nil="true"/>
    <_ip_UnifiedCompliancePolicyProperties xmlns="http://schemas.microsoft.com/sharepoint/v3" xsi:nil="true"/>
    <TaxCatchAll xmlns="36d2b8e5-71dc-415e-89f3-3c8649eed760" xsi:nil="true"/>
    <lcf76f155ced4ddcb4097134ff3c332f xmlns="0991f213-3730-40e2-91ec-6de05b6aabb5">
      <Terms xmlns="http://schemas.microsoft.com/office/infopath/2007/PartnerControls"/>
    </lcf76f155ced4ddcb4097134ff3c332f>
    <Level xmlns="0991f213-3730-40e2-91ec-6de05b6aabb5" xsi:nil="true"/>
    <_Flow_SignoffStatus xmlns="0991f213-3730-40e2-91ec-6de05b6aabb5" xsi:nil="true"/>
    <Insights xmlns="0991f213-3730-40e2-91ec-6de05b6aabb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FEDB00-AE08-4CC7-908B-138CC2F88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91f213-3730-40e2-91ec-6de05b6aabb5"/>
    <ds:schemaRef ds:uri="36d2b8e5-71dc-415e-89f3-3c8649eed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16FAC-37CA-4AF3-9A4A-9E56DF196B4D}">
  <ds:schemaRefs>
    <ds:schemaRef ds:uri="http://schemas.microsoft.com/office/2006/metadata/properties"/>
    <ds:schemaRef ds:uri="http://schemas.microsoft.com/office/infopath/2007/PartnerControls"/>
    <ds:schemaRef ds:uri="http://schemas.microsoft.com/sharepoint/v3"/>
    <ds:schemaRef ds:uri="0991f213-3730-40e2-91ec-6de05b6aabb5"/>
    <ds:schemaRef ds:uri="36d2b8e5-71dc-415e-89f3-3c8649eed760"/>
  </ds:schemaRefs>
</ds:datastoreItem>
</file>

<file path=customXml/itemProps3.xml><?xml version="1.0" encoding="utf-8"?>
<ds:datastoreItem xmlns:ds="http://schemas.openxmlformats.org/officeDocument/2006/customXml" ds:itemID="{F0D9CDD6-302A-4910-894A-79BA7510E5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BCG Grid 16:9</Template>
  <TotalTime>273</TotalTime>
  <Words>77</Words>
  <Application>Microsoft Office PowerPoint</Application>
  <PresentationFormat>Widescreen</PresentationFormat>
  <Paragraphs>7</Paragraphs>
  <Slides>1</Slides>
  <Notes>0</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Strongest-Campaign Combination to Drive New Customer Growth: Campaign A and Email</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Scobee, Kyle</dc:creator>
  <cp:lastModifiedBy>Armand Nzeyang</cp:lastModifiedBy>
  <cp:revision>12</cp:revision>
  <cp:lastPrinted>2016-04-06T18:59:25Z</cp:lastPrinted>
  <dcterms:created xsi:type="dcterms:W3CDTF">2025-04-28T17:07:03Z</dcterms:created>
  <dcterms:modified xsi:type="dcterms:W3CDTF">2025-10-30T00:26:28Z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2025-04-28T17:07:45Z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f2528353-4ad6-4815-81e0-0b5048609e13</vt:lpwstr>
  </property>
  <property fmtid="{D5CDD505-2E9C-101B-9397-08002B2CF9AE}" pid="13" name="MSIP_Label_b0d5c4f4-7a29-4385-b7a5-afbe2154ae6f_ContentBits">
    <vt:lpwstr>0</vt:lpwstr>
  </property>
  <property fmtid="{D5CDD505-2E9C-101B-9397-08002B2CF9AE}" pid="14" name="MSIP_Label_b0d5c4f4-7a29-4385-b7a5-afbe2154ae6f_Tag">
    <vt:lpwstr>50, 3, 0, 1</vt:lpwstr>
  </property>
  <property fmtid="{D5CDD505-2E9C-101B-9397-08002B2CF9AE}" pid="15" name="ContentTypeId">
    <vt:lpwstr>0x0101008317974F467E37438C146AD78195A289</vt:lpwstr>
  </property>
</Properties>
</file>