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FF"/>
    <a:srgbClr val="FFBFBF"/>
    <a:srgbClr val="B9DADF"/>
    <a:srgbClr val="B517CF"/>
    <a:srgbClr val="0000CC"/>
    <a:srgbClr val="245633"/>
    <a:srgbClr val="0000FF"/>
    <a:srgbClr val="00FFFF"/>
    <a:srgbClr val="33CCFF"/>
    <a:srgbClr val="6DA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LC17 : Solides cristallins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5/5c/Sites_interstitiels_cubique_a_faces_centrees.svg/220px-Sites_interstitiels_cubique_a_faces_centre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489" y="1453467"/>
            <a:ext cx="4097533" cy="426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Sites tétraédriques et octaédriques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93485" y="2491001"/>
            <a:ext cx="285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FFBFBF"/>
                </a:solidFill>
              </a:rPr>
              <a:t>Site octaédrique</a:t>
            </a:r>
            <a:endParaRPr lang="en-US" sz="3600" dirty="0">
              <a:solidFill>
                <a:srgbClr val="FFBFB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722022" y="4518299"/>
            <a:ext cx="285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9F9FFF"/>
                </a:solidFill>
              </a:rPr>
              <a:t>Site tétraédrique</a:t>
            </a:r>
            <a:endParaRPr lang="en-US" sz="3600" dirty="0">
              <a:solidFill>
                <a:srgbClr val="9F9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55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Le carbone diamant : un cristal covalent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42" name="Picture 2" descr="https://upload.wikimedia.org/wikipedia/commons/0/0a/Diamond_struc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44" y="353943"/>
            <a:ext cx="7897692" cy="59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1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La carbone graphite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5" y="1127125"/>
            <a:ext cx="9620250" cy="485775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512300" y="2108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Interaction </a:t>
            </a:r>
            <a:r>
              <a:rPr lang="fr-FR" sz="2400" dirty="0" err="1" smtClean="0"/>
              <a:t>VdW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9512300" y="3548846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Interaction </a:t>
            </a:r>
            <a:r>
              <a:rPr lang="fr-FR" sz="2400" dirty="0" err="1" smtClean="0"/>
              <a:t>VdW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374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13" y="1579563"/>
            <a:ext cx="10923588" cy="398754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0"/>
            <a:ext cx="114127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Evolution de la structure avec le rapport des rayons des ions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17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Un cristal moléculaire : la glace I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1266" name="Picture 2" descr="Pourquoi la glace flotte-t-elle au-dessus de l'eau ? – CONGO SAVO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63" y="938944"/>
            <a:ext cx="4655436" cy="470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6389076" y="2168769"/>
            <a:ext cx="48962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139354" y="1984103"/>
            <a:ext cx="296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Liaisons hydrogène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86" y="2767745"/>
            <a:ext cx="2655562" cy="26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8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Réseau et </a:t>
            </a:r>
            <a:r>
              <a:rPr lang="fr-FR" sz="4000" b="1" dirty="0" err="1" smtClean="0">
                <a:solidFill>
                  <a:srgbClr val="0070C0"/>
                </a:solidFill>
              </a:rPr>
              <a:t>noeuds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60" y="1876425"/>
            <a:ext cx="6048009" cy="41459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892062" y="4489938"/>
                <a:ext cx="46574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062" y="4489938"/>
                <a:ext cx="46574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364168" y="5855676"/>
                <a:ext cx="362792" cy="635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168" y="5855676"/>
                <a:ext cx="362792" cy="635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698725" y="4734616"/>
                <a:ext cx="3304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725" y="4734616"/>
                <a:ext cx="33047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394537" y="3714955"/>
            <a:ext cx="186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Réseau cubique</a:t>
            </a:r>
            <a:endParaRPr lang="en-US" sz="36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8444" y="2432171"/>
            <a:ext cx="322950" cy="726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2939919" y="2249176"/>
            <a:ext cx="772550" cy="3767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101394" y="1988887"/>
            <a:ext cx="1256413" cy="147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237425" y="1739634"/>
            <a:ext cx="18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rgbClr val="00B050"/>
                </a:solidFill>
              </a:rPr>
              <a:t>noeuds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2615" y="636521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</a:t>
            </a:r>
            <a:r>
              <a:rPr lang="fr-FR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Chimie tout-en-un </a:t>
            </a:r>
            <a:r>
              <a:rPr lang="fr-FR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PCSI.Dunod</a:t>
            </a:r>
            <a:r>
              <a:rPr lang="fr-FR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2016.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1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Illustration du concept de maille (2D)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028" name="Picture 4" descr="A4 Maths Paper 10mm Dot Lattice (Square) - Clyde Paper and 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10" y="1181345"/>
            <a:ext cx="4747358" cy="47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535214" y="3139525"/>
            <a:ext cx="3567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Deux exemples de mailles pour un réseau carré</a:t>
            </a:r>
            <a:endParaRPr lang="en-US" sz="24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5205046" y="3024554"/>
            <a:ext cx="10785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>
            <a:off x="4665785" y="2485292"/>
            <a:ext cx="10785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271841" y="5158154"/>
            <a:ext cx="107852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6271842" y="4103078"/>
            <a:ext cx="1078524" cy="10550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205045" y="1946030"/>
            <a:ext cx="1078523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5732582" y="2497017"/>
            <a:ext cx="1078523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350364" y="4103078"/>
            <a:ext cx="1078523" cy="0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7350364" y="4103077"/>
            <a:ext cx="1078523" cy="1055077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0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Réseau + motif = cristal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657600" y="1946031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657600" y="3024554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657600" y="4091354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657600" y="5169877"/>
            <a:ext cx="512298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8393724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338647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260124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205047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103078" y="1676400"/>
            <a:ext cx="0" cy="38217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794741" y="1286753"/>
            <a:ext cx="1863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/>
              <a:t>Motif</a:t>
            </a:r>
            <a:endParaRPr lang="en-US" sz="3600" dirty="0"/>
          </a:p>
        </p:txBody>
      </p:sp>
      <p:grpSp>
        <p:nvGrpSpPr>
          <p:cNvPr id="47" name="Groupe 46"/>
          <p:cNvGrpSpPr/>
          <p:nvPr/>
        </p:nvGrpSpPr>
        <p:grpSpPr>
          <a:xfrm>
            <a:off x="3962401" y="2127738"/>
            <a:ext cx="832340" cy="1037492"/>
            <a:chOff x="3962401" y="2127738"/>
            <a:chExt cx="832340" cy="1037492"/>
          </a:xfrm>
        </p:grpSpPr>
        <p:sp>
          <p:nvSpPr>
            <p:cNvPr id="41" name="Ellipse 40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5052649" y="2127738"/>
            <a:ext cx="832340" cy="1037492"/>
            <a:chOff x="3962401" y="2127738"/>
            <a:chExt cx="832340" cy="1037492"/>
          </a:xfrm>
        </p:grpSpPr>
        <p:sp>
          <p:nvSpPr>
            <p:cNvPr id="49" name="Ellipse 48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lipse 49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6119447" y="2127738"/>
            <a:ext cx="832340" cy="1037492"/>
            <a:chOff x="3962401" y="2127738"/>
            <a:chExt cx="832340" cy="1037492"/>
          </a:xfrm>
        </p:grpSpPr>
        <p:sp>
          <p:nvSpPr>
            <p:cNvPr id="52" name="Ellipse 51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7209695" y="2127738"/>
            <a:ext cx="832340" cy="1037492"/>
            <a:chOff x="3962401" y="2127738"/>
            <a:chExt cx="832340" cy="1037492"/>
          </a:xfrm>
        </p:grpSpPr>
        <p:sp>
          <p:nvSpPr>
            <p:cNvPr id="55" name="Ellipse 54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Ellipse 55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3950679" y="3196445"/>
            <a:ext cx="832340" cy="1037492"/>
            <a:chOff x="3962401" y="2127738"/>
            <a:chExt cx="832340" cy="1037492"/>
          </a:xfrm>
        </p:grpSpPr>
        <p:sp>
          <p:nvSpPr>
            <p:cNvPr id="58" name="Ellipse 57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5052649" y="3196445"/>
            <a:ext cx="832340" cy="1037492"/>
            <a:chOff x="3962401" y="2127738"/>
            <a:chExt cx="832340" cy="1037492"/>
          </a:xfrm>
        </p:grpSpPr>
        <p:sp>
          <p:nvSpPr>
            <p:cNvPr id="61" name="Ellipse 60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6119449" y="3206260"/>
            <a:ext cx="832340" cy="1037492"/>
            <a:chOff x="3962401" y="2127738"/>
            <a:chExt cx="832340" cy="1037492"/>
          </a:xfrm>
        </p:grpSpPr>
        <p:sp>
          <p:nvSpPr>
            <p:cNvPr id="64" name="Ellipse 63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7209695" y="3206260"/>
            <a:ext cx="832340" cy="1037492"/>
            <a:chOff x="3962401" y="2127738"/>
            <a:chExt cx="832340" cy="1037492"/>
          </a:xfrm>
        </p:grpSpPr>
        <p:sp>
          <p:nvSpPr>
            <p:cNvPr id="67" name="Ellipse 66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3962401" y="4286690"/>
            <a:ext cx="832340" cy="1037492"/>
            <a:chOff x="3962401" y="2127738"/>
            <a:chExt cx="832340" cy="1037492"/>
          </a:xfrm>
        </p:grpSpPr>
        <p:sp>
          <p:nvSpPr>
            <p:cNvPr id="70" name="Ellipse 69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Ellipse 70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5052649" y="4286690"/>
            <a:ext cx="832340" cy="1037492"/>
            <a:chOff x="3962401" y="2127738"/>
            <a:chExt cx="832340" cy="1037492"/>
          </a:xfrm>
        </p:grpSpPr>
        <p:sp>
          <p:nvSpPr>
            <p:cNvPr id="73" name="Ellipse 72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e 74"/>
          <p:cNvGrpSpPr/>
          <p:nvPr/>
        </p:nvGrpSpPr>
        <p:grpSpPr>
          <a:xfrm>
            <a:off x="6119449" y="4286690"/>
            <a:ext cx="832340" cy="1037492"/>
            <a:chOff x="3962401" y="2127738"/>
            <a:chExt cx="832340" cy="1037492"/>
          </a:xfrm>
        </p:grpSpPr>
        <p:sp>
          <p:nvSpPr>
            <p:cNvPr id="76" name="Ellipse 75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e 77"/>
          <p:cNvGrpSpPr/>
          <p:nvPr/>
        </p:nvGrpSpPr>
        <p:grpSpPr>
          <a:xfrm>
            <a:off x="7209695" y="4305297"/>
            <a:ext cx="832340" cy="1037492"/>
            <a:chOff x="3962401" y="2127738"/>
            <a:chExt cx="832340" cy="1037492"/>
          </a:xfrm>
        </p:grpSpPr>
        <p:sp>
          <p:nvSpPr>
            <p:cNvPr id="79" name="Ellipse 78"/>
            <p:cNvSpPr/>
            <p:nvPr/>
          </p:nvSpPr>
          <p:spPr>
            <a:xfrm>
              <a:off x="3962401" y="2883877"/>
              <a:ext cx="281353" cy="28135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lipse 79"/>
            <p:cNvSpPr/>
            <p:nvPr/>
          </p:nvSpPr>
          <p:spPr>
            <a:xfrm>
              <a:off x="4360987" y="2127738"/>
              <a:ext cx="433754" cy="43375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Ellipse 80"/>
          <p:cNvSpPr/>
          <p:nvPr/>
        </p:nvSpPr>
        <p:spPr>
          <a:xfrm rot="18317541">
            <a:off x="4659921" y="2248794"/>
            <a:ext cx="1582616" cy="7326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ZoneTexte 81"/>
          <p:cNvSpPr txBox="1"/>
          <p:nvPr/>
        </p:nvSpPr>
        <p:spPr>
          <a:xfrm>
            <a:off x="908541" y="3036277"/>
            <a:ext cx="1863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B050"/>
                </a:solidFill>
              </a:rPr>
              <a:t>Réseau carré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83" name="Connecteur droit avec flèche 82"/>
          <p:cNvCxnSpPr/>
          <p:nvPr/>
        </p:nvCxnSpPr>
        <p:spPr>
          <a:xfrm>
            <a:off x="4103078" y="3024554"/>
            <a:ext cx="10785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rot="16200000">
            <a:off x="3563817" y="2485292"/>
            <a:ext cx="10785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3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1013679"/>
            <a:ext cx="7040807" cy="526224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Empilements compacts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9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16" y="1710836"/>
            <a:ext cx="10645653" cy="377048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Structure cubique face centrée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4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Structure hexagonal compacte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02" y="1483336"/>
            <a:ext cx="10350744" cy="41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141278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Exemple d’empilement non compact : la structure cubique centrée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05" y="1566496"/>
            <a:ext cx="3830819" cy="47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1" y="1135971"/>
            <a:ext cx="10175195" cy="514764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0" y="0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Mesure du paramètre de maille du cuivre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352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8554</TotalTime>
  <Words>116</Words>
  <Application>Microsoft Office PowerPoint</Application>
  <PresentationFormat>Widescreen</PresentationFormat>
  <Paragraphs>28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Cambria Math</vt:lpstr>
      <vt:lpstr>Times New Roman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L'Oréal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Bernard Chelli</cp:lastModifiedBy>
  <cp:revision>162</cp:revision>
  <dcterms:created xsi:type="dcterms:W3CDTF">2020-03-23T08:37:13Z</dcterms:created>
  <dcterms:modified xsi:type="dcterms:W3CDTF">2020-06-23T10:23:45Z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