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5" r:id="rId5"/>
    <p:sldId id="278" r:id="rId6"/>
    <p:sldId id="27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B9DADF"/>
    <a:srgbClr val="B517CF"/>
    <a:srgbClr val="0000CC"/>
    <a:srgbClr val="245633"/>
    <a:srgbClr val="0000FF"/>
    <a:srgbClr val="00FFFF"/>
    <a:srgbClr val="6DACF9"/>
    <a:srgbClr val="66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8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EE8A-CDA4-44F7-A61F-855868FB9019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DC4B4-8912-42C0-867A-8AD177C6B2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406602145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  <a:endParaRPr lang="en-US" sz="900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2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21324" y="280181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LC15 : Solvants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0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6/67/Na%2BH2O.svg/220px-Na%2BH2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1662112"/>
            <a:ext cx="3692525" cy="369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Solvatation des espèces chargées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6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Classification des solvants selon leur polarité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3" y="1028700"/>
            <a:ext cx="7208838" cy="5078764"/>
          </a:xfrm>
          <a:prstGeom prst="rect">
            <a:avLst/>
          </a:prstGeom>
        </p:spPr>
      </p:pic>
      <p:cxnSp>
        <p:nvCxnSpPr>
          <p:cNvPr id="16" name="Connecteur droit avec flèche 15"/>
          <p:cNvCxnSpPr/>
          <p:nvPr/>
        </p:nvCxnSpPr>
        <p:spPr>
          <a:xfrm>
            <a:off x="2641600" y="1205882"/>
            <a:ext cx="0" cy="4775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96467" y="3275694"/>
                <a:ext cx="27836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smtClean="0"/>
                  <a:t>« Polarité » </a:t>
                </a:r>
                <a14:m>
                  <m:oMath xmlns:m="http://schemas.openxmlformats.org/officeDocument/2006/math">
                    <m:r>
                      <a:rPr lang="fr-F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↗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7" y="3275694"/>
                <a:ext cx="2783681" cy="584775"/>
              </a:xfrm>
              <a:prstGeom prst="rect">
                <a:avLst/>
              </a:prstGeom>
              <a:blipFill>
                <a:blip r:embed="rId3"/>
                <a:stretch>
                  <a:fillRect l="-570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llipse 17"/>
          <p:cNvSpPr/>
          <p:nvPr/>
        </p:nvSpPr>
        <p:spPr>
          <a:xfrm>
            <a:off x="6083300" y="3860469"/>
            <a:ext cx="1562100" cy="49501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6159500" y="5486069"/>
            <a:ext cx="1562100" cy="49501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8096250" y="5486068"/>
            <a:ext cx="1562100" cy="4950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Classification des solvants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61546" r="20463"/>
          <a:stretch/>
        </p:blipFill>
        <p:spPr>
          <a:xfrm>
            <a:off x="2997745" y="5069359"/>
            <a:ext cx="1496261" cy="1523054"/>
          </a:xfrm>
          <a:prstGeom prst="rect">
            <a:avLst/>
          </a:prstGeom>
        </p:spPr>
      </p:pic>
      <p:pic>
        <p:nvPicPr>
          <p:cNvPr id="2052" name="Picture 4" descr="Fichier:H2O.svg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743585"/>
            <a:ext cx="1368425" cy="94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tions de chimie or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1576958"/>
            <a:ext cx="1901825" cy="111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581" y="1520815"/>
            <a:ext cx="1449388" cy="122436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84910"/>
          <a:stretch/>
        </p:blipFill>
        <p:spPr>
          <a:xfrm>
            <a:off x="5429036" y="3173801"/>
            <a:ext cx="1246366" cy="151254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2"/>
          <a:srcRect l="23064" r="59331"/>
          <a:stretch/>
        </p:blipFill>
        <p:spPr>
          <a:xfrm>
            <a:off x="3496469" y="3313451"/>
            <a:ext cx="1344612" cy="139866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2"/>
          <a:srcRect r="82424"/>
          <a:stretch/>
        </p:blipFill>
        <p:spPr>
          <a:xfrm>
            <a:off x="1622842" y="3279617"/>
            <a:ext cx="1374903" cy="14325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722857" y="1092200"/>
            <a:ext cx="508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Solvants polaires </a:t>
            </a:r>
            <a:r>
              <a:rPr lang="fr-FR" sz="2800" dirty="0" err="1" smtClean="0"/>
              <a:t>protiques</a:t>
            </a: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Solvants polaires aprotiques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Solvants apolaires aprotiques</a:t>
            </a:r>
            <a:endParaRPr lang="en-US" sz="2800" dirty="0"/>
          </a:p>
        </p:txBody>
      </p:sp>
      <p:pic>
        <p:nvPicPr>
          <p:cNvPr id="17" name="Image 16" descr="C:\Users\pooja.ramkurrun\AppData\Local\Microsoft\Windows\INetCache\Content.MSO\CF45F1BF.tmp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842" y="5147483"/>
            <a:ext cx="976637" cy="113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7"/>
          <a:srcRect l="28026" t="22924" r="62500" b="59766"/>
          <a:stretch/>
        </p:blipFill>
        <p:spPr>
          <a:xfrm>
            <a:off x="270029" y="5155944"/>
            <a:ext cx="1155032" cy="1187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59497" y="2465749"/>
            <a:ext cx="984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éthanol</a:t>
            </a:r>
            <a:endParaRPr lang="fr-F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2090147" y="2522265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eau</a:t>
            </a:r>
            <a:endParaRPr lang="fr-F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093579" y="2734182"/>
            <a:ext cx="2020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Acide éthanoïque</a:t>
            </a:r>
            <a:endParaRPr lang="fr-FR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6566" y="6343060"/>
            <a:ext cx="1073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Benzène</a:t>
            </a:r>
            <a:endParaRPr lang="fr-F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1622842" y="6362399"/>
            <a:ext cx="1460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cyclohexane</a:t>
            </a:r>
            <a:endParaRPr lang="fr-FR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l="32763" t="43508" r="55395" b="36142"/>
          <a:stretch/>
        </p:blipFill>
        <p:spPr>
          <a:xfrm>
            <a:off x="6913980" y="3432846"/>
            <a:ext cx="1087665" cy="10514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675402" y="4472468"/>
            <a:ext cx="1976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dichlorométhane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1957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81354" y="175846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Coefficient de partage</a:t>
            </a:r>
            <a:endParaRPr lang="en-US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072027" y="3107103"/>
                <a:ext cx="2082750" cy="597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027" y="3107103"/>
                <a:ext cx="2082750" cy="597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2912" y="2319544"/>
                <a:ext cx="3978782" cy="429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6(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𝑎𝑞</m:t>
                              </m:r>
                            </m:e>
                          </m:d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912" y="2319544"/>
                <a:ext cx="3978782" cy="429669"/>
              </a:xfrm>
              <a:prstGeom prst="rect">
                <a:avLst/>
              </a:prstGeom>
              <a:blipFill>
                <a:blip r:embed="rId3"/>
                <a:stretch>
                  <a:fillRect t="-45714" r="-8882" b="-1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643967" y="3505757"/>
            <a:ext cx="134906" cy="436478"/>
          </a:xfrm>
          <a:prstGeom prst="rect">
            <a:avLst/>
          </a:prstGeom>
          <a:solidFill>
            <a:srgbClr val="B9D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57435" y="1798490"/>
            <a:ext cx="298833" cy="1893160"/>
          </a:xfrm>
          <a:prstGeom prst="rect">
            <a:avLst/>
          </a:prstGeom>
          <a:solidFill>
            <a:srgbClr val="B9D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e 7"/>
          <p:cNvGrpSpPr/>
          <p:nvPr/>
        </p:nvGrpSpPr>
        <p:grpSpPr>
          <a:xfrm>
            <a:off x="4014892" y="4336169"/>
            <a:ext cx="1249680" cy="1205985"/>
            <a:chOff x="1517904" y="2194560"/>
            <a:chExt cx="2615184" cy="2523744"/>
          </a:xfrm>
        </p:grpSpPr>
        <p:sp>
          <p:nvSpPr>
            <p:cNvPr id="9" name="Rectangle 8"/>
            <p:cNvSpPr/>
            <p:nvPr/>
          </p:nvSpPr>
          <p:spPr>
            <a:xfrm>
              <a:off x="1914143" y="2966724"/>
              <a:ext cx="2218945" cy="17515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1517904" y="2194560"/>
              <a:ext cx="2615184" cy="2523744"/>
              <a:chOff x="3054096" y="2097024"/>
              <a:chExt cx="2615184" cy="2523744"/>
            </a:xfrm>
          </p:grpSpPr>
          <p:cxnSp>
            <p:nvCxnSpPr>
              <p:cNvPr id="11" name="Connecteur droit 10"/>
              <p:cNvCxnSpPr/>
              <p:nvPr/>
            </p:nvCxnSpPr>
            <p:spPr>
              <a:xfrm>
                <a:off x="3450336" y="2572512"/>
                <a:ext cx="0" cy="20482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/>
              <p:cNvCxnSpPr/>
              <p:nvPr/>
            </p:nvCxnSpPr>
            <p:spPr>
              <a:xfrm>
                <a:off x="3054096" y="2097024"/>
                <a:ext cx="396240" cy="4754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>
                <a:off x="3054096" y="2097024"/>
                <a:ext cx="26151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/>
              <p:nvPr/>
            </p:nvCxnSpPr>
            <p:spPr>
              <a:xfrm>
                <a:off x="5669280" y="2097024"/>
                <a:ext cx="0" cy="25237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3450336" y="4620768"/>
                <a:ext cx="22189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Connecteur droit 15"/>
          <p:cNvCxnSpPr/>
          <p:nvPr/>
        </p:nvCxnSpPr>
        <p:spPr>
          <a:xfrm>
            <a:off x="4472092" y="3058090"/>
            <a:ext cx="13776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849788" y="1936727"/>
            <a:ext cx="0" cy="36906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014892" y="5627375"/>
            <a:ext cx="21275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472092" y="3058090"/>
            <a:ext cx="43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555055" y="3692908"/>
            <a:ext cx="81445" cy="958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557436" y="1644119"/>
            <a:ext cx="0" cy="20522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4862604" y="1644119"/>
            <a:ext cx="0" cy="20522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405036" y="1464730"/>
            <a:ext cx="152400" cy="1793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4638881" y="3781633"/>
            <a:ext cx="0" cy="2553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angle isocèle 25"/>
          <p:cNvSpPr/>
          <p:nvPr/>
        </p:nvSpPr>
        <p:spPr>
          <a:xfrm rot="10800000">
            <a:off x="4557011" y="3691650"/>
            <a:ext cx="303734" cy="179000"/>
          </a:xfrm>
          <a:prstGeom prst="triangle">
            <a:avLst/>
          </a:prstGeom>
          <a:solidFill>
            <a:srgbClr val="B9DAD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eur droit 26"/>
          <p:cNvCxnSpPr/>
          <p:nvPr/>
        </p:nvCxnSpPr>
        <p:spPr>
          <a:xfrm flipH="1">
            <a:off x="4856268" y="1458747"/>
            <a:ext cx="152400" cy="17938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4781255" y="3691651"/>
            <a:ext cx="81445" cy="958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4781617" y="3781633"/>
            <a:ext cx="0" cy="25532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4405036" y="1458747"/>
            <a:ext cx="60363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555055" y="3943423"/>
            <a:ext cx="48780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4951359" y="3851919"/>
            <a:ext cx="0" cy="1850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4706852" y="1780792"/>
            <a:ext cx="557720" cy="564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 flipH="1" flipV="1">
            <a:off x="4879928" y="5253718"/>
            <a:ext cx="671100" cy="496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/>
          <p:cNvGrpSpPr/>
          <p:nvPr/>
        </p:nvGrpSpPr>
        <p:grpSpPr>
          <a:xfrm>
            <a:off x="2177417" y="3757490"/>
            <a:ext cx="1249680" cy="1205985"/>
            <a:chOff x="2483314" y="3245748"/>
            <a:chExt cx="1249680" cy="1205985"/>
          </a:xfrm>
        </p:grpSpPr>
        <p:sp>
          <p:nvSpPr>
            <p:cNvPr id="43" name="Rectangle 42"/>
            <p:cNvSpPr/>
            <p:nvPr/>
          </p:nvSpPr>
          <p:spPr>
            <a:xfrm>
              <a:off x="2665192" y="3579999"/>
              <a:ext cx="1060335" cy="227213"/>
            </a:xfrm>
            <a:prstGeom prst="rect">
              <a:avLst/>
            </a:prstGeom>
            <a:solidFill>
              <a:srgbClr val="B517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e 34"/>
            <p:cNvGrpSpPr/>
            <p:nvPr/>
          </p:nvGrpSpPr>
          <p:grpSpPr>
            <a:xfrm>
              <a:off x="2483314" y="3245748"/>
              <a:ext cx="1249680" cy="1205985"/>
              <a:chOff x="1517904" y="2194560"/>
              <a:chExt cx="2615184" cy="2523744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914143" y="3369528"/>
                <a:ext cx="2218945" cy="1348774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e 36"/>
              <p:cNvGrpSpPr/>
              <p:nvPr/>
            </p:nvGrpSpPr>
            <p:grpSpPr>
              <a:xfrm>
                <a:off x="1517904" y="2194560"/>
                <a:ext cx="2615184" cy="2523744"/>
                <a:chOff x="3054096" y="2097024"/>
                <a:chExt cx="2615184" cy="2523744"/>
              </a:xfrm>
            </p:grpSpPr>
            <p:cxnSp>
              <p:nvCxnSpPr>
                <p:cNvPr id="38" name="Connecteur droit 37"/>
                <p:cNvCxnSpPr/>
                <p:nvPr/>
              </p:nvCxnSpPr>
              <p:spPr>
                <a:xfrm>
                  <a:off x="3450336" y="2572512"/>
                  <a:ext cx="0" cy="204825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>
                <a:xfrm>
                  <a:off x="3054096" y="2097024"/>
                  <a:ext cx="396240" cy="4754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3054096" y="2097024"/>
                  <a:ext cx="26151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>
                <a:xfrm>
                  <a:off x="5669280" y="2097024"/>
                  <a:ext cx="0" cy="252374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>
                <a:xfrm>
                  <a:off x="3450336" y="4620768"/>
                  <a:ext cx="221894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50336" y="2748446"/>
                <a:ext cx="2424766" cy="397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=9,84.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 smtClean="0"/>
                  <a:t>mol</a:t>
                </a:r>
                <a:endParaRPr lang="en-US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36" y="2748446"/>
                <a:ext cx="2424766" cy="397481"/>
              </a:xfrm>
              <a:prstGeom prst="rect">
                <a:avLst/>
              </a:prstGeom>
              <a:blipFill>
                <a:blip r:embed="rId4"/>
                <a:stretch>
                  <a:fillRect t="-7692" r="-1508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>
            <a:off x="1657126" y="4021574"/>
            <a:ext cx="941962" cy="178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V="1">
            <a:off x="2000080" y="4465816"/>
            <a:ext cx="634299" cy="534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24025" y="3375243"/>
                <a:ext cx="20648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𝐦𝐋</m:t>
                      </m:r>
                    </m:oMath>
                  </m:oMathPara>
                </a14:m>
                <a:endParaRPr lang="fr-FR" b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dans</a:t>
                </a:r>
                <a:r>
                  <a:rPr lang="en-US" dirty="0" smtClean="0"/>
                  <a:t> cyclohexane</a:t>
                </a:r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5" y="3375243"/>
                <a:ext cx="2064861" cy="646331"/>
              </a:xfrm>
              <a:prstGeom prst="rect">
                <a:avLst/>
              </a:prstGeom>
              <a:blipFill>
                <a:blip r:embed="rId5"/>
                <a:stretch>
                  <a:fillRect r="-207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574547" y="5000240"/>
                <a:ext cx="159845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𝟐𝟎𝟎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0" smtClean="0">
                          <a:latin typeface="Cambria Math" panose="02040503050406030204" pitchFamily="18" charset="0"/>
                        </a:rPr>
                        <m:t>𝐦𝐋</m:t>
                      </m:r>
                    </m:oMath>
                  </m:oMathPara>
                </a14:m>
                <a:endParaRPr lang="fr-FR" b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dans</a:t>
                </a:r>
                <a:r>
                  <a:rPr lang="en-US" dirty="0" smtClean="0"/>
                  <a:t> eau</a:t>
                </a:r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7" y="5000240"/>
                <a:ext cx="1598451" cy="646331"/>
              </a:xfrm>
              <a:prstGeom prst="rect">
                <a:avLst/>
              </a:prstGeom>
              <a:blipFill>
                <a:blip r:embed="rId6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527469" y="5621925"/>
                <a:ext cx="212885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b="1" dirty="0" smtClean="0"/>
                  <a:t>Fraction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0" smtClean="0">
                        <a:latin typeface="Cambria Math" panose="02040503050406030204" pitchFamily="18" charset="0"/>
                      </a:rPr>
                      <m:t>𝐦𝐋</m:t>
                    </m:r>
                  </m:oMath>
                </a14:m>
                <a:endParaRPr lang="fr-FR" b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fr-FR" b="1" dirty="0">
                    <a:latin typeface="Cambria Math" panose="02040503050406030204" pitchFamily="18" charset="0"/>
                  </a:rPr>
                  <a:t>d</a:t>
                </a:r>
                <a:r>
                  <a:rPr lang="fr-FR" b="1" dirty="0" smtClean="0">
                    <a:latin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fr-FR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dans</a:t>
                </a:r>
                <a:r>
                  <a:rPr lang="en-US" dirty="0" smtClean="0"/>
                  <a:t> eau</a:t>
                </a:r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469" y="5621925"/>
                <a:ext cx="2128853" cy="923330"/>
              </a:xfrm>
              <a:prstGeom prst="rect">
                <a:avLst/>
              </a:prstGeom>
              <a:blipFill>
                <a:blip r:embed="rId7"/>
                <a:stretch>
                  <a:fillRect l="-229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26896" y="1908437"/>
                <a:ext cx="22015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b="1" dirty="0" smtClean="0"/>
                  <a:t>Quantité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r-FR" b="1" dirty="0" smtClean="0"/>
                  <a:t>  introduite connue</a:t>
                </a:r>
                <a:endParaRPr lang="en-US" b="1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96" y="1908437"/>
                <a:ext cx="2201512" cy="646331"/>
              </a:xfrm>
              <a:prstGeom prst="rect">
                <a:avLst/>
              </a:prstGeom>
              <a:blipFill>
                <a:blip r:embed="rId8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979282" y="814669"/>
                <a:ext cx="2510495" cy="929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b="1" dirty="0" smtClean="0"/>
                  <a:t>Solution de </a:t>
                </a:r>
              </a:p>
              <a:p>
                <a:pPr algn="ctr"/>
                <a:r>
                  <a:rPr lang="fr-FR" b="1" dirty="0" smtClean="0"/>
                  <a:t>thiosulfate de sodium à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𝒅𝒐𝒔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fr-F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fr-FR" b="1" dirty="0"/>
                  <a:t> mol/L</a:t>
                </a:r>
                <a:endParaRPr lang="en-US" b="1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282" y="814669"/>
                <a:ext cx="2510495" cy="929550"/>
              </a:xfrm>
              <a:prstGeom prst="rect">
                <a:avLst/>
              </a:prstGeom>
              <a:blipFill>
                <a:blip r:embed="rId9"/>
                <a:stretch>
                  <a:fillRect l="-243" t="-3947" r="-1456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8939517" y="4528630"/>
                <a:ext cx="2511329" cy="14150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𝑡𝑜𝑡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𝑒𝑞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𝑑𝑜𝑠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𝑑𝑜𝑠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517" y="4528630"/>
                <a:ext cx="2511329" cy="141500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eur droit 58"/>
          <p:cNvCxnSpPr/>
          <p:nvPr/>
        </p:nvCxnSpPr>
        <p:spPr>
          <a:xfrm>
            <a:off x="3654731" y="1190773"/>
            <a:ext cx="0" cy="5133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7746085" y="1157279"/>
            <a:ext cx="0" cy="5133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603784" y="1559553"/>
            <a:ext cx="2955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u="sng" dirty="0" smtClean="0"/>
              <a:t>Réaction support de dosage 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8512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99" y="1284310"/>
            <a:ext cx="2649033" cy="13161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967046" y="514470"/>
            <a:ext cx="603738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Protocole :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dirty="0" smtClean="0"/>
              <a:t>On verse le brut réactionnel aqueux ainsi que de l’éther dans l’ampoule à décanter</a:t>
            </a:r>
            <a:endParaRPr lang="fr-FR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fr-FR" dirty="0" smtClean="0"/>
              <a:t>On procède comme sur le schéma et on récupère la phase organique et la phase aqueuse</a:t>
            </a:r>
          </a:p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670431" y="205483"/>
            <a:ext cx="5521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</a:rPr>
              <a:t>M. Blanchard-</a:t>
            </a:r>
            <a:r>
              <a:rPr lang="fr-FR" sz="1600" dirty="0" err="1" smtClean="0">
                <a:solidFill>
                  <a:srgbClr val="0070C0"/>
                </a:solidFill>
              </a:rPr>
              <a:t>Desce</a:t>
            </a:r>
            <a:r>
              <a:rPr lang="fr-FR" sz="1600" dirty="0" smtClean="0">
                <a:solidFill>
                  <a:srgbClr val="0070C0"/>
                </a:solidFill>
              </a:rPr>
              <a:t>, Chimie organique expérimentale, Hermann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2528628" y="-72195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Extraction liquide-liquide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883732"/>
            <a:ext cx="5286573" cy="502469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3785" y="6049966"/>
            <a:ext cx="518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70C0"/>
                </a:solidFill>
              </a:rPr>
              <a:t>A.-S. Bernard, Techniques expérimentales en Chimie, </a:t>
            </a:r>
            <a:r>
              <a:rPr lang="fr-FR" sz="1600" dirty="0" err="1" smtClean="0">
                <a:solidFill>
                  <a:srgbClr val="0070C0"/>
                </a:solidFill>
              </a:rPr>
              <a:t>Dunod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733847" y="4015637"/>
                <a:ext cx="1559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𝑡h𝑒𝑟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=0,71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847" y="4015637"/>
                <a:ext cx="155917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815" y="4061869"/>
            <a:ext cx="2209141" cy="270234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9341315" y="5849911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</a:t>
            </a:r>
            <a:r>
              <a:rPr lang="fr-FR" dirty="0" smtClean="0"/>
              <a:t>ons benzoates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9607959" y="4640076"/>
            <a:ext cx="18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</a:t>
            </a:r>
            <a:r>
              <a:rPr lang="fr-FR" dirty="0" smtClean="0"/>
              <a:t>lcool benzylique</a:t>
            </a:r>
            <a:endParaRPr lang="en-US" dirty="0"/>
          </a:p>
        </p:txBody>
      </p:sp>
      <p:cxnSp>
        <p:nvCxnSpPr>
          <p:cNvPr id="13" name="Connecteur droit avec flèche 12"/>
          <p:cNvCxnSpPr>
            <a:stCxn id="11" idx="1"/>
          </p:cNvCxnSpPr>
          <p:nvPr/>
        </p:nvCxnSpPr>
        <p:spPr>
          <a:xfrm flipH="1" flipV="1">
            <a:off x="8748971" y="4771294"/>
            <a:ext cx="858988" cy="5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10" idx="1"/>
          </p:cNvCxnSpPr>
          <p:nvPr/>
        </p:nvCxnSpPr>
        <p:spPr>
          <a:xfrm flipH="1" flipV="1">
            <a:off x="8672219" y="5265837"/>
            <a:ext cx="669096" cy="76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7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6467" y="98957"/>
            <a:ext cx="11412781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0070C0"/>
                </a:solidFill>
              </a:rPr>
              <a:t>Choix du solvant pour l’alcool benzylique</a:t>
            </a:r>
            <a:endParaRPr lang="en-US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71366"/>
              </p:ext>
            </p:extLst>
          </p:nvPr>
        </p:nvGraphicFramePr>
        <p:xfrm>
          <a:off x="2032000" y="1489687"/>
          <a:ext cx="8127999" cy="497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1243820">
                <a:tc>
                  <a:txBody>
                    <a:bodyPr/>
                    <a:lstStyle/>
                    <a:p>
                      <a:pPr algn="ctr"/>
                      <a:endParaRPr lang="fr-FR" sz="2200" dirty="0" smtClean="0"/>
                    </a:p>
                    <a:p>
                      <a:pPr algn="ctr"/>
                      <a:r>
                        <a:rPr lang="fr-FR" sz="2200" dirty="0" smtClean="0"/>
                        <a:t>Éther</a:t>
                      </a:r>
                      <a:r>
                        <a:rPr lang="fr-FR" sz="2200" baseline="0" dirty="0" smtClean="0"/>
                        <a:t> diététique</a:t>
                      </a:r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/>
                    </a:p>
                    <a:p>
                      <a:pPr algn="ctr"/>
                      <a:r>
                        <a:rPr lang="fr-FR" sz="2200" dirty="0" smtClean="0"/>
                        <a:t>Dichlorométhane</a:t>
                      </a:r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/>
                    </a:p>
                    <a:p>
                      <a:pPr algn="ctr"/>
                      <a:r>
                        <a:rPr lang="fr-FR" sz="2200" dirty="0" smtClean="0"/>
                        <a:t>Toluène</a:t>
                      </a:r>
                      <a:endParaRPr lang="fr-FR" sz="2200" dirty="0"/>
                    </a:p>
                  </a:txBody>
                  <a:tcPr/>
                </a:tc>
              </a:tr>
              <a:tr h="1243820"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/>
                    </a:p>
                  </a:txBody>
                  <a:tcPr/>
                </a:tc>
              </a:tr>
              <a:tr h="1243820">
                <a:tc>
                  <a:txBody>
                    <a:bodyPr/>
                    <a:lstStyle/>
                    <a:p>
                      <a:pPr algn="ctr"/>
                      <a:endParaRPr lang="fr-FR" sz="22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fr-FR" sz="2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fr-FR" sz="2200" baseline="-25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fus</a:t>
                      </a:r>
                      <a:r>
                        <a:rPr lang="fr-FR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= 35 </a:t>
                      </a:r>
                      <a:r>
                        <a:rPr lang="fr-FR" sz="2200" baseline="30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○</a:t>
                      </a:r>
                      <a:r>
                        <a:rPr lang="fr-FR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fr-FR" sz="2200" baseline="30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fr-FR" sz="2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</a:t>
                      </a:r>
                      <a:r>
                        <a:rPr lang="fr-FR" sz="2200" baseline="-250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fus</a:t>
                      </a:r>
                      <a:r>
                        <a:rPr lang="fr-FR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= 40 </a:t>
                      </a:r>
                      <a:r>
                        <a:rPr lang="fr-FR" sz="2200" baseline="30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○</a:t>
                      </a:r>
                      <a:r>
                        <a:rPr lang="fr-FR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</a:t>
                      </a:r>
                      <a:endParaRPr lang="fr-FR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fr-FR" sz="2200" dirty="0" err="1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fr-FR" sz="2200" baseline="-25000" dirty="0" err="1" smtClean="0">
                          <a:solidFill>
                            <a:srgbClr val="FF0000"/>
                          </a:solidFill>
                        </a:rPr>
                        <a:t>fus</a:t>
                      </a:r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 = 110 </a:t>
                      </a:r>
                      <a:r>
                        <a:rPr lang="fr-FR" sz="2200" baseline="30000" dirty="0" smtClean="0">
                          <a:solidFill>
                            <a:srgbClr val="FF0000"/>
                          </a:solidFill>
                        </a:rPr>
                        <a:t>○</a:t>
                      </a:r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43820"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Nocif en cas d’ingestion</a:t>
                      </a:r>
                      <a:endParaRPr lang="fr-FR" sz="22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/>
                    </a:p>
                    <a:p>
                      <a:pPr algn="ctr"/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CMR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2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fr-FR" sz="2200" dirty="0" smtClean="0">
                          <a:solidFill>
                            <a:srgbClr val="FF0000"/>
                          </a:solidFill>
                        </a:rPr>
                        <a:t>CMR</a:t>
                      </a:r>
                      <a:endParaRPr lang="fr-FR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32763" t="43508" r="55395" b="36142"/>
          <a:stretch/>
        </p:blipFill>
        <p:spPr>
          <a:xfrm>
            <a:off x="5406022" y="2821645"/>
            <a:ext cx="1087665" cy="1051409"/>
          </a:xfrm>
          <a:prstGeom prst="rect">
            <a:avLst/>
          </a:prstGeom>
        </p:spPr>
      </p:pic>
      <p:pic>
        <p:nvPicPr>
          <p:cNvPr id="24" name="Imag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55" y="2960733"/>
            <a:ext cx="1571608" cy="800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73816" t="14269" r="16711" b="67018"/>
          <a:stretch/>
        </p:blipFill>
        <p:spPr>
          <a:xfrm rot="5400000">
            <a:off x="8261683" y="2705664"/>
            <a:ext cx="1155033" cy="12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09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7675</TotalTime>
  <Words>148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L'Oréal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RAMKURRUN Pooja</dc:creator>
  <cp:lastModifiedBy>Bernard Chelli</cp:lastModifiedBy>
  <cp:revision>148</cp:revision>
  <dcterms:created xsi:type="dcterms:W3CDTF">2020-03-23T08:37:13Z</dcterms:created>
  <dcterms:modified xsi:type="dcterms:W3CDTF">2020-05-28T16:38:19Z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iteId">
    <vt:lpwstr>e4e1abd9-eac7-4a71-ab52-da5c998aa7ba</vt:lpwstr>
  </property>
  <property fmtid="{D5CDD505-2E9C-101B-9397-08002B2CF9AE}" pid="4" name="MSIP_Label_f43b7177-c66c-4b22-a350-7ee86f9a1e74_Owner">
    <vt:lpwstr>Pooja.RAMKURRUN@loreal.com</vt:lpwstr>
  </property>
  <property fmtid="{D5CDD505-2E9C-101B-9397-08002B2CF9AE}" pid="5" name="MSIP_Label_f43b7177-c66c-4b22-a350-7ee86f9a1e74_SetDate">
    <vt:lpwstr>2020-03-23T08:53:40.4834526Z</vt:lpwstr>
  </property>
  <property fmtid="{D5CDD505-2E9C-101B-9397-08002B2CF9AE}" pid="6" name="MSIP_Label_f43b7177-c66c-4b22-a350-7ee86f9a1e74_Name">
    <vt:lpwstr>C1 - Internal use</vt:lpwstr>
  </property>
  <property fmtid="{D5CDD505-2E9C-101B-9397-08002B2CF9AE}" pid="7" name="MSIP_Label_f43b7177-c66c-4b22-a350-7ee86f9a1e74_Application">
    <vt:lpwstr>Microsoft Azure Information Protection</vt:lpwstr>
  </property>
  <property fmtid="{D5CDD505-2E9C-101B-9397-08002B2CF9AE}" pid="8" name="MSIP_Label_f43b7177-c66c-4b22-a350-7ee86f9a1e74_ActionId">
    <vt:lpwstr>daa1b834-7206-4930-bada-60dce37db51a</vt:lpwstr>
  </property>
  <property fmtid="{D5CDD505-2E9C-101B-9397-08002B2CF9AE}" pid="9" name="MSIP_Label_f43b7177-c66c-4b22-a350-7ee86f9a1e74_Extended_MSFT_Method">
    <vt:lpwstr>Automatic</vt:lpwstr>
  </property>
  <property fmtid="{D5CDD505-2E9C-101B-9397-08002B2CF9AE}" pid="10" name="Sensitivity">
    <vt:lpwstr>C1 - Internal use</vt:lpwstr>
  </property>
</Properties>
</file>