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3C76B-5035-4C56-B1CD-E4D2648FFB72}" type="datetimeFigureOut">
              <a:rPr lang="fr-FR" smtClean="0"/>
              <a:t>06/04/2020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934DF-B78A-49B5-8054-A09C920A65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05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5935-82EA-4DE9-9FEE-E8E48252A76F}" type="datetime1">
              <a:rPr lang="fr-FR" smtClean="0"/>
              <a:t>06/04/2020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5AB644E-21BC-4924-A1DB-5551A0200B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28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F9D-83B0-4F53-B69E-654A35B88143}" type="datetime1">
              <a:rPr lang="fr-FR" smtClean="0"/>
              <a:t>06/04/2020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AB644E-21BC-4924-A1DB-5551A0200B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42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B3496-D341-4DEE-BA3A-17F834A5358A}" type="datetime1">
              <a:rPr lang="fr-FR" smtClean="0"/>
              <a:t>06/04/2020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AB644E-21BC-4924-A1DB-5551A0200B29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7761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BDEF-124B-42CC-A9F4-F2B1005011CF}" type="datetime1">
              <a:rPr lang="fr-FR" smtClean="0"/>
              <a:t>06/04/2020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AB644E-21BC-4924-A1DB-5551A0200B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22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29D5-026F-472C-991B-6936F5205604}" type="datetime1">
              <a:rPr lang="fr-FR" smtClean="0"/>
              <a:t>06/04/2020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AB644E-21BC-4924-A1DB-5551A0200B29}" type="slidenum">
              <a:rPr lang="fr-FR" smtClean="0"/>
              <a:t>‹#›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675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EF62-C159-4185-8D0E-9E23E8D65CB0}" type="datetime1">
              <a:rPr lang="fr-FR" smtClean="0"/>
              <a:t>06/04/2020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AB644E-21BC-4924-A1DB-5551A0200B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58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8414-C7DA-4080-B68E-E8F58593E53D}" type="datetime1">
              <a:rPr lang="fr-FR" smtClean="0"/>
              <a:t>06/04/2020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644E-21BC-4924-A1DB-5551A0200B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382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C405B-F0A3-43D8-955F-D3578C97E310}" type="datetime1">
              <a:rPr lang="fr-FR" smtClean="0"/>
              <a:t>06/04/2020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644E-21BC-4924-A1DB-5551A0200B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01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9247-11C1-4239-B729-C47D7D3B47DA}" type="datetime1">
              <a:rPr lang="fr-FR" smtClean="0"/>
              <a:t>06/04/2020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644E-21BC-4924-A1DB-5551A0200B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8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032B-A848-45FD-BF8C-8A6E450840C4}" type="datetime1">
              <a:rPr lang="fr-FR" smtClean="0"/>
              <a:t>06/04/2020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AB644E-21BC-4924-A1DB-5551A0200B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64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1D04F-FB8F-49F2-B3F7-7352DBDE41B3}" type="datetime1">
              <a:rPr lang="fr-FR" smtClean="0"/>
              <a:t>06/04/2020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AB644E-21BC-4924-A1DB-5551A0200B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88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243E-6387-46C8-A7CD-D6CF900FB011}" type="datetime1">
              <a:rPr lang="fr-FR" smtClean="0"/>
              <a:t>06/04/2020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AB644E-21BC-4924-A1DB-5551A0200B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49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2709-EEA7-48E7-951E-0CE29E10C6E8}" type="datetime1">
              <a:rPr lang="fr-FR" smtClean="0"/>
              <a:t>06/04/2020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644E-21BC-4924-A1DB-5551A0200B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22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DCA9-F56E-4A0F-924D-54397B599499}" type="datetime1">
              <a:rPr lang="fr-FR" smtClean="0"/>
              <a:t>06/04/2020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644E-21BC-4924-A1DB-5551A0200B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3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7770-0B89-446B-98FB-A024872598F4}" type="datetime1">
              <a:rPr lang="fr-FR" smtClean="0"/>
              <a:t>06/04/2020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644E-21BC-4924-A1DB-5551A0200B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15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3390-AAA8-4686-B88B-D833698E798A}" type="datetime1">
              <a:rPr lang="fr-FR" smtClean="0"/>
              <a:t>06/04/2020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AB644E-21BC-4924-A1DB-5551A0200B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90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96C5-42A2-4F1B-9CF8-D1DAE33DC392}" type="datetime1">
              <a:rPr lang="fr-FR" smtClean="0"/>
              <a:t>06/04/2020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5AB644E-21BC-4924-A1DB-5551A0200B2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86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4C00044E-1AF5-470B-9D51-DB73F3FB7B55}"/>
              </a:ext>
            </a:extLst>
          </p:cNvPr>
          <p:cNvSpPr txBox="1"/>
          <p:nvPr/>
        </p:nvSpPr>
        <p:spPr>
          <a:xfrm>
            <a:off x="1683026" y="914400"/>
            <a:ext cx="882594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Leçon de chimie n°9 : </a:t>
            </a:r>
          </a:p>
          <a:p>
            <a:pPr algn="ctr"/>
            <a:endParaRPr lang="fr-FR" sz="2400" b="1" dirty="0"/>
          </a:p>
          <a:p>
            <a:pPr algn="ctr"/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200" b="1" dirty="0"/>
              <a:t>Du macroscopique au microscopique dans les synthèses organiques</a:t>
            </a:r>
          </a:p>
          <a:p>
            <a:pPr algn="ctr"/>
            <a:endParaRPr lang="fr-FR" sz="3200" b="1" dirty="0"/>
          </a:p>
          <a:p>
            <a:pPr algn="ctr"/>
            <a:endParaRPr lang="fr-FR" sz="3200" b="1" dirty="0"/>
          </a:p>
          <a:p>
            <a:pPr algn="ctr"/>
            <a:endParaRPr lang="fr-FR" sz="3200" b="1" dirty="0"/>
          </a:p>
          <a:p>
            <a:pPr algn="ctr"/>
            <a:r>
              <a:rPr lang="fr-FR" sz="2000" b="1" i="1" dirty="0"/>
              <a:t>Rémy BONNEMORT</a:t>
            </a:r>
          </a:p>
          <a:p>
            <a:pPr algn="ctr"/>
            <a:r>
              <a:rPr lang="fr-FR" sz="2000" b="1" i="1" dirty="0"/>
              <a:t>28 Novembre 2019</a:t>
            </a:r>
            <a:endParaRPr lang="fr-FR" b="1" i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89395AE3-AEAC-4BDD-85CB-73084512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644E-21BC-4924-A1DB-5551A0200B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5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1987CB33-FEC7-4EAA-815F-F58835C4D598}"/>
              </a:ext>
            </a:extLst>
          </p:cNvPr>
          <p:cNvSpPr txBox="1"/>
          <p:nvPr/>
        </p:nvSpPr>
        <p:spPr>
          <a:xfrm>
            <a:off x="1457739" y="563661"/>
            <a:ext cx="927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Rallongement de chaîne: Polystyrène</a:t>
            </a:r>
            <a:endParaRPr lang="fr-FR" sz="2800" b="1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4477F0BE-29BE-46CD-881F-C3169C14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644E-21BC-4924-A1DB-5551A0200B29}" type="slidenum">
              <a:rPr lang="fr-FR" smtClean="0"/>
              <a:t>2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xmlns="" id="{226AED05-6ADA-C548-AA0B-DFC9B5FE4220}"/>
              </a:ext>
            </a:extLst>
          </p:cNvPr>
          <p:cNvGrpSpPr/>
          <p:nvPr/>
        </p:nvGrpSpPr>
        <p:grpSpPr>
          <a:xfrm>
            <a:off x="3002132" y="2536587"/>
            <a:ext cx="762046" cy="2971802"/>
            <a:chOff x="1216742" y="1585455"/>
            <a:chExt cx="762046" cy="2971802"/>
          </a:xfrm>
        </p:grpSpPr>
        <p:sp>
          <p:nvSpPr>
            <p:cNvPr id="7" name="Délai  3">
              <a:extLst>
                <a:ext uri="{FF2B5EF4-FFF2-40B4-BE49-F238E27FC236}">
                  <a16:creationId xmlns:a16="http://schemas.microsoft.com/office/drawing/2014/main" xmlns="" id="{54384BA2-8AA0-294A-8EAA-6FB1BAB3E6C2}"/>
                </a:ext>
              </a:extLst>
            </p:cNvPr>
            <p:cNvSpPr/>
            <p:nvPr/>
          </p:nvSpPr>
          <p:spPr>
            <a:xfrm rot="5400000">
              <a:off x="110612" y="2691585"/>
              <a:ext cx="2971801" cy="75954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Délai  4">
              <a:extLst>
                <a:ext uri="{FF2B5EF4-FFF2-40B4-BE49-F238E27FC236}">
                  <a16:creationId xmlns:a16="http://schemas.microsoft.com/office/drawing/2014/main" xmlns="" id="{77142FDB-74E8-8C43-AD14-DD544C87B97F}"/>
                </a:ext>
              </a:extLst>
            </p:cNvPr>
            <p:cNvSpPr/>
            <p:nvPr/>
          </p:nvSpPr>
          <p:spPr>
            <a:xfrm rot="5400000">
              <a:off x="866512" y="3444981"/>
              <a:ext cx="1465010" cy="759542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6">
            <a:extLst>
              <a:ext uri="{FF2B5EF4-FFF2-40B4-BE49-F238E27FC236}">
                <a16:creationId xmlns:a16="http://schemas.microsoft.com/office/drawing/2014/main" xmlns="" id="{5CA3B74D-B87E-5640-8973-5AA934DF4B0C}"/>
              </a:ext>
            </a:extLst>
          </p:cNvPr>
          <p:cNvGrpSpPr/>
          <p:nvPr/>
        </p:nvGrpSpPr>
        <p:grpSpPr>
          <a:xfrm rot="936148">
            <a:off x="6697760" y="2489447"/>
            <a:ext cx="761410" cy="2971801"/>
            <a:chOff x="1216742" y="1585455"/>
            <a:chExt cx="761410" cy="2971801"/>
          </a:xfrm>
        </p:grpSpPr>
        <p:sp>
          <p:nvSpPr>
            <p:cNvPr id="10" name="Délai  7">
              <a:extLst>
                <a:ext uri="{FF2B5EF4-FFF2-40B4-BE49-F238E27FC236}">
                  <a16:creationId xmlns:a16="http://schemas.microsoft.com/office/drawing/2014/main" xmlns="" id="{83EB2D02-5FA3-2841-955D-579422B4786C}"/>
                </a:ext>
              </a:extLst>
            </p:cNvPr>
            <p:cNvSpPr/>
            <p:nvPr/>
          </p:nvSpPr>
          <p:spPr>
            <a:xfrm rot="5400000">
              <a:off x="110612" y="2691585"/>
              <a:ext cx="2971801" cy="759542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Délai  8">
              <a:extLst>
                <a:ext uri="{FF2B5EF4-FFF2-40B4-BE49-F238E27FC236}">
                  <a16:creationId xmlns:a16="http://schemas.microsoft.com/office/drawing/2014/main" xmlns="" id="{1C59A8F9-DA15-4347-A64E-E5A05437BA32}"/>
                </a:ext>
              </a:extLst>
            </p:cNvPr>
            <p:cNvSpPr/>
            <p:nvPr/>
          </p:nvSpPr>
          <p:spPr>
            <a:xfrm rot="5400000">
              <a:off x="865876" y="3440341"/>
              <a:ext cx="1465010" cy="759542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0">
            <a:extLst>
              <a:ext uri="{FF2B5EF4-FFF2-40B4-BE49-F238E27FC236}">
                <a16:creationId xmlns:a16="http://schemas.microsoft.com/office/drawing/2014/main" xmlns="" id="{9BC04F61-D38A-9E48-927F-CD592202EA31}"/>
              </a:ext>
            </a:extLst>
          </p:cNvPr>
          <p:cNvSpPr txBox="1"/>
          <p:nvPr/>
        </p:nvSpPr>
        <p:spPr>
          <a:xfrm>
            <a:off x="1755893" y="17251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AIBN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F7531925-2885-9B41-8DFC-2B844CAF12F1}"/>
              </a:ext>
            </a:extLst>
          </p:cNvPr>
          <p:cNvCxnSpPr>
            <a:cxnSpLocks/>
          </p:cNvCxnSpPr>
          <p:nvPr/>
        </p:nvCxnSpPr>
        <p:spPr>
          <a:xfrm flipV="1">
            <a:off x="2626048" y="4913536"/>
            <a:ext cx="741107" cy="594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4">
            <a:extLst>
              <a:ext uri="{FF2B5EF4-FFF2-40B4-BE49-F238E27FC236}">
                <a16:creationId xmlns:a16="http://schemas.microsoft.com/office/drawing/2014/main" xmlns="" id="{9765F002-5548-6647-8AE9-12CE5895858C}"/>
              </a:ext>
            </a:extLst>
          </p:cNvPr>
          <p:cNvSpPr txBox="1"/>
          <p:nvPr/>
        </p:nvSpPr>
        <p:spPr>
          <a:xfrm>
            <a:off x="1755893" y="5294227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Styrène </a:t>
            </a:r>
          </a:p>
        </p:txBody>
      </p:sp>
      <p:sp>
        <p:nvSpPr>
          <p:cNvPr id="15" name="ZoneTexte 15">
            <a:extLst>
              <a:ext uri="{FF2B5EF4-FFF2-40B4-BE49-F238E27FC236}">
                <a16:creationId xmlns:a16="http://schemas.microsoft.com/office/drawing/2014/main" xmlns="" id="{CB2FA784-4C49-6742-B830-F3D76F253025}"/>
              </a:ext>
            </a:extLst>
          </p:cNvPr>
          <p:cNvSpPr txBox="1"/>
          <p:nvPr/>
        </p:nvSpPr>
        <p:spPr>
          <a:xfrm>
            <a:off x="3829554" y="416013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~ 90°</a:t>
            </a:r>
          </a:p>
        </p:txBody>
      </p:sp>
      <p:cxnSp>
        <p:nvCxnSpPr>
          <p:cNvPr id="16" name="Connecteur droit avec flèche 16">
            <a:extLst>
              <a:ext uri="{FF2B5EF4-FFF2-40B4-BE49-F238E27FC236}">
                <a16:creationId xmlns:a16="http://schemas.microsoft.com/office/drawing/2014/main" xmlns="" id="{60D60D67-B70F-6D4E-9204-6E127BB41A15}"/>
              </a:ext>
            </a:extLst>
          </p:cNvPr>
          <p:cNvCxnSpPr>
            <a:cxnSpLocks/>
          </p:cNvCxnSpPr>
          <p:nvPr/>
        </p:nvCxnSpPr>
        <p:spPr>
          <a:xfrm flipV="1">
            <a:off x="4904674" y="3610764"/>
            <a:ext cx="92177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9">
            <a:extLst>
              <a:ext uri="{FF2B5EF4-FFF2-40B4-BE49-F238E27FC236}">
                <a16:creationId xmlns:a16="http://schemas.microsoft.com/office/drawing/2014/main" xmlns="" id="{831A4069-7CF3-E742-9F34-9E8FC9F38C17}"/>
              </a:ext>
            </a:extLst>
          </p:cNvPr>
          <p:cNvSpPr txBox="1"/>
          <p:nvPr/>
        </p:nvSpPr>
        <p:spPr>
          <a:xfrm>
            <a:off x="4776852" y="3074899"/>
            <a:ext cx="109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 Toluène</a:t>
            </a:r>
          </a:p>
        </p:txBody>
      </p:sp>
      <p:grpSp>
        <p:nvGrpSpPr>
          <p:cNvPr id="18" name="Groupe 28">
            <a:extLst>
              <a:ext uri="{FF2B5EF4-FFF2-40B4-BE49-F238E27FC236}">
                <a16:creationId xmlns:a16="http://schemas.microsoft.com/office/drawing/2014/main" xmlns="" id="{1DA319EE-4D99-3B42-A114-2C8DBF37F969}"/>
              </a:ext>
            </a:extLst>
          </p:cNvPr>
          <p:cNvGrpSpPr/>
          <p:nvPr/>
        </p:nvGrpSpPr>
        <p:grpSpPr>
          <a:xfrm>
            <a:off x="8614182" y="3259565"/>
            <a:ext cx="2153266" cy="2814642"/>
            <a:chOff x="7846431" y="2396924"/>
            <a:chExt cx="2153266" cy="2814642"/>
          </a:xfrm>
        </p:grpSpPr>
        <p:sp>
          <p:nvSpPr>
            <p:cNvPr id="19" name="Rectangle à coins arrondis 26">
              <a:extLst>
                <a:ext uri="{FF2B5EF4-FFF2-40B4-BE49-F238E27FC236}">
                  <a16:creationId xmlns:a16="http://schemas.microsoft.com/office/drawing/2014/main" xmlns="" id="{E50AF50F-040D-144A-B92F-94C79440B974}"/>
                </a:ext>
              </a:extLst>
            </p:cNvPr>
            <p:cNvSpPr/>
            <p:nvPr/>
          </p:nvSpPr>
          <p:spPr>
            <a:xfrm>
              <a:off x="7915407" y="4047446"/>
              <a:ext cx="1892657" cy="1159207"/>
            </a:xfrm>
            <a:prstGeom prst="roundRect">
              <a:avLst>
                <a:gd name="adj" fmla="val 2652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BD1D8D13-5553-B041-BC80-086D1697FE52}"/>
                </a:ext>
              </a:extLst>
            </p:cNvPr>
            <p:cNvSpPr/>
            <p:nvPr/>
          </p:nvSpPr>
          <p:spPr>
            <a:xfrm>
              <a:off x="7914929" y="3784599"/>
              <a:ext cx="1893135" cy="653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1" name="Groupe 25">
              <a:extLst>
                <a:ext uri="{FF2B5EF4-FFF2-40B4-BE49-F238E27FC236}">
                  <a16:creationId xmlns:a16="http://schemas.microsoft.com/office/drawing/2014/main" xmlns="" id="{0C579B67-0402-CE4D-9C28-23C2490A5699}"/>
                </a:ext>
              </a:extLst>
            </p:cNvPr>
            <p:cNvGrpSpPr/>
            <p:nvPr/>
          </p:nvGrpSpPr>
          <p:grpSpPr>
            <a:xfrm>
              <a:off x="7846431" y="2396924"/>
              <a:ext cx="2153266" cy="2814642"/>
              <a:chOff x="8126360" y="2773471"/>
              <a:chExt cx="2153266" cy="2814642"/>
            </a:xfrm>
          </p:grpSpPr>
          <p:sp>
            <p:nvSpPr>
              <p:cNvPr id="22" name="Rectangle à coins arrondis 20">
                <a:extLst>
                  <a:ext uri="{FF2B5EF4-FFF2-40B4-BE49-F238E27FC236}">
                    <a16:creationId xmlns:a16="http://schemas.microsoft.com/office/drawing/2014/main" xmlns="" id="{9FCB819E-507C-1C4B-A1F7-5D69356893BD}"/>
                  </a:ext>
                </a:extLst>
              </p:cNvPr>
              <p:cNvSpPr/>
              <p:nvPr/>
            </p:nvSpPr>
            <p:spPr>
              <a:xfrm>
                <a:off x="8185547" y="3140185"/>
                <a:ext cx="1902446" cy="244792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309F8D5B-CEE6-3745-925C-095C2F465E37}"/>
                  </a:ext>
                </a:extLst>
              </p:cNvPr>
              <p:cNvSpPr/>
              <p:nvPr/>
            </p:nvSpPr>
            <p:spPr>
              <a:xfrm rot="623647">
                <a:off x="8126360" y="2773471"/>
                <a:ext cx="2153266" cy="9005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xmlns="" id="{A03A4786-ECD1-6D46-9222-F8C925B0BFEF}"/>
                  </a:ext>
                </a:extLst>
              </p:cNvPr>
              <p:cNvCxnSpPr/>
              <p:nvPr/>
            </p:nvCxnSpPr>
            <p:spPr>
              <a:xfrm flipV="1">
                <a:off x="10087993" y="3554359"/>
                <a:ext cx="147389" cy="2819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Arc 24">
            <a:extLst>
              <a:ext uri="{FF2B5EF4-FFF2-40B4-BE49-F238E27FC236}">
                <a16:creationId xmlns:a16="http://schemas.microsoft.com/office/drawing/2014/main" xmlns="" id="{9053B14C-4932-F943-985A-265C6FD9E065}"/>
              </a:ext>
            </a:extLst>
          </p:cNvPr>
          <p:cNvSpPr/>
          <p:nvPr/>
        </p:nvSpPr>
        <p:spPr>
          <a:xfrm>
            <a:off x="6977015" y="2037599"/>
            <a:ext cx="2724478" cy="3470790"/>
          </a:xfrm>
          <a:prstGeom prst="arc">
            <a:avLst>
              <a:gd name="adj1" fmla="val 14314621"/>
              <a:gd name="adj2" fmla="val 135588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9">
            <a:extLst>
              <a:ext uri="{FF2B5EF4-FFF2-40B4-BE49-F238E27FC236}">
                <a16:creationId xmlns:a16="http://schemas.microsoft.com/office/drawing/2014/main" xmlns="" id="{4388F53C-19EC-3141-8D62-4CBFF31CB271}"/>
              </a:ext>
            </a:extLst>
          </p:cNvPr>
          <p:cNvCxnSpPr>
            <a:cxnSpLocks/>
          </p:cNvCxnSpPr>
          <p:nvPr/>
        </p:nvCxnSpPr>
        <p:spPr>
          <a:xfrm flipH="1" flipV="1">
            <a:off x="10347532" y="5652653"/>
            <a:ext cx="758838" cy="1809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33">
            <a:extLst>
              <a:ext uri="{FF2B5EF4-FFF2-40B4-BE49-F238E27FC236}">
                <a16:creationId xmlns:a16="http://schemas.microsoft.com/office/drawing/2014/main" xmlns="" id="{6464D1D5-6FDE-FF4F-A750-152DC9040C68}"/>
              </a:ext>
            </a:extLst>
          </p:cNvPr>
          <p:cNvSpPr txBox="1"/>
          <p:nvPr/>
        </p:nvSpPr>
        <p:spPr>
          <a:xfrm>
            <a:off x="11106370" y="5663559"/>
            <a:ext cx="9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Éthanol</a:t>
            </a:r>
          </a:p>
        </p:txBody>
      </p:sp>
      <p:cxnSp>
        <p:nvCxnSpPr>
          <p:cNvPr id="28" name="Connecteur droit avec flèche 34">
            <a:extLst>
              <a:ext uri="{FF2B5EF4-FFF2-40B4-BE49-F238E27FC236}">
                <a16:creationId xmlns:a16="http://schemas.microsoft.com/office/drawing/2014/main" xmlns="" id="{AE602092-2382-6446-B8E1-847CA1FD95CB}"/>
              </a:ext>
            </a:extLst>
          </p:cNvPr>
          <p:cNvCxnSpPr>
            <a:cxnSpLocks/>
          </p:cNvCxnSpPr>
          <p:nvPr/>
        </p:nvCxnSpPr>
        <p:spPr>
          <a:xfrm flipV="1">
            <a:off x="5980043" y="4921744"/>
            <a:ext cx="741107" cy="594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35">
            <a:extLst>
              <a:ext uri="{FF2B5EF4-FFF2-40B4-BE49-F238E27FC236}">
                <a16:creationId xmlns:a16="http://schemas.microsoft.com/office/drawing/2014/main" xmlns="" id="{E7578D65-4D19-4948-AD76-B0D5F7CD108F}"/>
              </a:ext>
            </a:extLst>
          </p:cNvPr>
          <p:cNvSpPr txBox="1"/>
          <p:nvPr/>
        </p:nvSpPr>
        <p:spPr>
          <a:xfrm>
            <a:off x="4765163" y="5525059"/>
            <a:ext cx="2122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Mélange réactionnel</a:t>
            </a:r>
          </a:p>
          <a:p>
            <a:r>
              <a:rPr lang="fr-FR" dirty="0" smtClean="0"/>
              <a:t>(</a:t>
            </a:r>
            <a:r>
              <a:rPr lang="fr-FR" dirty="0"/>
              <a:t>polystyrène</a:t>
            </a:r>
            <a:r>
              <a:rPr lang="fr-FR" dirty="0" smtClean="0"/>
              <a:t>) </a:t>
            </a:r>
            <a:endParaRPr lang="fr-FR" dirty="0"/>
          </a:p>
        </p:txBody>
      </p:sp>
      <p:pic>
        <p:nvPicPr>
          <p:cNvPr id="30" name="Image 37">
            <a:extLst>
              <a:ext uri="{FF2B5EF4-FFF2-40B4-BE49-F238E27FC236}">
                <a16:creationId xmlns:a16="http://schemas.microsoft.com/office/drawing/2014/main" xmlns="" id="{65328FC0-67D8-F246-A254-CF60A4B3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693" y="4211769"/>
            <a:ext cx="569167" cy="1036898"/>
          </a:xfrm>
          <a:prstGeom prst="rect">
            <a:avLst/>
          </a:prstGeom>
        </p:spPr>
      </p:pic>
      <p:sp>
        <p:nvSpPr>
          <p:cNvPr id="31" name="Arc 30">
            <a:extLst>
              <a:ext uri="{FF2B5EF4-FFF2-40B4-BE49-F238E27FC236}">
                <a16:creationId xmlns:a16="http://schemas.microsoft.com/office/drawing/2014/main" xmlns="" id="{B35A5E70-51EF-C744-A40A-71376CD3B5DE}"/>
              </a:ext>
            </a:extLst>
          </p:cNvPr>
          <p:cNvSpPr/>
          <p:nvPr/>
        </p:nvSpPr>
        <p:spPr>
          <a:xfrm>
            <a:off x="1327633" y="1899948"/>
            <a:ext cx="1976283" cy="1873046"/>
          </a:xfrm>
          <a:prstGeom prst="arc">
            <a:avLst>
              <a:gd name="adj1" fmla="val 16947725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25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AD62E306-6F92-415E-8136-1D265BD84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65" y="1152907"/>
            <a:ext cx="4272864" cy="55303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70B8C5FB-1A02-47C5-B387-D928D82DEC08}"/>
              </a:ext>
            </a:extLst>
          </p:cNvPr>
          <p:cNvSpPr txBox="1"/>
          <p:nvPr/>
        </p:nvSpPr>
        <p:spPr>
          <a:xfrm>
            <a:off x="1683026" y="410817"/>
            <a:ext cx="8825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Étape </a:t>
            </a:r>
            <a:r>
              <a:rPr lang="fr-FR" sz="2800" b="1" dirty="0"/>
              <a:t>de préparation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A7D81947-CCFA-4D90-96F6-C81BC8BA3EAC}"/>
              </a:ext>
            </a:extLst>
          </p:cNvPr>
          <p:cNvSpPr txBox="1"/>
          <p:nvPr/>
        </p:nvSpPr>
        <p:spPr>
          <a:xfrm>
            <a:off x="5889629" y="2690336"/>
            <a:ext cx="5764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Solution initiale :</a:t>
            </a:r>
          </a:p>
          <a:p>
            <a:endParaRPr lang="fr-FR" dirty="0"/>
          </a:p>
          <a:p>
            <a:r>
              <a:rPr lang="fr-FR" dirty="0"/>
              <a:t>2-méthyl-propan-2-ol (ou </a:t>
            </a:r>
            <a:r>
              <a:rPr lang="fr-FR" dirty="0" err="1"/>
              <a:t>tert</a:t>
            </a:r>
            <a:r>
              <a:rPr lang="fr-FR" dirty="0"/>
              <a:t>-butanol) – 10 </a:t>
            </a:r>
            <a:r>
              <a:rPr lang="fr-FR" dirty="0" err="1"/>
              <a:t>mL</a:t>
            </a:r>
            <a:endParaRPr lang="fr-FR" dirty="0"/>
          </a:p>
          <a:p>
            <a:endParaRPr lang="fr-FR" dirty="0"/>
          </a:p>
          <a:p>
            <a:r>
              <a:rPr lang="fr-FR" dirty="0"/>
              <a:t>Acide chlorhydrique – 25 </a:t>
            </a:r>
            <a:r>
              <a:rPr lang="fr-FR" dirty="0" err="1"/>
              <a:t>mL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575B058-1CD8-4AF6-B806-2F170D8B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644E-21BC-4924-A1DB-5551A0200B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11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B61520F9-CB75-4441-9651-8124AABF09F2}"/>
              </a:ext>
            </a:extLst>
          </p:cNvPr>
          <p:cNvSpPr txBox="1"/>
          <p:nvPr/>
        </p:nvSpPr>
        <p:spPr>
          <a:xfrm>
            <a:off x="1683026" y="410817"/>
            <a:ext cx="8825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Étapes </a:t>
            </a:r>
            <a:r>
              <a:rPr lang="fr-FR" sz="2800" b="1" dirty="0"/>
              <a:t>de lavage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5123A47B-176F-4B38-B268-6AE697CF181B}"/>
              </a:ext>
            </a:extLst>
          </p:cNvPr>
          <p:cNvSpPr txBox="1"/>
          <p:nvPr/>
        </p:nvSpPr>
        <p:spPr>
          <a:xfrm>
            <a:off x="834887" y="1656522"/>
            <a:ext cx="106812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Ajout d’hydrogénocarbonate (en solution alcoolique) :</a:t>
            </a:r>
          </a:p>
          <a:p>
            <a:r>
              <a:rPr lang="fr-FR" dirty="0"/>
              <a:t>Suppression de l’acide chlorhydrique présent dans la phase organique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8"/>
            <a:r>
              <a:rPr lang="fr-FR" dirty="0"/>
              <a:t>		- Lavage de la phase organique : </a:t>
            </a:r>
          </a:p>
          <a:p>
            <a:r>
              <a:rPr lang="fr-FR" dirty="0"/>
              <a:t>						Élimination   de l’alcool qui n’aurait pas réagi (il passe 												dans la phase aqueuse)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6B371133-4521-47D3-9567-02F09ABD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78" y="2524672"/>
            <a:ext cx="8165541" cy="90432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7C87DCBA-D1BB-405B-99C4-7833EA7BD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68" y="3429000"/>
            <a:ext cx="3790950" cy="328612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A53BE4BE-29B0-451C-BB3A-8EF1508E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644E-21BC-4924-A1DB-5551A0200B2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00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B61520F9-CB75-4441-9651-8124AABF09F2}"/>
              </a:ext>
            </a:extLst>
          </p:cNvPr>
          <p:cNvSpPr txBox="1"/>
          <p:nvPr/>
        </p:nvSpPr>
        <p:spPr>
          <a:xfrm>
            <a:off x="1683026" y="410817"/>
            <a:ext cx="8825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Étapes </a:t>
            </a:r>
            <a:r>
              <a:rPr lang="fr-FR" sz="2800" b="1" dirty="0"/>
              <a:t>séchage et filtration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5123A47B-176F-4B38-B268-6AE697CF181B}"/>
              </a:ext>
            </a:extLst>
          </p:cNvPr>
          <p:cNvSpPr txBox="1"/>
          <p:nvPr/>
        </p:nvSpPr>
        <p:spPr>
          <a:xfrm>
            <a:off x="834887" y="1656522"/>
            <a:ext cx="10681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Étape de séchage : ajout de sulfate de magnésium pour sécher la phase organique : enlève les traces éventuelles d’eau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Filtration sous Büchner : obtention du produit </a:t>
            </a:r>
            <a:r>
              <a:rPr lang="fr-FR" dirty="0" smtClean="0"/>
              <a:t>(</a:t>
            </a:r>
            <a:r>
              <a:rPr lang="fr-FR" dirty="0"/>
              <a:t>seul dans la phase organique)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61B49C9B-8C97-4533-923B-3A4036AE5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115" y="3015022"/>
            <a:ext cx="5942880" cy="3432161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95761E80-356E-43E6-9112-4E24E7EE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644E-21BC-4924-A1DB-5551A0200B2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50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B61520F9-CB75-4441-9651-8124AABF09F2}"/>
              </a:ext>
            </a:extLst>
          </p:cNvPr>
          <p:cNvSpPr txBox="1"/>
          <p:nvPr/>
        </p:nvSpPr>
        <p:spPr>
          <a:xfrm>
            <a:off x="1683026" y="410817"/>
            <a:ext cx="8825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Spectres IR du produit et du réactif</a:t>
            </a:r>
            <a:endParaRPr lang="fr-FR" sz="2800" b="1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95761E80-356E-43E6-9112-4E24E7EE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B644E-21BC-4924-A1DB-5551A0200B29}" type="slidenum">
              <a:rPr lang="fr-FR" smtClean="0"/>
              <a:t>6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4081093"/>
            <a:ext cx="6581955" cy="2771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1152907"/>
            <a:ext cx="6581955" cy="25937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86469" y="2265106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2-methylpropan-2-ol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932666" y="528198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Produit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2063164" y="346338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O-H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2814749" y="346913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C-H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27649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323</TotalTime>
  <Words>131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Brin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Rémy BONNEMORT</dc:creator>
  <cp:lastModifiedBy>Bernard Chelli</cp:lastModifiedBy>
  <cp:revision>25</cp:revision>
  <dcterms:created xsi:type="dcterms:W3CDTF">2019-11-17T16:37:48Z</dcterms:created>
  <dcterms:modified xsi:type="dcterms:W3CDTF">2020-04-06T15:38:11Z</dcterms:modified>
</cp:coreProperties>
</file>