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23"/>
  </p:notesMasterIdLst>
  <p:sldIdLst>
    <p:sldId id="266" r:id="rId2"/>
    <p:sldId id="257" r:id="rId3"/>
    <p:sldId id="263" r:id="rId4"/>
    <p:sldId id="264" r:id="rId5"/>
    <p:sldId id="267" r:id="rId6"/>
    <p:sldId id="268" r:id="rId7"/>
    <p:sldId id="269" r:id="rId8"/>
    <p:sldId id="270" r:id="rId9"/>
    <p:sldId id="277" r:id="rId10"/>
    <p:sldId id="273" r:id="rId11"/>
    <p:sldId id="278" r:id="rId12"/>
    <p:sldId id="256" r:id="rId13"/>
    <p:sldId id="276" r:id="rId14"/>
    <p:sldId id="261" r:id="rId15"/>
    <p:sldId id="262" r:id="rId16"/>
    <p:sldId id="259" r:id="rId17"/>
    <p:sldId id="274" r:id="rId18"/>
    <p:sldId id="279" r:id="rId19"/>
    <p:sldId id="265" r:id="rId20"/>
    <p:sldId id="258" r:id="rId21"/>
    <p:sldId id="26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7C3"/>
    <a:srgbClr val="70AD47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394A8-B687-4B9A-BAF7-D63044A7B268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46F86-E53F-4F63-AE42-52C70F8BA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68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46F86-E53F-4F63-AE42-52C70F8BADA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41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DE485919-D061-4616-A3B4-92D1B971E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08240493-05C1-4349-BDBD-5BFE0F0CA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554737D-BA05-47D1-8392-C0CA09573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CC0E966-EB8C-4DCE-8387-5FB2333E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668182B-CBA9-4353-AD43-F38AED94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5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34B0B69D-A886-41A8-98F9-9B75CF8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FD403E0C-01BA-4FAD-8275-D560E8E64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570C0157-A1E7-410A-AA44-008902B88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B10E9985-B58B-4610-B91A-8C27FBAD2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B806B8B1-03D8-4D9C-AF54-F294F214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17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="" xmlns:a16="http://schemas.microsoft.com/office/drawing/2014/main" id="{0345EA07-9DE0-4149-9127-9D46325A8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="" xmlns:a16="http://schemas.microsoft.com/office/drawing/2014/main" id="{802B7BD7-8CA8-4C5E-B3E9-15EEBCD49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45539ED8-027E-4DDD-B693-BFDA5443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10F32284-D2D2-45FF-AEB3-CF4567503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F985E80-4776-4F69-9F46-83641396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A5A16A7-9A2D-46FC-8416-D6742DEB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0F4BF53C-2A13-4B7F-8CC2-2C51CC36B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B572486A-BCF9-4CED-8588-61361A646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DF2C0F21-0CD2-47D3-A739-E7EE21FC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8826B4DB-00A7-414E-BECE-A2103E3A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29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74AB8FAE-6492-4DB3-BB8E-198DF01B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81496BE0-7FE1-44DD-A1B0-13B0E4C38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CF5FCAF8-0231-43C9-A40F-C83D6D9A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076A9D06-D9CB-4345-B7CA-A1C908FF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DEDDDE3D-556B-4F11-A61D-565C5E8C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5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3B9AFE5-454B-4667-8A4A-590E5F647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5BA01D06-D9C7-4CB5-8FFD-8F94D4E7D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5B92B05F-1616-49CA-BD55-A8C9F57BE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249D8C34-6DE0-4862-AF35-6A305B69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465B87E8-650C-4276-ADDA-A62BAFE2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9600F77E-009E-4E39-BFEA-DDB79041F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70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D4F1EED-E6E4-4D3C-B2A7-9851BBF16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9587447B-0B17-4CD4-AF8A-FFE25C010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="" xmlns:a16="http://schemas.microsoft.com/office/drawing/2014/main" id="{D2D750C4-2AE8-405B-8F65-69AEF24B3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="" xmlns:a16="http://schemas.microsoft.com/office/drawing/2014/main" id="{6A91FE24-9291-4CD7-AB57-945B61636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="" xmlns:a16="http://schemas.microsoft.com/office/drawing/2014/main" id="{660FF800-04A9-4B94-A0D6-15172275C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="" xmlns:a16="http://schemas.microsoft.com/office/drawing/2014/main" id="{01C89E44-98E1-48E5-B03C-88190D05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="" xmlns:a16="http://schemas.microsoft.com/office/drawing/2014/main" id="{6B3A8D08-1072-4237-88FF-6842D0654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="" xmlns:a16="http://schemas.microsoft.com/office/drawing/2014/main" id="{E1258CCE-43BF-49C7-8338-D99F165A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4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6CECF0C-8C82-4B8C-81D2-C7878395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3C6D211F-9BDB-4B56-AD06-A6A290A6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7E622243-9E6E-4490-B0A9-130F5294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37B5AC2E-85AC-4A22-9596-E783C54A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42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="" xmlns:a16="http://schemas.microsoft.com/office/drawing/2014/main" id="{430BB340-92EF-43B9-BE99-0C095EF5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="" xmlns:a16="http://schemas.microsoft.com/office/drawing/2014/main" id="{47F4A6E6-DDA2-43C8-B25D-7397C96E9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="" xmlns:a16="http://schemas.microsoft.com/office/drawing/2014/main" id="{F6485A25-6533-41DA-A34A-1816D5BC0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9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53C7AD5A-B2CE-4D05-9ED1-CF298896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11C190C7-644A-4B65-B5FB-FF0A4CF94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C380FA8-2D9D-4741-B8E9-6CB695BF8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F64CE28A-32DD-41EF-81D8-2D72A2A9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1BF38A81-F92F-42FD-8FFC-C9CB0982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A2D477E-C9E4-4EE5-BFFD-BD2121DD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195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E533CF62-D1CC-4205-BEDE-32FE112E8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="" xmlns:a16="http://schemas.microsoft.com/office/drawing/2014/main" id="{CDF41917-53B5-4DA1-BF78-957B87828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="" xmlns:a16="http://schemas.microsoft.com/office/drawing/2014/main" id="{90067EEA-C829-45D3-9648-32000B6BD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0841C667-04B9-40E0-B17A-E85EDD6FC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7E07FCDA-73DB-4490-900D-CAEAF18D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330EDDFD-FB56-4651-88E6-1869941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277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="" xmlns:a16="http://schemas.microsoft.com/office/drawing/2014/main" id="{A2DD9180-E711-4D68-BC15-84D889ACC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E0D4CC4F-7D33-4EC6-AC24-DB60ABB72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06E49E05-AEF9-4FA8-A6F3-C25EF02F7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265B9-DAA2-4C29-9ADE-8E6DD2E190EF}" type="datetimeFigureOut">
              <a:rPr lang="fr-FR" smtClean="0"/>
              <a:t>12/04/2020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F2DCF353-BCFC-4A5C-8FB8-55531D47B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F15E3862-A565-4EBC-8295-2A7D28DD8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31E9-BA4D-4713-BE6B-D2111B241E1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80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09C1064-AF2C-4CD9-96B5-FB0581492B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E7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61D564B4-5925-4AC8-8A9F-34328D7BEE39}"/>
              </a:ext>
            </a:extLst>
          </p:cNvPr>
          <p:cNvSpPr txBox="1"/>
          <p:nvPr/>
        </p:nvSpPr>
        <p:spPr>
          <a:xfrm>
            <a:off x="1" y="2767280"/>
            <a:ext cx="12191999" cy="1323439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4000" dirty="0">
                <a:solidFill>
                  <a:schemeClr val="bg1"/>
                </a:solidFill>
              </a:rPr>
              <a:t>Documents pédagogiques : </a:t>
            </a:r>
          </a:p>
          <a:p>
            <a:pPr algn="ctr"/>
            <a:r>
              <a:rPr lang="fr-FR" sz="4000" dirty="0">
                <a:solidFill>
                  <a:schemeClr val="bg1"/>
                </a:solidFill>
              </a:rPr>
              <a:t>Séparations, purifications, contrôles de pureté</a:t>
            </a:r>
          </a:p>
        </p:txBody>
      </p:sp>
    </p:spTree>
    <p:extLst>
      <p:ext uri="{BB962C8B-B14F-4D97-AF65-F5344CB8AC3E}">
        <p14:creationId xmlns:p14="http://schemas.microsoft.com/office/powerpoint/2010/main" val="395915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Distillation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5B610E68-5C62-4941-BD7C-F51EE1BC0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0" y="1054100"/>
            <a:ext cx="9017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7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Rendements des transformations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="" xmlns:a16="http://schemas.microsoft.com/office/drawing/2014/main" id="{E552A0D5-3E0F-45A8-8302-B061858F4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969955"/>
              </p:ext>
            </p:extLst>
          </p:nvPr>
        </p:nvGraphicFramePr>
        <p:xfrm>
          <a:off x="0" y="1225797"/>
          <a:ext cx="12192000" cy="270282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64849">
                  <a:extLst>
                    <a:ext uri="{9D8B030D-6E8A-4147-A177-3AD203B41FA5}">
                      <a16:colId xmlns="" xmlns:a16="http://schemas.microsoft.com/office/drawing/2014/main" val="3380112200"/>
                    </a:ext>
                  </a:extLst>
                </a:gridCol>
                <a:gridCol w="2441543">
                  <a:extLst>
                    <a:ext uri="{9D8B030D-6E8A-4147-A177-3AD203B41FA5}">
                      <a16:colId xmlns="" xmlns:a16="http://schemas.microsoft.com/office/drawing/2014/main" val="1960283393"/>
                    </a:ext>
                  </a:extLst>
                </a:gridCol>
                <a:gridCol w="1263192">
                  <a:extLst>
                    <a:ext uri="{9D8B030D-6E8A-4147-A177-3AD203B41FA5}">
                      <a16:colId xmlns="" xmlns:a16="http://schemas.microsoft.com/office/drawing/2014/main" val="3634266324"/>
                    </a:ext>
                  </a:extLst>
                </a:gridCol>
                <a:gridCol w="688156">
                  <a:extLst>
                    <a:ext uri="{9D8B030D-6E8A-4147-A177-3AD203B41FA5}">
                      <a16:colId xmlns="" xmlns:a16="http://schemas.microsoft.com/office/drawing/2014/main" val="1344718068"/>
                    </a:ext>
                  </a:extLst>
                </a:gridCol>
                <a:gridCol w="2856322">
                  <a:extLst>
                    <a:ext uri="{9D8B030D-6E8A-4147-A177-3AD203B41FA5}">
                      <a16:colId xmlns="" xmlns:a16="http://schemas.microsoft.com/office/drawing/2014/main" val="3610365377"/>
                    </a:ext>
                  </a:extLst>
                </a:gridCol>
                <a:gridCol w="3377938">
                  <a:extLst>
                    <a:ext uri="{9D8B030D-6E8A-4147-A177-3AD203B41FA5}">
                      <a16:colId xmlns="" xmlns:a16="http://schemas.microsoft.com/office/drawing/2014/main" val="3024465605"/>
                    </a:ext>
                  </a:extLst>
                </a:gridCol>
              </a:tblGrid>
              <a:tr h="650371">
                <a:tc>
                  <a:txBody>
                    <a:bodyPr/>
                    <a:lstStyle/>
                    <a:p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 benzaldéhyde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HO</a:t>
                      </a:r>
                      <a:r>
                        <a:rPr lang="fr-FR" sz="2400" baseline="30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Alcool benzylique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Ion benzoate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0909736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État 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66308085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À 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-2</a:t>
                      </a:r>
                      <a:r>
                        <a:rPr lang="el-GR" sz="2400" dirty="0"/>
                        <a:t>ξ</a:t>
                      </a:r>
                      <a:endParaRPr lang="fr-FR" sz="24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ξ</a:t>
                      </a:r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400" dirty="0"/>
                        <a:t>ξ</a:t>
                      </a:r>
                      <a:endParaRPr lang="fr-FR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22672595"/>
                  </a:ext>
                </a:extLst>
              </a:tr>
              <a:tr h="650371">
                <a:tc>
                  <a:txBody>
                    <a:bodyPr/>
                    <a:lstStyle/>
                    <a:p>
                      <a:r>
                        <a:rPr lang="fr-FR" sz="2400" dirty="0"/>
                        <a:t>État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excès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/2</a:t>
                      </a:r>
                      <a:endParaRPr lang="fr-FR" sz="2400" baseline="-250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n</a:t>
                      </a:r>
                      <a:r>
                        <a:rPr lang="fr-FR" sz="2400" baseline="-25000" dirty="0"/>
                        <a:t>0</a:t>
                      </a:r>
                      <a:r>
                        <a:rPr lang="fr-FR" sz="2400" dirty="0"/>
                        <a:t>/2</a:t>
                      </a:r>
                      <a:endParaRPr lang="fr-FR" sz="2400" baseline="-250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059050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="" xmlns:a16="http://schemas.microsoft.com/office/drawing/2014/main" id="{40948041-3351-43F5-BCD8-219F4337BFD9}"/>
                  </a:ext>
                </a:extLst>
              </p:cNvPr>
              <p:cNvSpPr txBox="1"/>
              <p:nvPr/>
            </p:nvSpPr>
            <p:spPr>
              <a:xfrm>
                <a:off x="183819" y="4824165"/>
                <a:ext cx="11354587" cy="6038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𝑠𝑜𝑙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𝑎𝑐𝑖𝑑𝑒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𝑏𝑒𝑛𝑧𝑜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ï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𝑞𝑢𝑒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40948041-3351-43F5-BCD8-219F4337B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19" y="4824165"/>
                <a:ext cx="11354587" cy="6038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="" xmlns:a16="http://schemas.microsoft.com/office/drawing/2014/main" id="{822BBA16-0154-4B07-BF72-3DBC83E04F62}"/>
                  </a:ext>
                </a:extLst>
              </p:cNvPr>
              <p:cNvSpPr/>
              <p:nvPr/>
            </p:nvSpPr>
            <p:spPr>
              <a:xfrm>
                <a:off x="1384951" y="5632203"/>
                <a:ext cx="9272833" cy="69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𝑙𝑖𝑞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𝑝𝑢𝑟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𝑎𝑙𝑐𝑜𝑜𝑙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𝑏𝑒𝑛𝑧𝑦𝑙𝑖𝑞𝑢𝑒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𝑏𝑒𝑛𝑧𝑎𝑙𝑑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h𝑦𝑑𝑒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22BBA16-0154-4B07-BF72-3DBC83E04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951" y="5632203"/>
                <a:ext cx="9272833" cy="6980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49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2">
            <a:extLst>
              <a:ext uri="{FF2B5EF4-FFF2-40B4-BE49-F238E27FC236}">
                <a16:creationId xmlns="" xmlns:a16="http://schemas.microsoft.com/office/drawing/2014/main" id="{16849B52-6456-434E-9E6B-772839D71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454307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781081020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4011486261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68139756"/>
                    </a:ext>
                  </a:extLst>
                </a:gridCol>
              </a:tblGrid>
              <a:tr h="1864845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Produit liquide</a:t>
                      </a:r>
                    </a:p>
                    <a:p>
                      <a:pPr algn="ctr"/>
                      <a:r>
                        <a:rPr lang="fr-FR" sz="2400" i="1" dirty="0"/>
                        <a:t>Alcool benzylique</a:t>
                      </a:r>
                    </a:p>
                    <a:p>
                      <a:pPr algn="ctr"/>
                      <a:endParaRPr lang="fr-FR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Produit solide</a:t>
                      </a:r>
                    </a:p>
                    <a:p>
                      <a:pPr algn="ctr"/>
                      <a:r>
                        <a:rPr lang="fr-FR" sz="2400" i="1" dirty="0"/>
                        <a:t>Acide benzoïque </a:t>
                      </a:r>
                    </a:p>
                    <a:p>
                      <a:pPr algn="ctr"/>
                      <a:endParaRPr lang="fr-FR" sz="2400" i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52570962"/>
                  </a:ext>
                </a:extLst>
              </a:tr>
              <a:tr h="1029551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Séparation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Extraction liquide-liquide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Séchage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Évaporation du solvant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Essorage sur filtre Büchner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Lavage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Etuvage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81888482"/>
                  </a:ext>
                </a:extLst>
              </a:tr>
              <a:tr h="1011581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Contrôles de pureté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Chromatographie sur couche mince</a:t>
                      </a: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Réfractométrie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Chromatographie sur couche mince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Mesure de température de fusion sur banc Kofler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784517"/>
                  </a:ext>
                </a:extLst>
              </a:tr>
              <a:tr h="1177669">
                <a:tc>
                  <a:txBody>
                    <a:bodyPr/>
                    <a:lstStyle/>
                    <a:p>
                      <a:pPr algn="ctr"/>
                      <a:r>
                        <a:rPr lang="fr-FR" sz="3200" dirty="0"/>
                        <a:t>Purification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Distillation simple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Distillation fractionnée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dirty="0"/>
                        <a:t>Chromatographie sur colonne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smtClean="0">
                          <a:solidFill>
                            <a:srgbClr val="FF0000"/>
                          </a:solidFill>
                        </a:rPr>
                        <a:t>Recristallisation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461009726"/>
                  </a:ext>
                </a:extLst>
              </a:tr>
              <a:tr h="596686">
                <a:tc>
                  <a:txBody>
                    <a:bodyPr/>
                    <a:lstStyle/>
                    <a:p>
                      <a:pPr algn="ctr"/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40516290"/>
                  </a:ext>
                </a:extLst>
              </a:tr>
              <a:tr h="1177669">
                <a:tc>
                  <a:txBody>
                    <a:bodyPr/>
                    <a:lstStyle/>
                    <a:p>
                      <a:pPr algn="ctr"/>
                      <a:r>
                        <a:rPr lang="fr-FR" sz="3200" i="0" dirty="0"/>
                        <a:t>identification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Spectres d’absorption IR/UV/Visible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RMN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endParaRPr lang="fr-FR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Spectres d’absorption IR/UV/Visible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fr-FR" i="0" dirty="0"/>
                        <a:t>RMN</a:t>
                      </a:r>
                    </a:p>
                    <a:p>
                      <a:pPr algn="just"/>
                      <a:endParaRPr lang="fr-FR" i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19958230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F59FF0A6-E138-4466-91AC-E419BAF147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765" y="999240"/>
            <a:ext cx="1302470" cy="65123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="" xmlns:a16="http://schemas.microsoft.com/office/drawing/2014/main" id="{3C4C7B6E-9DA6-459B-B94C-1805D7AAA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017" y="934801"/>
            <a:ext cx="1340926" cy="78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2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1F8100B-FD68-4DD0-A06E-244227D93346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Propriétés utiles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F4D558A5-1C17-4469-8DF8-34F1B6CC486A}"/>
              </a:ext>
            </a:extLst>
          </p:cNvPr>
          <p:cNvSpPr txBox="1"/>
          <p:nvPr/>
        </p:nvSpPr>
        <p:spPr>
          <a:xfrm>
            <a:off x="582106" y="1011296"/>
            <a:ext cx="21209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Benzaldéhyde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</a:p>
          <a:p>
            <a:r>
              <a:rPr lang="fr-FR" dirty="0"/>
              <a:t>M= 106,12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=179°C</a:t>
            </a:r>
          </a:p>
          <a:p>
            <a:r>
              <a:rPr lang="fr-FR" dirty="0"/>
              <a:t>n(25°)=1,543</a:t>
            </a:r>
          </a:p>
        </p:txBody>
      </p:sp>
      <p:pic>
        <p:nvPicPr>
          <p:cNvPr id="1026" name="Picture 2" descr="Image illustrative de l’article Benzaldéhyde">
            <a:extLst>
              <a:ext uri="{FF2B5EF4-FFF2-40B4-BE49-F238E27FC236}">
                <a16:creationId xmlns="" xmlns:a16="http://schemas.microsoft.com/office/drawing/2014/main" id="{88F44BF9-69CC-4180-B7B0-672935E7F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93" y="1121097"/>
            <a:ext cx="19050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D2E87579-B03B-49D3-BBC5-9D347B1E8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10114">
            <a:off x="9345626" y="1335801"/>
            <a:ext cx="1183541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1D5711ED-9A27-48A5-AAF7-299CACFF3D09}"/>
              </a:ext>
            </a:extLst>
          </p:cNvPr>
          <p:cNvSpPr txBox="1"/>
          <p:nvPr/>
        </p:nvSpPr>
        <p:spPr>
          <a:xfrm>
            <a:off x="6484318" y="1011296"/>
            <a:ext cx="241239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acide benzoïque 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6</a:t>
            </a:r>
            <a:r>
              <a:rPr lang="fr-FR" dirty="0"/>
              <a:t>O</a:t>
            </a:r>
            <a:r>
              <a:rPr lang="fr-FR" baseline="-25000" dirty="0"/>
              <a:t>2</a:t>
            </a:r>
          </a:p>
          <a:p>
            <a:r>
              <a:rPr lang="fr-FR" dirty="0"/>
              <a:t>M= 122,12 g/mol</a:t>
            </a:r>
          </a:p>
          <a:p>
            <a:r>
              <a:rPr lang="fr-FR" dirty="0" err="1"/>
              <a:t>T</a:t>
            </a:r>
            <a:r>
              <a:rPr lang="fr-FR" baseline="-25000" dirty="0" err="1"/>
              <a:t>fus</a:t>
            </a:r>
            <a:r>
              <a:rPr lang="fr-FR" dirty="0"/>
              <a:t>=122°C</a:t>
            </a:r>
          </a:p>
          <a:p>
            <a:r>
              <a:rPr lang="fr-FR" dirty="0"/>
              <a:t>Solubilité dans l’eau</a:t>
            </a:r>
          </a:p>
          <a:p>
            <a:r>
              <a:rPr lang="fr-FR" dirty="0"/>
              <a:t>20°C : 2,4g/L</a:t>
            </a:r>
          </a:p>
          <a:p>
            <a:r>
              <a:rPr lang="fr-FR" dirty="0"/>
              <a:t>95°C : 68g/L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F2D771B0-3204-44AE-B97D-64D1C520D3BC}"/>
              </a:ext>
            </a:extLst>
          </p:cNvPr>
          <p:cNvSpPr txBox="1"/>
          <p:nvPr/>
        </p:nvSpPr>
        <p:spPr>
          <a:xfrm>
            <a:off x="582106" y="2907918"/>
            <a:ext cx="2486065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alcool benzylique:</a:t>
            </a:r>
          </a:p>
          <a:p>
            <a:r>
              <a:rPr lang="fr-FR" dirty="0"/>
              <a:t>C</a:t>
            </a:r>
            <a:r>
              <a:rPr lang="fr-FR" baseline="-25000" dirty="0"/>
              <a:t>7</a:t>
            </a:r>
            <a:r>
              <a:rPr lang="fr-FR" dirty="0"/>
              <a:t>H</a:t>
            </a:r>
            <a:r>
              <a:rPr lang="fr-FR" baseline="-25000" dirty="0"/>
              <a:t>8</a:t>
            </a:r>
            <a:r>
              <a:rPr lang="fr-FR" dirty="0"/>
              <a:t>O</a:t>
            </a:r>
            <a:endParaRPr lang="fr-FR" baseline="-25000" dirty="0"/>
          </a:p>
          <a:p>
            <a:r>
              <a:rPr lang="fr-FR" dirty="0"/>
              <a:t>M= 108,13 g/mol</a:t>
            </a:r>
          </a:p>
          <a:p>
            <a:r>
              <a:rPr lang="el-GR" dirty="0"/>
              <a:t>ρ</a:t>
            </a:r>
            <a:r>
              <a:rPr lang="fr-FR" dirty="0"/>
              <a:t>=1,04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=205°C</a:t>
            </a:r>
          </a:p>
          <a:p>
            <a:r>
              <a:rPr lang="fr-FR" dirty="0"/>
              <a:t>n(25°)=1,538</a:t>
            </a:r>
          </a:p>
        </p:txBody>
      </p:sp>
      <p:pic>
        <p:nvPicPr>
          <p:cNvPr id="1032" name="Picture 8" descr="Image illustrative de l’article Alcool benzylique">
            <a:extLst>
              <a:ext uri="{FF2B5EF4-FFF2-40B4-BE49-F238E27FC236}">
                <a16:creationId xmlns="" xmlns:a16="http://schemas.microsoft.com/office/drawing/2014/main" id="{5BC0B4DD-AA2B-4F13-A857-18D7912A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74" y="3489967"/>
            <a:ext cx="1748319" cy="87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4F09EFE7-AF7B-41CC-A459-43C6A3AF1248}"/>
              </a:ext>
            </a:extLst>
          </p:cNvPr>
          <p:cNvSpPr txBox="1"/>
          <p:nvPr/>
        </p:nvSpPr>
        <p:spPr>
          <a:xfrm>
            <a:off x="6484318" y="3077601"/>
            <a:ext cx="2471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éther </a:t>
            </a:r>
            <a:r>
              <a:rPr lang="fr-FR" sz="2400" b="1" u="sng" dirty="0" err="1"/>
              <a:t>diethylique</a:t>
            </a:r>
            <a:r>
              <a:rPr lang="fr-FR" sz="2400" b="1" u="sng" dirty="0"/>
              <a:t>:</a:t>
            </a:r>
          </a:p>
          <a:p>
            <a:r>
              <a:rPr lang="el-GR" dirty="0"/>
              <a:t>ρ</a:t>
            </a:r>
            <a:r>
              <a:rPr lang="fr-FR" dirty="0"/>
              <a:t>=0,714</a:t>
            </a:r>
          </a:p>
          <a:p>
            <a:r>
              <a:rPr lang="fr-FR" dirty="0"/>
              <a:t>T</a:t>
            </a:r>
            <a:r>
              <a:rPr lang="fr-FR" baseline="-25000" dirty="0"/>
              <a:t>eb</a:t>
            </a:r>
            <a:r>
              <a:rPr lang="fr-FR" dirty="0"/>
              <a:t>=35°C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=4,33</a:t>
            </a:r>
          </a:p>
          <a:p>
            <a:r>
              <a:rPr lang="el-GR" dirty="0"/>
              <a:t>μ</a:t>
            </a:r>
            <a:r>
              <a:rPr lang="fr-FR" dirty="0"/>
              <a:t>=1,3 D</a:t>
            </a:r>
          </a:p>
        </p:txBody>
      </p:sp>
      <p:pic>
        <p:nvPicPr>
          <p:cNvPr id="1034" name="Picture 10" descr="Image illustrative de l’article Éther diéthylique">
            <a:extLst>
              <a:ext uri="{FF2B5EF4-FFF2-40B4-BE49-F238E27FC236}">
                <a16:creationId xmlns="" xmlns:a16="http://schemas.microsoft.com/office/drawing/2014/main" id="{68934DD8-F1C2-48E9-9E04-8BE00C08D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396" y="3690418"/>
            <a:ext cx="152400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D5F417D9-87C8-4B0A-9894-297CCDF2B89C}"/>
              </a:ext>
            </a:extLst>
          </p:cNvPr>
          <p:cNvSpPr txBox="1"/>
          <p:nvPr/>
        </p:nvSpPr>
        <p:spPr>
          <a:xfrm>
            <a:off x="6484318" y="4647261"/>
            <a:ext cx="103105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u="sng" dirty="0"/>
              <a:t>eau:</a:t>
            </a:r>
          </a:p>
          <a:p>
            <a:r>
              <a:rPr lang="fr-FR" dirty="0"/>
              <a:t>H</a:t>
            </a:r>
            <a:r>
              <a:rPr lang="fr-FR" baseline="-25000" dirty="0"/>
              <a:t>2</a:t>
            </a:r>
            <a:r>
              <a:rPr lang="fr-FR" dirty="0"/>
              <a:t>O</a:t>
            </a:r>
          </a:p>
          <a:p>
            <a:r>
              <a:rPr lang="fr-FR" dirty="0" err="1"/>
              <a:t>ε</a:t>
            </a:r>
            <a:r>
              <a:rPr lang="fr-FR" baseline="-25000" dirty="0" err="1"/>
              <a:t>r</a:t>
            </a:r>
            <a:r>
              <a:rPr lang="fr-FR" dirty="0"/>
              <a:t>=80,1</a:t>
            </a:r>
          </a:p>
          <a:p>
            <a:r>
              <a:rPr lang="el-GR" dirty="0"/>
              <a:t>μ</a:t>
            </a:r>
            <a:r>
              <a:rPr lang="fr-FR" dirty="0"/>
              <a:t>=1,82 D</a:t>
            </a:r>
          </a:p>
        </p:txBody>
      </p:sp>
    </p:spTree>
    <p:extLst>
      <p:ext uri="{BB962C8B-B14F-4D97-AF65-F5344CB8AC3E}">
        <p14:creationId xmlns:p14="http://schemas.microsoft.com/office/powerpoint/2010/main" val="250031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D2C86815-A299-4F6A-AEA0-ED8D19EB93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A4265FB-1C36-41CC-A3DF-8A267474E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255"/>
          <a:stretch/>
        </p:blipFill>
        <p:spPr>
          <a:xfrm>
            <a:off x="2137936" y="1112362"/>
            <a:ext cx="7916128" cy="574563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27AAB7A-5259-49BC-BE9F-D77F25240644}"/>
              </a:ext>
            </a:extLst>
          </p:cNvPr>
          <p:cNvSpPr txBox="1"/>
          <p:nvPr/>
        </p:nvSpPr>
        <p:spPr>
          <a:xfrm>
            <a:off x="8314441" y="4506011"/>
            <a:ext cx="3101419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pKa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PhCOOH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/</a:t>
            </a:r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PhCOO</a:t>
            </a:r>
            <a:r>
              <a:rPr lang="fr-FR" sz="1600" i="1" baseline="300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)=4,2</a:t>
            </a:r>
          </a:p>
          <a:p>
            <a:r>
              <a:rPr lang="fr-FR" sz="1600" i="1" dirty="0" err="1">
                <a:solidFill>
                  <a:schemeClr val="bg2">
                    <a:lumMod val="75000"/>
                  </a:schemeClr>
                </a:solidFill>
              </a:rPr>
              <a:t>pKa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(PhCH</a:t>
            </a:r>
            <a:r>
              <a:rPr lang="fr-FR" sz="1600" i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OH/PhCH</a:t>
            </a:r>
            <a:r>
              <a:rPr lang="fr-FR" sz="1600" i="1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fr-FR" sz="1600" i="1" baseline="300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fr-FR" sz="1600" i="1" dirty="0">
                <a:solidFill>
                  <a:schemeClr val="bg2">
                    <a:lumMod val="75000"/>
                  </a:schemeClr>
                </a:solidFill>
              </a:rPr>
              <a:t>)=15,4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84364C55-D3ED-49CA-9F48-AE26B71F20DD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Mécanisme réactionnel</a:t>
            </a:r>
          </a:p>
        </p:txBody>
      </p:sp>
    </p:spTree>
    <p:extLst>
      <p:ext uri="{BB962C8B-B14F-4D97-AF65-F5344CB8AC3E}">
        <p14:creationId xmlns:p14="http://schemas.microsoft.com/office/powerpoint/2010/main" val="3918787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70AB68EF-996A-422F-9FD0-E5FC4A03B5C7}"/>
              </a:ext>
            </a:extLst>
          </p:cNvPr>
          <p:cNvSpPr txBox="1"/>
          <p:nvPr/>
        </p:nvSpPr>
        <p:spPr>
          <a:xfrm>
            <a:off x="84842" y="2240110"/>
            <a:ext cx="120286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/>
              <a:t>Dans un erlenmeyer de 50mL plongé dans un bain de glace, dissoudre 10g de potasse (KOH) dans 10 </a:t>
            </a:r>
            <a:r>
              <a:rPr lang="fr-FR" dirty="0" err="1"/>
              <a:t>mL</a:t>
            </a:r>
            <a:r>
              <a:rPr lang="fr-FR" dirty="0"/>
              <a:t> d’eau. Quand la solution est homogène et à température ambiante, elle est versée dans un ballon placé sur agitateur chauffant. Introduire alors 10mL de benzaldéhyde et adapter un réfrigérant à reflux sur le ballon, Le mélange blanchâtre est porté à reflux sous agitation pendant 60 minutes. Dans ces condition, le benzaldéhyde subit une dismutation.</a:t>
            </a:r>
          </a:p>
          <a:p>
            <a:pPr algn="just"/>
            <a:endParaRPr lang="fr-FR" dirty="0"/>
          </a:p>
          <a:p>
            <a:pPr algn="just"/>
            <a:r>
              <a:rPr lang="fr-FR" dirty="0"/>
              <a:t>Après l’arrêt du chauffage, on verse 10 à 20 </a:t>
            </a:r>
            <a:r>
              <a:rPr lang="fr-FR" dirty="0" err="1"/>
              <a:t>mL</a:t>
            </a:r>
            <a:r>
              <a:rPr lang="fr-FR" dirty="0"/>
              <a:t> d’eau, jusqu’à obtention d’une solution homogène. Refroidir et extraire trois fois avec de l’éther. Sécher la phase organique sur sulfate de magnésium. L’éther est ensuite évaporé à l’évaporateur rotatif. La phase aqueuse est acidifiée avec de l’acide chlorhydrique concentré. Le solide obtenu est filtré, lavé et essoré.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89E206B-B537-47FB-8B01-01F58B33DCD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Protocole expérimental</a:t>
            </a:r>
          </a:p>
        </p:txBody>
      </p:sp>
    </p:spTree>
    <p:extLst>
      <p:ext uri="{BB962C8B-B14F-4D97-AF65-F5344CB8AC3E}">
        <p14:creationId xmlns:p14="http://schemas.microsoft.com/office/powerpoint/2010/main" val="152468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F10BDDCE-71FC-4D49-B481-4402AA46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08" y="3811014"/>
            <a:ext cx="5911299" cy="28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D16BD051-8E9A-4335-A495-6EEE6986DFD9}"/>
              </a:ext>
            </a:extLst>
          </p:cNvPr>
          <p:cNvSpPr txBox="1"/>
          <p:nvPr/>
        </p:nvSpPr>
        <p:spPr>
          <a:xfrm>
            <a:off x="408561" y="3475729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="" xmlns:a16="http://schemas.microsoft.com/office/drawing/2014/main" id="{A0D6CAE4-B326-4EA0-9E6E-3D1F25D4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62" y="585880"/>
            <a:ext cx="5762930" cy="2845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="" xmlns:a16="http://schemas.microsoft.com/office/drawing/2014/main" id="{4915BAE3-722B-410E-B4C3-5CB6BFC9EC96}"/>
              </a:ext>
            </a:extLst>
          </p:cNvPr>
          <p:cNvSpPr txBox="1"/>
          <p:nvPr/>
        </p:nvSpPr>
        <p:spPr>
          <a:xfrm>
            <a:off x="6319860" y="249226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="" xmlns:a16="http://schemas.microsoft.com/office/drawing/2014/main" id="{FC40DE9E-3DBC-4F1C-A434-CB1FD633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607" y="3811014"/>
            <a:ext cx="5854510" cy="283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E550D7CF-8CB6-4D39-AE5F-B2BF07589B58}"/>
              </a:ext>
            </a:extLst>
          </p:cNvPr>
          <p:cNvSpPr txBox="1"/>
          <p:nvPr/>
        </p:nvSpPr>
        <p:spPr>
          <a:xfrm>
            <a:off x="6319860" y="3445806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7800E5BE-3459-462B-9695-1AA569A2B77E}"/>
              </a:ext>
            </a:extLst>
          </p:cNvPr>
          <p:cNvSpPr txBox="1"/>
          <p:nvPr/>
        </p:nvSpPr>
        <p:spPr>
          <a:xfrm>
            <a:off x="1029046" y="1527242"/>
            <a:ext cx="4311821" cy="584775"/>
          </a:xfrm>
          <a:prstGeom prst="rect">
            <a:avLst/>
          </a:prstGeom>
          <a:solidFill>
            <a:srgbClr val="70AD47"/>
          </a:solidFill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</a:rPr>
              <a:t>Spectres d’absorption IR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BF86924D-00D8-4B48-86B1-C3FF2D67ED66}"/>
              </a:ext>
            </a:extLst>
          </p:cNvPr>
          <p:cNvSpPr txBox="1"/>
          <p:nvPr/>
        </p:nvSpPr>
        <p:spPr>
          <a:xfrm>
            <a:off x="10349828" y="61135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C-O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C317D956-BABC-4DD7-AA6A-3F6B82BF4117}"/>
              </a:ext>
            </a:extLst>
          </p:cNvPr>
          <p:cNvSpPr txBox="1"/>
          <p:nvPr/>
        </p:nvSpPr>
        <p:spPr>
          <a:xfrm>
            <a:off x="3007920" y="616064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C=O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="" xmlns:a16="http://schemas.microsoft.com/office/drawing/2014/main" id="{6770A36A-2E81-4BC0-AF8B-7C5C99800F7F}"/>
              </a:ext>
            </a:extLst>
          </p:cNvPr>
          <p:cNvSpPr txBox="1"/>
          <p:nvPr/>
        </p:nvSpPr>
        <p:spPr>
          <a:xfrm>
            <a:off x="6835264" y="5368105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O-H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E178DE39-8516-43CF-94F9-706D74C2E931}"/>
              </a:ext>
            </a:extLst>
          </p:cNvPr>
          <p:cNvSpPr txBox="1"/>
          <p:nvPr/>
        </p:nvSpPr>
        <p:spPr>
          <a:xfrm>
            <a:off x="1283544" y="5067156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O-H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="" xmlns:a16="http://schemas.microsoft.com/office/drawing/2014/main" id="{F9FE97DB-25AD-4A3C-BAC4-0BD02948FADC}"/>
              </a:ext>
            </a:extLst>
          </p:cNvPr>
          <p:cNvSpPr txBox="1"/>
          <p:nvPr/>
        </p:nvSpPr>
        <p:spPr>
          <a:xfrm>
            <a:off x="8920097" y="294207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C=O</a:t>
            </a:r>
          </a:p>
        </p:txBody>
      </p:sp>
    </p:spTree>
    <p:extLst>
      <p:ext uri="{BB962C8B-B14F-4D97-AF65-F5344CB8AC3E}">
        <p14:creationId xmlns:p14="http://schemas.microsoft.com/office/powerpoint/2010/main" val="2728864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Distillation fractionnée</a:t>
            </a:r>
          </a:p>
        </p:txBody>
      </p:sp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DEB4ED68-7833-41B4-922C-861D4B212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57" y="873448"/>
            <a:ext cx="7243056" cy="5527351"/>
          </a:xfrm>
          <a:prstGeom prst="rect">
            <a:avLst/>
          </a:prstGeom>
        </p:spPr>
      </p:pic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C9478DE5-DD45-479C-B7CF-C42951D49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812" y="1923067"/>
            <a:ext cx="4449188" cy="422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2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689E206B-B537-47FB-8B01-01F58B33DCD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Chromatographie sur colonne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3E861998-F9D2-4C57-8941-2E65ECE9B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42" y="1001948"/>
            <a:ext cx="3939342" cy="552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939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24A3CCD7-BF7B-4726-957A-1F1EA1AA4C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" r="5971" b="45106"/>
          <a:stretch/>
        </p:blipFill>
        <p:spPr>
          <a:xfrm>
            <a:off x="0" y="1461199"/>
            <a:ext cx="6096000" cy="4990437"/>
          </a:xfrm>
          <a:prstGeom prst="rect">
            <a:avLst/>
          </a:prstGeom>
        </p:spPr>
      </p:pic>
      <p:pic>
        <p:nvPicPr>
          <p:cNvPr id="5" name="Image 4" descr="Une image contenant capture d’écran&#10;&#10;Description générée automatiquement">
            <a:extLst>
              <a:ext uri="{FF2B5EF4-FFF2-40B4-BE49-F238E27FC236}">
                <a16:creationId xmlns="" xmlns:a16="http://schemas.microsoft.com/office/drawing/2014/main" id="{03FE7486-EC0B-4952-82E9-308E03ABE6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" t="55177" r="7014"/>
          <a:stretch/>
        </p:blipFill>
        <p:spPr>
          <a:xfrm>
            <a:off x="6036854" y="2305459"/>
            <a:ext cx="6155146" cy="415603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="" xmlns:a16="http://schemas.microsoft.com/office/drawing/2014/main" id="{842E927B-064A-41AE-B1AA-8B41A889150F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BO 2019 spécialité Physique chimie première (extrait)</a:t>
            </a:r>
          </a:p>
        </p:txBody>
      </p:sp>
    </p:spTree>
    <p:extLst>
      <p:ext uri="{BB962C8B-B14F-4D97-AF65-F5344CB8AC3E}">
        <p14:creationId xmlns:p14="http://schemas.microsoft.com/office/powerpoint/2010/main" val="3118242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bjet, horloge, dessin&#10;&#10;Description générée automatiquement">
            <a:extLst>
              <a:ext uri="{FF2B5EF4-FFF2-40B4-BE49-F238E27FC236}">
                <a16:creationId xmlns="" xmlns:a16="http://schemas.microsoft.com/office/drawing/2014/main" id="{03235794-09CA-459A-8D95-941EB8AF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91" y="1690686"/>
            <a:ext cx="5642495" cy="146493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="" xmlns:a16="http://schemas.microsoft.com/office/drawing/2014/main" id="{E8EBD3BC-48C5-461D-B81B-411E905F547F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Réaction de Cannizzaro</a:t>
            </a:r>
          </a:p>
        </p:txBody>
      </p:sp>
      <p:pic>
        <p:nvPicPr>
          <p:cNvPr id="6" name="Image 5" descr="Une image contenant texte, carte&#10;&#10;Description générée automatiquement">
            <a:extLst>
              <a:ext uri="{FF2B5EF4-FFF2-40B4-BE49-F238E27FC236}">
                <a16:creationId xmlns="" xmlns:a16="http://schemas.microsoft.com/office/drawing/2014/main" id="{CF0813B4-F8FF-4285-BD65-5A98411859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7"/>
          <a:stretch/>
        </p:blipFill>
        <p:spPr>
          <a:xfrm>
            <a:off x="6096000" y="1809345"/>
            <a:ext cx="5818509" cy="487436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="" xmlns:a16="http://schemas.microsoft.com/office/drawing/2014/main" id="{B149228A-36AF-401D-8772-755F83B14F53}"/>
              </a:ext>
            </a:extLst>
          </p:cNvPr>
          <p:cNvSpPr txBox="1"/>
          <p:nvPr/>
        </p:nvSpPr>
        <p:spPr>
          <a:xfrm>
            <a:off x="2085960" y="1085392"/>
            <a:ext cx="20255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Equation bilan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="" xmlns:a16="http://schemas.microsoft.com/office/drawing/2014/main" id="{443BC098-4FDE-435B-A711-D1B29A93C534}"/>
              </a:ext>
            </a:extLst>
          </p:cNvPr>
          <p:cNvSpPr txBox="1"/>
          <p:nvPr/>
        </p:nvSpPr>
        <p:spPr>
          <a:xfrm>
            <a:off x="7823135" y="1085392"/>
            <a:ext cx="2364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Montage à reflux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9CAFB575-2F88-49E0-8E6B-F52086B9E176}"/>
              </a:ext>
            </a:extLst>
          </p:cNvPr>
          <p:cNvSpPr txBox="1"/>
          <p:nvPr/>
        </p:nvSpPr>
        <p:spPr>
          <a:xfrm>
            <a:off x="452486" y="3101149"/>
            <a:ext cx="149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Benzaldéhyde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="" xmlns:a16="http://schemas.microsoft.com/office/drawing/2014/main" id="{9A6ECEBE-86C4-44A4-847E-328B3CA7E4BA}"/>
              </a:ext>
            </a:extLst>
          </p:cNvPr>
          <p:cNvSpPr txBox="1"/>
          <p:nvPr/>
        </p:nvSpPr>
        <p:spPr>
          <a:xfrm>
            <a:off x="2519527" y="3101149"/>
            <a:ext cx="18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Alcool benzylique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="" xmlns:a16="http://schemas.microsoft.com/office/drawing/2014/main" id="{C9877185-5E9C-4FF6-9BDE-4144740896AA}"/>
              </a:ext>
            </a:extLst>
          </p:cNvPr>
          <p:cNvSpPr txBox="1"/>
          <p:nvPr/>
        </p:nvSpPr>
        <p:spPr>
          <a:xfrm>
            <a:off x="4440083" y="3100879"/>
            <a:ext cx="1404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Ion benzoate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97F9C41E-1A2A-4BAE-810B-19B5BB11935E}"/>
              </a:ext>
            </a:extLst>
          </p:cNvPr>
          <p:cNvGrpSpPr/>
          <p:nvPr/>
        </p:nvGrpSpPr>
        <p:grpSpPr>
          <a:xfrm>
            <a:off x="4515499" y="4261529"/>
            <a:ext cx="1062429" cy="1464932"/>
            <a:chOff x="3819971" y="5167314"/>
            <a:chExt cx="1062429" cy="1464932"/>
          </a:xfrm>
        </p:grpSpPr>
        <p:pic>
          <p:nvPicPr>
            <p:cNvPr id="11" name="Image 10" descr="Une image contenant objet, horloge, dessin&#10;&#10;Description générée automatiquement">
              <a:extLst>
                <a:ext uri="{FF2B5EF4-FFF2-40B4-BE49-F238E27FC236}">
                  <a16:creationId xmlns="" xmlns:a16="http://schemas.microsoft.com/office/drawing/2014/main" id="{619AE141-3CAB-46AD-B86D-EA82A4A85C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09" r="11229"/>
            <a:stretch/>
          </p:blipFill>
          <p:spPr>
            <a:xfrm>
              <a:off x="3819971" y="5167314"/>
              <a:ext cx="770884" cy="1464932"/>
            </a:xfrm>
            <a:prstGeom prst="rect">
              <a:avLst/>
            </a:prstGeom>
          </p:spPr>
        </p:pic>
        <p:pic>
          <p:nvPicPr>
            <p:cNvPr id="12" name="Image 11" descr="Une image contenant objet, horloge, dessin&#10;&#10;Description générée automatiquement">
              <a:extLst>
                <a:ext uri="{FF2B5EF4-FFF2-40B4-BE49-F238E27FC236}">
                  <a16:creationId xmlns="" xmlns:a16="http://schemas.microsoft.com/office/drawing/2014/main" id="{E8C8025E-35A8-4678-B31F-E4867CBC4A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082" t="19617" r="34751" b="70065"/>
            <a:stretch/>
          </p:blipFill>
          <p:spPr>
            <a:xfrm>
              <a:off x="4590855" y="5899780"/>
              <a:ext cx="291545" cy="151150"/>
            </a:xfrm>
            <a:prstGeom prst="rect">
              <a:avLst/>
            </a:prstGeom>
          </p:spPr>
        </p:pic>
      </p:grpSp>
      <p:sp>
        <p:nvSpPr>
          <p:cNvPr id="13" name="ZoneTexte 12">
            <a:extLst>
              <a:ext uri="{FF2B5EF4-FFF2-40B4-BE49-F238E27FC236}">
                <a16:creationId xmlns="" xmlns:a16="http://schemas.microsoft.com/office/drawing/2014/main" id="{C348D478-74F2-48AB-BE03-D40316F58BCB}"/>
              </a:ext>
            </a:extLst>
          </p:cNvPr>
          <p:cNvSpPr txBox="1"/>
          <p:nvPr/>
        </p:nvSpPr>
        <p:spPr>
          <a:xfrm>
            <a:off x="4219079" y="5541795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Acide benzoïque</a:t>
            </a:r>
          </a:p>
        </p:txBody>
      </p:sp>
    </p:spTree>
    <p:extLst>
      <p:ext uri="{BB962C8B-B14F-4D97-AF65-F5344CB8AC3E}">
        <p14:creationId xmlns:p14="http://schemas.microsoft.com/office/powerpoint/2010/main" val="1453912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&#10;&#10;Description générée automatiquement">
            <a:extLst>
              <a:ext uri="{FF2B5EF4-FFF2-40B4-BE49-F238E27FC236}">
                <a16:creationId xmlns="" xmlns:a16="http://schemas.microsoft.com/office/drawing/2014/main" id="{B11C6ABC-26B7-4B45-A80E-9958EAA3C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937" y="0"/>
            <a:ext cx="9343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3E745636-20FD-4FBA-9FDA-C7E3F0403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014" y="0"/>
            <a:ext cx="67139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085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="" xmlns:a16="http://schemas.microsoft.com/office/drawing/2014/main" id="{834CCF2C-36A1-498F-89BB-B028AE1EAE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"/>
          <a:stretch/>
        </p:blipFill>
        <p:spPr>
          <a:xfrm>
            <a:off x="3999706" y="1093096"/>
            <a:ext cx="4192588" cy="52308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="" xmlns:a16="http://schemas.microsoft.com/office/drawing/2014/main" id="{059410A3-CF41-4883-BBDE-21470D8F2E35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Ampoule à décanter</a:t>
            </a:r>
          </a:p>
        </p:txBody>
      </p:sp>
    </p:spTree>
    <p:extLst>
      <p:ext uri="{BB962C8B-B14F-4D97-AF65-F5344CB8AC3E}">
        <p14:creationId xmlns:p14="http://schemas.microsoft.com/office/powerpoint/2010/main" val="193342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="" xmlns:a16="http://schemas.microsoft.com/office/drawing/2014/main" id="{4FF42E34-317C-4653-AA91-281E98288C65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Evaporateur rotatif</a:t>
            </a:r>
          </a:p>
        </p:txBody>
      </p:sp>
      <p:pic>
        <p:nvPicPr>
          <p:cNvPr id="5" name="Image 4" descr="Une image contenant carte&#10;&#10;Description générée automatiquement">
            <a:extLst>
              <a:ext uri="{FF2B5EF4-FFF2-40B4-BE49-F238E27FC236}">
                <a16:creationId xmlns="" xmlns:a16="http://schemas.microsoft.com/office/drawing/2014/main" id="{EDD640DF-4BA2-4EBF-9F9B-C0F79F9A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691" y="1534403"/>
            <a:ext cx="9292617" cy="449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1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59F49172-C969-440E-AD78-06D71FD4BB6D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Filtre Büchner</a:t>
            </a:r>
          </a:p>
        </p:txBody>
      </p:sp>
      <p:pic>
        <p:nvPicPr>
          <p:cNvPr id="6" name="Image 5" descr="Une image contenant assis&#10;&#10;Description générée automatiquement">
            <a:extLst>
              <a:ext uri="{FF2B5EF4-FFF2-40B4-BE49-F238E27FC236}">
                <a16:creationId xmlns="" xmlns:a16="http://schemas.microsoft.com/office/drawing/2014/main" id="{8EA83C34-9883-42A0-80E0-B68F55AA9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572" y="1005251"/>
            <a:ext cx="6882856" cy="484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Banc Kofler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B561509C-C7BA-47C4-B6F5-22D06D4ED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61"/>
          <a:stretch/>
        </p:blipFill>
        <p:spPr>
          <a:xfrm>
            <a:off x="6536986" y="1232846"/>
            <a:ext cx="4867613" cy="5092700"/>
          </a:xfrm>
          <a:prstGeom prst="rect">
            <a:avLst/>
          </a:prstGeom>
        </p:spPr>
      </p:pic>
      <p:pic>
        <p:nvPicPr>
          <p:cNvPr id="6" name="Image 5" descr="Une image contenant lit&#10;&#10;Description générée automatiquement">
            <a:extLst>
              <a:ext uri="{FF2B5EF4-FFF2-40B4-BE49-F238E27FC236}">
                <a16:creationId xmlns="" xmlns:a16="http://schemas.microsoft.com/office/drawing/2014/main" id="{317F81B8-EB0A-40F0-A328-AC6D9F611E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354"/>
          <a:stretch/>
        </p:blipFill>
        <p:spPr>
          <a:xfrm>
            <a:off x="466387" y="1642042"/>
            <a:ext cx="5039468" cy="45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6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Réfractomètre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18D87B10-385F-40EB-A030-F30D5A707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4775"/>
            <a:ext cx="12192000" cy="370627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07571EDC-9A14-4344-B85D-B8DF37576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328" y="4381500"/>
            <a:ext cx="9563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0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Chromatographie sur couche mince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F08EC601-B118-4BC7-BF7C-DEC68E829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149350"/>
            <a:ext cx="93980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29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="" xmlns:a16="http://schemas.microsoft.com/office/drawing/2014/main" id="{F08A3C1A-3728-418B-BD9A-3ABFFD4BA9E2}"/>
              </a:ext>
            </a:extLst>
          </p:cNvPr>
          <p:cNvSpPr txBox="1"/>
          <p:nvPr/>
        </p:nvSpPr>
        <p:spPr>
          <a:xfrm>
            <a:off x="1" y="0"/>
            <a:ext cx="12191999" cy="584775"/>
          </a:xfrm>
          <a:prstGeom prst="rect">
            <a:avLst/>
          </a:prstGeom>
          <a:solidFill>
            <a:srgbClr val="70AD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</a:rPr>
              <a:t>Recristallisation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7D855C85-DBCF-41AD-9889-BD413B8C3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77"/>
          <a:stretch/>
        </p:blipFill>
        <p:spPr>
          <a:xfrm>
            <a:off x="2010000" y="745031"/>
            <a:ext cx="8172000" cy="59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433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381</Words>
  <Application>Microsoft Office PowerPoint</Application>
  <PresentationFormat>Widescreen</PresentationFormat>
  <Paragraphs>115</Paragraphs>
  <Slides>21</Slides>
  <Notes>1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alfred hammond</dc:creator>
  <cp:lastModifiedBy>Bernard Chelli</cp:lastModifiedBy>
  <cp:revision>119</cp:revision>
  <dcterms:created xsi:type="dcterms:W3CDTF">2019-10-05T12:40:55Z</dcterms:created>
  <dcterms:modified xsi:type="dcterms:W3CDTF">2020-04-12T15:20:46Z</dcterms:modified>
</cp:coreProperties>
</file>