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74" r:id="rId3"/>
    <p:sldId id="275" r:id="rId4"/>
    <p:sldId id="266" r:id="rId5"/>
    <p:sldId id="276" r:id="rId6"/>
    <p:sldId id="277" r:id="rId7"/>
    <p:sldId id="278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lampert.com/Activites%20pedagogiques/TPONC2.pdf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tmp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Polymères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Diagramme binaire Pb-Sn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9765102" y="6367157"/>
            <a:ext cx="2199736" cy="266555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de public.iutenligne.net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9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Introduction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21102" y="6298444"/>
            <a:ext cx="10795379" cy="416536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Extraction de la caséine du lait (</a:t>
            </a:r>
            <a:r>
              <a:rPr lang="fr-FR" dirty="0">
                <a:hlinkClick r:id="rId2"/>
              </a:rPr>
              <a:t>http://www.slampert.com/Activites%20pedagogiques/TPONC2.pdf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4268" t="35294" r="67429"/>
          <a:stretch/>
        </p:blipFill>
        <p:spPr>
          <a:xfrm>
            <a:off x="2700472" y="2747733"/>
            <a:ext cx="1966642" cy="2402006"/>
          </a:xfrm>
          <a:prstGeom prst="rect">
            <a:avLst/>
          </a:prstGeom>
        </p:spPr>
      </p:pic>
      <p:pic>
        <p:nvPicPr>
          <p:cNvPr id="8" name="Espace réservé du contenu 3"/>
          <p:cNvPicPr>
            <a:picLocks noChangeAspect="1"/>
          </p:cNvPicPr>
          <p:nvPr/>
        </p:nvPicPr>
        <p:blipFill rotWithShape="1">
          <a:blip r:embed="rId3"/>
          <a:srcRect l="42219" t="35294" r="39246"/>
          <a:stretch/>
        </p:blipFill>
        <p:spPr>
          <a:xfrm>
            <a:off x="7079410" y="2747733"/>
            <a:ext cx="1991628" cy="2402006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>
            <a:off x="2349306" y="4023353"/>
            <a:ext cx="11816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548640" y="3700187"/>
                <a:ext cx="1850373" cy="64633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mL</a:t>
                </a:r>
                <a:r>
                  <a:rPr lang="fr-FR" dirty="0" smtClean="0"/>
                  <a:t> de lait à</a:t>
                </a:r>
              </a:p>
              <a:p>
                <a:pPr algn="ctr"/>
                <a:r>
                  <a:rPr lang="fr-FR" dirty="0" smtClean="0"/>
                  <a:t>(à peu près)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fr-FR" dirty="0" smtClean="0"/>
                  <a:t>°C</a:t>
                </a:r>
                <a:endParaRPr lang="fr-FR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3700187"/>
                <a:ext cx="1850373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634" t="-4630" r="-1307" b="-12963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èche droite 14"/>
          <p:cNvSpPr/>
          <p:nvPr/>
        </p:nvSpPr>
        <p:spPr>
          <a:xfrm>
            <a:off x="4867422" y="3861769"/>
            <a:ext cx="201168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9071038" y="3787153"/>
            <a:ext cx="2011680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4968572" y="2418691"/>
                <a:ext cx="1809379" cy="92333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Ajout d’acide acétique jusqu’à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𝑝𝐻</m:t>
                    </m:r>
                  </m:oMath>
                </a14:m>
                <a:r>
                  <a:rPr lang="fr-FR" dirty="0" smtClean="0"/>
                  <a:t> voisin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4/5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572" y="2418691"/>
                <a:ext cx="1809379" cy="923330"/>
              </a:xfrm>
              <a:prstGeom prst="rect">
                <a:avLst/>
              </a:prstGeom>
              <a:blipFill rotWithShape="0">
                <a:blip r:embed="rId5"/>
                <a:stretch>
                  <a:fillRect t="-3268" r="-2007" b="-9150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/>
          <p:cNvSpPr txBox="1"/>
          <p:nvPr/>
        </p:nvSpPr>
        <p:spPr>
          <a:xfrm>
            <a:off x="9121613" y="2418691"/>
            <a:ext cx="1910530" cy="92333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Essorage pour récupérer la caséine précipitée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9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62329BD-0CE4-449B-A91F-0D5211A4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835" y="49488"/>
            <a:ext cx="10058400" cy="1017292"/>
          </a:xfrm>
        </p:spPr>
        <p:txBody>
          <a:bodyPr/>
          <a:lstStyle/>
          <a:p>
            <a:r>
              <a:rPr lang="fr-FR" dirty="0"/>
              <a:t>Exemples de polymères synthétiques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690191A-611F-4452-8646-0C311CE5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7" name="Espace réservé du contenu 3">
            <a:extLst>
              <a:ext uri="{FF2B5EF4-FFF2-40B4-BE49-F238E27FC236}">
                <a16:creationId xmlns:a16="http://schemas.microsoft.com/office/drawing/2014/main" xmlns="" id="{0B9958B6-6BDF-420C-80F6-6610F933654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1024" y="1065213"/>
          <a:ext cx="10858501" cy="5124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6">
                  <a:extLst>
                    <a:ext uri="{9D8B030D-6E8A-4147-A177-3AD203B41FA5}">
                      <a16:colId xmlns:a16="http://schemas.microsoft.com/office/drawing/2014/main" xmlns="" val="3295163816"/>
                    </a:ext>
                  </a:extLst>
                </a:gridCol>
                <a:gridCol w="5738635">
                  <a:extLst>
                    <a:ext uri="{9D8B030D-6E8A-4147-A177-3AD203B41FA5}">
                      <a16:colId xmlns:a16="http://schemas.microsoft.com/office/drawing/2014/main" xmlns="" val="4238387118"/>
                    </a:ext>
                  </a:extLst>
                </a:gridCol>
                <a:gridCol w="3281540">
                  <a:extLst>
                    <a:ext uri="{9D8B030D-6E8A-4147-A177-3AD203B41FA5}">
                      <a16:colId xmlns:a16="http://schemas.microsoft.com/office/drawing/2014/main" xmlns="" val="2175787987"/>
                    </a:ext>
                  </a:extLst>
                </a:gridCol>
              </a:tblGrid>
              <a:tr h="477837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Représentation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Monomère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2651076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Polyéthylène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8724115"/>
                  </a:ext>
                </a:extLst>
              </a:tr>
              <a:tr h="170497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Polystyrène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90315266"/>
                  </a:ext>
                </a:extLst>
              </a:tr>
              <a:tr h="153177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Nylon (6-6)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129059"/>
                  </a:ext>
                </a:extLst>
              </a:tr>
            </a:tbl>
          </a:graphicData>
        </a:graphic>
      </p:graphicFrame>
      <p:pic>
        <p:nvPicPr>
          <p:cNvPr id="8" name="Picture 2" descr="Image illustrative de lâarticle PolyÃ©thylÃ¨ne">
            <a:extLst>
              <a:ext uri="{FF2B5EF4-FFF2-40B4-BE49-F238E27FC236}">
                <a16:creationId xmlns:a16="http://schemas.microsoft.com/office/drawing/2014/main" xmlns="" id="{F5D4896C-CFD8-4317-A00A-1ABB49A27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469" y="1589848"/>
            <a:ext cx="1442689" cy="137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illustrative de lâarticle PolyÃ©thylÃ¨ne">
            <a:extLst>
              <a:ext uri="{FF2B5EF4-FFF2-40B4-BE49-F238E27FC236}">
                <a16:creationId xmlns:a16="http://schemas.microsoft.com/office/drawing/2014/main" xmlns="" id="{D10FAC75-DD93-4164-9406-A801E756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18" y="1726885"/>
            <a:ext cx="2889163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ile:Ethene-2D-flat.png">
            <a:extLst>
              <a:ext uri="{FF2B5EF4-FFF2-40B4-BE49-F238E27FC236}">
                <a16:creationId xmlns:a16="http://schemas.microsoft.com/office/drawing/2014/main" xmlns="" id="{96EDA464-E540-4604-A07B-51A0F260A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032" y="1673839"/>
            <a:ext cx="1265637" cy="118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illustrative de lâarticle PolystyrÃ¨ne">
            <a:extLst>
              <a:ext uri="{FF2B5EF4-FFF2-40B4-BE49-F238E27FC236}">
                <a16:creationId xmlns:a16="http://schemas.microsoft.com/office/drawing/2014/main" xmlns="" id="{9DCFE998-1C19-49AC-914B-680A00BC9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969006"/>
            <a:ext cx="1442688" cy="172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Ã©sultat de recherche d'images pour &quot;styrene&quot;">
            <a:extLst>
              <a:ext uri="{FF2B5EF4-FFF2-40B4-BE49-F238E27FC236}">
                <a16:creationId xmlns:a16="http://schemas.microsoft.com/office/drawing/2014/main" xmlns="" id="{CDF3DB6C-CDBE-4E8E-B46A-AE406D3B7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510" y="3325979"/>
            <a:ext cx="2118679" cy="10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e illustrative de lâarticle Nylon">
            <a:extLst>
              <a:ext uri="{FF2B5EF4-FFF2-40B4-BE49-F238E27FC236}">
                <a16:creationId xmlns:a16="http://schemas.microsoft.com/office/drawing/2014/main" xmlns="" id="{41FFC564-F299-4AA9-A610-67A56872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833301"/>
            <a:ext cx="5057776" cy="121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Image illustrative de lâarticle HexamÃ©thylÃ¨nediamine">
            <a:extLst>
              <a:ext uri="{FF2B5EF4-FFF2-40B4-BE49-F238E27FC236}">
                <a16:creationId xmlns:a16="http://schemas.microsoft.com/office/drawing/2014/main" xmlns="" id="{349EDE68-6E8C-4F8E-B590-066E21485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847" y="4817872"/>
            <a:ext cx="3216197" cy="45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RÃ©sultat de recherche d'images pour &quot;chlorure d'adipoyle&quot;">
            <a:extLst>
              <a:ext uri="{FF2B5EF4-FFF2-40B4-BE49-F238E27FC236}">
                <a16:creationId xmlns:a16="http://schemas.microsoft.com/office/drawing/2014/main" xmlns="" id="{68703D4B-7715-4E43-A44F-238F6106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642" y="5115472"/>
            <a:ext cx="2212605" cy="10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5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Utilisation courante des polymères synthétiques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6" y="1911376"/>
            <a:ext cx="3658463" cy="205856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296619" y="1654466"/>
            <a:ext cx="2225714" cy="2736379"/>
            <a:chOff x="5249713" y="1794294"/>
            <a:chExt cx="1847850" cy="24669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713" y="1794294"/>
              <a:ext cx="1847850" cy="24669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5979543" y="3053659"/>
              <a:ext cx="405441" cy="431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45" y="1398450"/>
            <a:ext cx="2199736" cy="3305818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1"/>
          </p:nvPr>
        </p:nvSpPr>
        <p:spPr>
          <a:xfrm>
            <a:off x="9842739" y="6306773"/>
            <a:ext cx="1639019" cy="214797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de Google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915243" y="4871957"/>
            <a:ext cx="2431805" cy="416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fr-F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Nylon </a:t>
            </a:r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des collants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426295" y="4871957"/>
            <a:ext cx="3725668" cy="122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fr-F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Polyéthylène </a:t>
            </a:r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des emballages :</a:t>
            </a:r>
          </a:p>
          <a:p>
            <a:pPr marL="45720" indent="0" algn="ctr">
              <a:buFont typeface="Corbel" pitchFamily="34" charset="0"/>
              <a:buNone/>
            </a:pPr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mouchoirs jetables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199879" y="4889166"/>
            <a:ext cx="3725668" cy="122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fr-F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Polystyrène </a:t>
            </a:r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l’isolation des bâtiments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2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Distribution de la masse Molaire de macromolécules dans un polymère</a:t>
            </a:r>
            <a:endParaRPr lang="fr-FR" sz="3600" b="1" dirty="0">
              <a:solidFill>
                <a:srgbClr val="00B050"/>
              </a:solidFill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14016" y="2201250"/>
            <a:ext cx="8007063" cy="37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F1376F5-E3D9-4D77-87E2-6BCBA686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60" y="333639"/>
            <a:ext cx="9875520" cy="1356360"/>
          </a:xfrm>
        </p:spPr>
        <p:txBody>
          <a:bodyPr>
            <a:normAutofit/>
          </a:bodyPr>
          <a:lstStyle/>
          <a:p>
            <a:r>
              <a:rPr lang="fr-FR" dirty="0"/>
              <a:t>Synthèse du polystyrène - Polyaddition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07FCB3A-E095-41CC-AE13-7100C077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6</a:t>
            </a:fld>
            <a:endParaRPr lang="fr-FR"/>
          </a:p>
        </p:txBody>
      </p:sp>
      <p:grpSp>
        <p:nvGrpSpPr>
          <p:cNvPr id="6" name="Grouper 444">
            <a:extLst>
              <a:ext uri="{FF2B5EF4-FFF2-40B4-BE49-F238E27FC236}">
                <a16:creationId xmlns:a16="http://schemas.microsoft.com/office/drawing/2014/main" xmlns="" id="{656AC9F3-480F-49EE-B07A-BAB39F93A244}"/>
              </a:ext>
            </a:extLst>
          </p:cNvPr>
          <p:cNvGrpSpPr/>
          <p:nvPr/>
        </p:nvGrpSpPr>
        <p:grpSpPr>
          <a:xfrm>
            <a:off x="2933595" y="3370125"/>
            <a:ext cx="1462935" cy="1062395"/>
            <a:chOff x="-421" y="0"/>
            <a:chExt cx="571921" cy="824230"/>
          </a:xfrm>
        </p:grpSpPr>
        <p:sp>
          <p:nvSpPr>
            <p:cNvPr id="7" name="Arrondir un rectangle avec un coin du même côté 49">
              <a:extLst>
                <a:ext uri="{FF2B5EF4-FFF2-40B4-BE49-F238E27FC236}">
                  <a16:creationId xmlns:a16="http://schemas.microsoft.com/office/drawing/2014/main" xmlns="" id="{4B1ADF7B-8989-46DB-92D4-8756CCA74AC8}"/>
                </a:ext>
              </a:extLst>
            </p:cNvPr>
            <p:cNvSpPr/>
            <p:nvPr/>
          </p:nvSpPr>
          <p:spPr>
            <a:xfrm rot="10800000">
              <a:off x="-421" y="273052"/>
              <a:ext cx="571500" cy="551178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8" name="Grouper 441">
              <a:extLst>
                <a:ext uri="{FF2B5EF4-FFF2-40B4-BE49-F238E27FC236}">
                  <a16:creationId xmlns:a16="http://schemas.microsoft.com/office/drawing/2014/main" xmlns="" id="{C20390D7-F44E-4DF9-A16D-B687EE5273F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9" name="Arrondir un rectangle avec un coin du même côté 442">
                <a:extLst>
                  <a:ext uri="{FF2B5EF4-FFF2-40B4-BE49-F238E27FC236}">
                    <a16:creationId xmlns:a16="http://schemas.microsoft.com/office/drawing/2014/main" xmlns="" id="{B9B895E7-0769-4189-89B4-88E8505F3051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732AB1E3-DDDF-4B68-AD40-D4099633B26E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xmlns="" id="{94CE5914-BA23-4CB2-A0C1-3593DF975807}"/>
                  </a:ext>
                </a:extLst>
              </p:cNvPr>
              <p:cNvSpPr txBox="1"/>
              <p:nvPr/>
            </p:nvSpPr>
            <p:spPr>
              <a:xfrm>
                <a:off x="337749" y="3518014"/>
                <a:ext cx="1767022" cy="258532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Styrène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5,0 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)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+ AIBN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2,0 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)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4CE5914-BA23-4CB2-A0C1-3593DF975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9" y="3518014"/>
                <a:ext cx="1767022" cy="2585323"/>
              </a:xfrm>
              <a:prstGeom prst="rect">
                <a:avLst/>
              </a:prstGeom>
              <a:blipFill>
                <a:blip r:embed="rId2"/>
                <a:stretch>
                  <a:fillRect l="-2397" t="-939" r="-20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Image illustrative de lâarticle Azobisisobutyronitrile">
            <a:extLst>
              <a:ext uri="{FF2B5EF4-FFF2-40B4-BE49-F238E27FC236}">
                <a16:creationId xmlns:a16="http://schemas.microsoft.com/office/drawing/2014/main" xmlns="" id="{19EEDD99-0FED-4404-A1C6-411978D6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3" y="5303068"/>
            <a:ext cx="1548697" cy="60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Ã©sultat de recherche d'images pour &quot;styrÃ¨ne&quot;">
            <a:extLst>
              <a:ext uri="{FF2B5EF4-FFF2-40B4-BE49-F238E27FC236}">
                <a16:creationId xmlns:a16="http://schemas.microsoft.com/office/drawing/2014/main" xmlns="" id="{157B6FCC-F802-4EE7-BBEE-827D2871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0774" y="3880167"/>
            <a:ext cx="1548697" cy="10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xmlns="" id="{D606E170-0F72-4227-97A1-2631AF153A91}"/>
              </a:ext>
            </a:extLst>
          </p:cNvPr>
          <p:cNvGrpSpPr/>
          <p:nvPr/>
        </p:nvGrpSpPr>
        <p:grpSpPr>
          <a:xfrm>
            <a:off x="9666678" y="1854557"/>
            <a:ext cx="1345565" cy="2970080"/>
            <a:chOff x="8217535" y="2248965"/>
            <a:chExt cx="1345565" cy="2970080"/>
          </a:xfrm>
        </p:grpSpPr>
        <p:grpSp>
          <p:nvGrpSpPr>
            <p:cNvPr id="15" name="Grouper 638">
              <a:extLst>
                <a:ext uri="{FF2B5EF4-FFF2-40B4-BE49-F238E27FC236}">
                  <a16:creationId xmlns:a16="http://schemas.microsoft.com/office/drawing/2014/main" xmlns="" id="{371CA00C-B849-486B-81BD-71FCF151AC2B}"/>
                </a:ext>
              </a:extLst>
            </p:cNvPr>
            <p:cNvGrpSpPr/>
            <p:nvPr/>
          </p:nvGrpSpPr>
          <p:grpSpPr>
            <a:xfrm>
              <a:off x="8217535" y="2248965"/>
              <a:ext cx="1345565" cy="2970080"/>
              <a:chOff x="0" y="53450"/>
              <a:chExt cx="633731" cy="1277510"/>
            </a:xfrm>
          </p:grpSpPr>
          <p:grpSp>
            <p:nvGrpSpPr>
              <p:cNvPr id="18" name="Grouper 81">
                <a:extLst>
                  <a:ext uri="{FF2B5EF4-FFF2-40B4-BE49-F238E27FC236}">
                    <a16:creationId xmlns:a16="http://schemas.microsoft.com/office/drawing/2014/main" xmlns="" id="{7B612DF0-9EE3-4FED-A8A2-1CF150954E6C}"/>
                  </a:ext>
                </a:extLst>
              </p:cNvPr>
              <p:cNvGrpSpPr/>
              <p:nvPr/>
            </p:nvGrpSpPr>
            <p:grpSpPr>
              <a:xfrm>
                <a:off x="1270" y="288925"/>
                <a:ext cx="632461" cy="1042035"/>
                <a:chOff x="0" y="0"/>
                <a:chExt cx="632461" cy="1042035"/>
              </a:xfrm>
            </p:grpSpPr>
            <p:grpSp>
              <p:nvGrpSpPr>
                <p:cNvPr id="27" name="Grouper 149">
                  <a:extLst>
                    <a:ext uri="{FF2B5EF4-FFF2-40B4-BE49-F238E27FC236}">
                      <a16:creationId xmlns:a16="http://schemas.microsoft.com/office/drawing/2014/main" xmlns="" id="{DE77B0DB-BAC6-4050-AB88-C3042733C80C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632461" cy="1042035"/>
                  <a:chOff x="0" y="0"/>
                  <a:chExt cx="501650" cy="826770"/>
                </a:xfrm>
              </p:grpSpPr>
              <p:grpSp>
                <p:nvGrpSpPr>
                  <p:cNvPr id="29" name="Grouper 499">
                    <a:extLst>
                      <a:ext uri="{FF2B5EF4-FFF2-40B4-BE49-F238E27FC236}">
                        <a16:creationId xmlns:a16="http://schemas.microsoft.com/office/drawing/2014/main" xmlns="" id="{347352C1-A3D3-4916-9CC7-A6376CDB245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285"/>
                    <a:ext cx="501650" cy="197485"/>
                    <a:chOff x="0" y="0"/>
                    <a:chExt cx="641350" cy="222885"/>
                  </a:xfrm>
                </p:grpSpPr>
                <p:sp>
                  <p:nvSpPr>
                    <p:cNvPr id="36" name="Arrondir un rectangle avec un coin du même côté 501">
                      <a:extLst>
                        <a:ext uri="{FF2B5EF4-FFF2-40B4-BE49-F238E27FC236}">
                          <a16:creationId xmlns:a16="http://schemas.microsoft.com/office/drawing/2014/main" xmlns="" id="{5480BAB6-0991-4D15-837B-BCA8EE73806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6985"/>
                      <a:ext cx="641350" cy="215900"/>
                    </a:xfrm>
                    <a:prstGeom prst="round2SameRect">
                      <a:avLst>
                        <a:gd name="adj1" fmla="val 46667"/>
                        <a:gd name="adj2" fmla="val 5000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xmlns="" id="{C1E12072-B467-4907-8808-426B389CB7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641350" cy="82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xmlns="" id="{0B981122-6D93-4885-B81B-7CEA64583885}"/>
                      </a:ext>
                    </a:extLst>
                  </p:cNvPr>
                  <p:cNvSpPr/>
                  <p:nvPr/>
                </p:nvSpPr>
                <p:spPr>
                  <a:xfrm>
                    <a:off x="3810" y="626745"/>
                    <a:ext cx="494665" cy="7493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1" name="Triangle isocèle 30">
                    <a:extLst>
                      <a:ext uri="{FF2B5EF4-FFF2-40B4-BE49-F238E27FC236}">
                        <a16:creationId xmlns:a16="http://schemas.microsoft.com/office/drawing/2014/main" xmlns="" id="{E7C8AF1B-8FE3-4307-A695-DBF0E054A776}"/>
                      </a:ext>
                    </a:extLst>
                  </p:cNvPr>
                  <p:cNvSpPr/>
                  <p:nvPr/>
                </p:nvSpPr>
                <p:spPr>
                  <a:xfrm>
                    <a:off x="3810" y="82550"/>
                    <a:ext cx="494665" cy="61976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xmlns="" id="{9ECC6EBD-6FCE-4E5F-BBF9-77ACEBBB7989}"/>
                      </a:ext>
                    </a:extLst>
                  </p:cNvPr>
                  <p:cNvSpPr/>
                  <p:nvPr/>
                </p:nvSpPr>
                <p:spPr>
                  <a:xfrm>
                    <a:off x="180340" y="0"/>
                    <a:ext cx="140335" cy="3397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grpSp>
                <p:nvGrpSpPr>
                  <p:cNvPr id="33" name="Grouper 564">
                    <a:extLst>
                      <a:ext uri="{FF2B5EF4-FFF2-40B4-BE49-F238E27FC236}">
                        <a16:creationId xmlns:a16="http://schemas.microsoft.com/office/drawing/2014/main" xmlns="" id="{C24EDCD2-12F8-4271-84F3-79C72637F052}"/>
                      </a:ext>
                    </a:extLst>
                  </p:cNvPr>
                  <p:cNvGrpSpPr/>
                  <p:nvPr/>
                </p:nvGrpSpPr>
                <p:grpSpPr>
                  <a:xfrm>
                    <a:off x="3810" y="530225"/>
                    <a:ext cx="494665" cy="294005"/>
                    <a:chOff x="0" y="0"/>
                    <a:chExt cx="633095" cy="331451"/>
                  </a:xfrm>
                </p:grpSpPr>
                <p:sp>
                  <p:nvSpPr>
                    <p:cNvPr id="34" name="Arrondir un rectangle avec un coin du même côté 566">
                      <a:extLst>
                        <a:ext uri="{FF2B5EF4-FFF2-40B4-BE49-F238E27FC236}">
                          <a16:creationId xmlns:a16="http://schemas.microsoft.com/office/drawing/2014/main" xmlns="" id="{9C6B199E-5A1E-44E9-AA49-C7276E7ED06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109220"/>
                      <a:ext cx="633095" cy="222231"/>
                    </a:xfrm>
                    <a:prstGeom prst="round2SameRect">
                      <a:avLst>
                        <a:gd name="adj1" fmla="val 46667"/>
                        <a:gd name="adj2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5" name="Trapèze 34">
                      <a:extLst>
                        <a:ext uri="{FF2B5EF4-FFF2-40B4-BE49-F238E27FC236}">
                          <a16:creationId xmlns:a16="http://schemas.microsoft.com/office/drawing/2014/main" xmlns="" id="{03703774-D6EF-4E04-B1CD-70CC0EDEA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0" y="0"/>
                      <a:ext cx="622300" cy="198120"/>
                    </a:xfrm>
                    <a:prstGeom prst="trapezoid">
                      <a:avLst>
                        <a:gd name="adj" fmla="val 45513"/>
                      </a:avLst>
                    </a:prstGeom>
                    <a:solidFill>
                      <a:srgbClr val="FFFFFF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xmlns="" id="{8F35840E-9A58-421E-BACD-E41738526BD4}"/>
                    </a:ext>
                  </a:extLst>
                </p:cNvPr>
                <p:cNvCxnSpPr/>
                <p:nvPr/>
              </p:nvCxnSpPr>
              <p:spPr>
                <a:xfrm>
                  <a:off x="70485" y="737870"/>
                  <a:ext cx="501650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er 590">
                <a:extLst>
                  <a:ext uri="{FF2B5EF4-FFF2-40B4-BE49-F238E27FC236}">
                    <a16:creationId xmlns:a16="http://schemas.microsoft.com/office/drawing/2014/main" xmlns="" id="{E3971659-EE9C-40A3-A542-77BBE2EBB71D}"/>
                  </a:ext>
                </a:extLst>
              </p:cNvPr>
              <p:cNvGrpSpPr/>
              <p:nvPr/>
            </p:nvGrpSpPr>
            <p:grpSpPr>
              <a:xfrm rot="16200000">
                <a:off x="89852" y="589599"/>
                <a:ext cx="90805" cy="270510"/>
                <a:chOff x="0" y="0"/>
                <a:chExt cx="192140" cy="42817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E3099697-078A-40A9-B7C9-15D3135CB506}"/>
                    </a:ext>
                  </a:extLst>
                </p:cNvPr>
                <p:cNvSpPr/>
                <p:nvPr/>
              </p:nvSpPr>
              <p:spPr>
                <a:xfrm>
                  <a:off x="0" y="125095"/>
                  <a:ext cx="192140" cy="212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4EBB177B-E762-403F-BCFD-E1F1AAC487D3}"/>
                    </a:ext>
                  </a:extLst>
                </p:cNvPr>
                <p:cNvSpPr/>
                <p:nvPr/>
              </p:nvSpPr>
              <p:spPr>
                <a:xfrm>
                  <a:off x="6350" y="0"/>
                  <a:ext cx="176929" cy="4281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6DEBDE08-DBC3-45FE-B35A-1A4430437CE0}"/>
                  </a:ext>
                </a:extLst>
              </p:cNvPr>
              <p:cNvSpPr/>
              <p:nvPr/>
            </p:nvSpPr>
            <p:spPr>
              <a:xfrm>
                <a:off x="111760" y="109965"/>
                <a:ext cx="412750" cy="2470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" name="Triangle isocèle 20">
                <a:extLst>
                  <a:ext uri="{FF2B5EF4-FFF2-40B4-BE49-F238E27FC236}">
                    <a16:creationId xmlns:a16="http://schemas.microsoft.com/office/drawing/2014/main" xmlns="" id="{F20FFDBD-FF34-4225-B6B6-42595247620A}"/>
                  </a:ext>
                </a:extLst>
              </p:cNvPr>
              <p:cNvSpPr/>
              <p:nvPr/>
            </p:nvSpPr>
            <p:spPr>
              <a:xfrm>
                <a:off x="111760" y="233153"/>
                <a:ext cx="412750" cy="12382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7163573F-B458-4F86-B136-407E45B1E977}"/>
                  </a:ext>
                </a:extLst>
              </p:cNvPr>
              <p:cNvSpPr/>
              <p:nvPr/>
            </p:nvSpPr>
            <p:spPr>
              <a:xfrm>
                <a:off x="78740" y="53450"/>
                <a:ext cx="494375" cy="88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3" name="Triangle isocèle 22">
                <a:extLst>
                  <a:ext uri="{FF2B5EF4-FFF2-40B4-BE49-F238E27FC236}">
                    <a16:creationId xmlns:a16="http://schemas.microsoft.com/office/drawing/2014/main" xmlns="" id="{8D014817-A420-4291-8ABF-A9799D6A092E}"/>
                  </a:ext>
                </a:extLst>
              </p:cNvPr>
              <p:cNvSpPr/>
              <p:nvPr/>
            </p:nvSpPr>
            <p:spPr>
              <a:xfrm rot="10800000">
                <a:off x="111760" y="356850"/>
                <a:ext cx="412750" cy="12649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3325EB11-CEAD-4248-9094-97847FF1CB90}"/>
                  </a:ext>
                </a:extLst>
              </p:cNvPr>
              <p:cNvSpPr/>
              <p:nvPr/>
            </p:nvSpPr>
            <p:spPr>
              <a:xfrm>
                <a:off x="241521" y="412750"/>
                <a:ext cx="148444" cy="205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CA3F78-CDBF-4700-9BEA-0687B5C93C88}"/>
                </a:ext>
              </a:extLst>
            </p:cNvPr>
            <p:cNvSpPr/>
            <p:nvPr/>
          </p:nvSpPr>
          <p:spPr>
            <a:xfrm>
              <a:off x="8702985" y="3143910"/>
              <a:ext cx="375663" cy="418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49062FD-68B8-4364-BBD4-B47A2F94D1FE}"/>
                </a:ext>
              </a:extLst>
            </p:cNvPr>
            <p:cNvSpPr/>
            <p:nvPr/>
          </p:nvSpPr>
          <p:spPr>
            <a:xfrm>
              <a:off x="8712947" y="3075670"/>
              <a:ext cx="360000" cy="51738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xmlns="" id="{BBCAA570-8330-4B15-9942-2DBF2D1C3978}"/>
              </a:ext>
            </a:extLst>
          </p:cNvPr>
          <p:cNvSpPr/>
          <p:nvPr/>
        </p:nvSpPr>
        <p:spPr>
          <a:xfrm flipH="1">
            <a:off x="9279367" y="3319682"/>
            <a:ext cx="495300" cy="19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xmlns="" id="{41A3F9F1-CE16-4B1D-B232-73F86CE37DBA}"/>
              </a:ext>
            </a:extLst>
          </p:cNvPr>
          <p:cNvSpPr txBox="1"/>
          <p:nvPr/>
        </p:nvSpPr>
        <p:spPr>
          <a:xfrm>
            <a:off x="9012605" y="4923063"/>
            <a:ext cx="30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Essorage sous pression réduite</a:t>
            </a:r>
          </a:p>
        </p:txBody>
      </p:sp>
      <p:grpSp>
        <p:nvGrpSpPr>
          <p:cNvPr id="40" name="Grouper 1156">
            <a:extLst>
              <a:ext uri="{FF2B5EF4-FFF2-40B4-BE49-F238E27FC236}">
                <a16:creationId xmlns:a16="http://schemas.microsoft.com/office/drawing/2014/main" xmlns="" id="{DD7FDBDA-4721-4E4E-AD0C-4DA8335C3C0A}"/>
              </a:ext>
            </a:extLst>
          </p:cNvPr>
          <p:cNvGrpSpPr/>
          <p:nvPr/>
        </p:nvGrpSpPr>
        <p:grpSpPr>
          <a:xfrm>
            <a:off x="2923657" y="4727763"/>
            <a:ext cx="1490882" cy="1155720"/>
            <a:chOff x="0" y="0"/>
            <a:chExt cx="1156970" cy="81534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DA3A9EB2-CF52-4A30-A692-1E416A7C4108}"/>
                </a:ext>
              </a:extLst>
            </p:cNvPr>
            <p:cNvSpPr/>
            <p:nvPr/>
          </p:nvSpPr>
          <p:spPr>
            <a:xfrm>
              <a:off x="0" y="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ECD4ACF-C5A8-4845-8F4A-62E2B2E83EC1}"/>
                </a:ext>
              </a:extLst>
            </p:cNvPr>
            <p:cNvSpPr/>
            <p:nvPr/>
          </p:nvSpPr>
          <p:spPr>
            <a:xfrm>
              <a:off x="13970" y="71501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xmlns="" id="{29C6A009-C639-4B70-862E-1B2100CF509B}"/>
                </a:ext>
              </a:extLst>
            </p:cNvPr>
            <p:cNvCxnSpPr/>
            <p:nvPr/>
          </p:nvCxnSpPr>
          <p:spPr>
            <a:xfrm>
              <a:off x="113665" y="1003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xmlns="" id="{C7D2058C-F800-47FE-B4A2-02B0876DE70B}"/>
                </a:ext>
              </a:extLst>
            </p:cNvPr>
            <p:cNvCxnSpPr/>
            <p:nvPr/>
          </p:nvCxnSpPr>
          <p:spPr>
            <a:xfrm flipH="1">
              <a:off x="113665" y="100330"/>
              <a:ext cx="924862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xmlns="" id="{4EA63120-E227-4EB6-A530-6E8A2CE0B2F5}"/>
                </a:ext>
              </a:extLst>
            </p:cNvPr>
            <p:cNvCxnSpPr/>
            <p:nvPr/>
          </p:nvCxnSpPr>
          <p:spPr>
            <a:xfrm>
              <a:off x="113665" y="4051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xmlns="" id="{D8DCB5F7-6410-46D6-8ECC-6480E1B40781}"/>
                </a:ext>
              </a:extLst>
            </p:cNvPr>
            <p:cNvCxnSpPr/>
            <p:nvPr/>
          </p:nvCxnSpPr>
          <p:spPr>
            <a:xfrm flipH="1">
              <a:off x="113665" y="405130"/>
              <a:ext cx="924560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r 1286">
            <a:extLst>
              <a:ext uri="{FF2B5EF4-FFF2-40B4-BE49-F238E27FC236}">
                <a16:creationId xmlns:a16="http://schemas.microsoft.com/office/drawing/2014/main" xmlns="" id="{EA11ADE9-7A80-4DE7-BC94-0A03909F0492}"/>
              </a:ext>
            </a:extLst>
          </p:cNvPr>
          <p:cNvGrpSpPr/>
          <p:nvPr/>
        </p:nvGrpSpPr>
        <p:grpSpPr>
          <a:xfrm>
            <a:off x="3218232" y="3105795"/>
            <a:ext cx="893548" cy="1252030"/>
            <a:chOff x="0" y="0"/>
            <a:chExt cx="693420" cy="883285"/>
          </a:xfrm>
        </p:grpSpPr>
        <p:grpSp>
          <p:nvGrpSpPr>
            <p:cNvPr id="48" name="Grouper 1231">
              <a:extLst>
                <a:ext uri="{FF2B5EF4-FFF2-40B4-BE49-F238E27FC236}">
                  <a16:creationId xmlns:a16="http://schemas.microsoft.com/office/drawing/2014/main" xmlns="" id="{AEE0D83C-875A-41EB-983B-1EA5793A3501}"/>
                </a:ext>
              </a:extLst>
            </p:cNvPr>
            <p:cNvGrpSpPr/>
            <p:nvPr/>
          </p:nvGrpSpPr>
          <p:grpSpPr>
            <a:xfrm>
              <a:off x="0" y="0"/>
              <a:ext cx="693420" cy="883285"/>
              <a:chOff x="0" y="0"/>
              <a:chExt cx="693420" cy="883285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78C04890-E0FC-4CFC-AE03-004F18362EE1}"/>
                  </a:ext>
                </a:extLst>
              </p:cNvPr>
              <p:cNvSpPr/>
              <p:nvPr/>
            </p:nvSpPr>
            <p:spPr>
              <a:xfrm rot="19775393">
                <a:off x="28575" y="148590"/>
                <a:ext cx="152400" cy="25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4B6675BE-4C92-4EA1-9F8B-F7BB36DF2835}"/>
                  </a:ext>
                </a:extLst>
              </p:cNvPr>
              <p:cNvSpPr/>
              <p:nvPr/>
            </p:nvSpPr>
            <p:spPr>
              <a:xfrm>
                <a:off x="272415" y="12700"/>
                <a:ext cx="152400" cy="25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xmlns="" id="{567A960A-737A-455A-A30F-F99E9F24C518}"/>
                  </a:ext>
                </a:extLst>
              </p:cNvPr>
              <p:cNvSpPr/>
              <p:nvPr/>
            </p:nvSpPr>
            <p:spPr>
              <a:xfrm>
                <a:off x="0" y="189865"/>
                <a:ext cx="693420" cy="693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xmlns="" id="{43527F41-D3EE-4E17-8F84-5981802C63B4}"/>
                  </a:ext>
                </a:extLst>
              </p:cNvPr>
              <p:cNvSpPr/>
              <p:nvPr/>
            </p:nvSpPr>
            <p:spPr>
              <a:xfrm rot="19775393">
                <a:off x="38735" y="136525"/>
                <a:ext cx="134620" cy="287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xmlns="" id="{080489AD-E48D-4CBD-897E-18135D040B15}"/>
                  </a:ext>
                </a:extLst>
              </p:cNvPr>
              <p:cNvSpPr/>
              <p:nvPr/>
            </p:nvSpPr>
            <p:spPr>
              <a:xfrm>
                <a:off x="280035" y="0"/>
                <a:ext cx="134620" cy="287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49" name="Grouper 1285">
              <a:extLst>
                <a:ext uri="{FF2B5EF4-FFF2-40B4-BE49-F238E27FC236}">
                  <a16:creationId xmlns:a16="http://schemas.microsoft.com/office/drawing/2014/main" xmlns="" id="{78A34525-85A7-4C54-A645-28DFD07BF52D}"/>
                </a:ext>
              </a:extLst>
            </p:cNvPr>
            <p:cNvGrpSpPr/>
            <p:nvPr/>
          </p:nvGrpSpPr>
          <p:grpSpPr>
            <a:xfrm>
              <a:off x="0" y="189230"/>
              <a:ext cx="693420" cy="693420"/>
              <a:chOff x="0" y="0"/>
              <a:chExt cx="693420" cy="693420"/>
            </a:xfrm>
          </p:grpSpPr>
          <p:sp>
            <p:nvSpPr>
              <p:cNvPr id="50" name="Corde 49">
                <a:extLst>
                  <a:ext uri="{FF2B5EF4-FFF2-40B4-BE49-F238E27FC236}">
                    <a16:creationId xmlns:a16="http://schemas.microsoft.com/office/drawing/2014/main" xmlns="" id="{CB4E2EBF-3E02-467E-AF08-CC8E97B6B1B2}"/>
                  </a:ext>
                </a:extLst>
              </p:cNvPr>
              <p:cNvSpPr/>
              <p:nvPr/>
            </p:nvSpPr>
            <p:spPr>
              <a:xfrm rot="17560116">
                <a:off x="0" y="0"/>
                <a:ext cx="693420" cy="693420"/>
              </a:xfrm>
              <a:prstGeom prst="chord">
                <a:avLst>
                  <a:gd name="adj1" fmla="val 4447445"/>
                  <a:gd name="adj2" fmla="val 1432163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51" name="Grouper 1119">
                <a:extLst>
                  <a:ext uri="{FF2B5EF4-FFF2-40B4-BE49-F238E27FC236}">
                    <a16:creationId xmlns:a16="http://schemas.microsoft.com/office/drawing/2014/main" xmlns="" id="{53CBF938-859F-48B4-93B6-2DBEEAFF6083}"/>
                  </a:ext>
                </a:extLst>
              </p:cNvPr>
              <p:cNvGrpSpPr/>
              <p:nvPr/>
            </p:nvGrpSpPr>
            <p:grpSpPr>
              <a:xfrm>
                <a:off x="150495" y="434341"/>
                <a:ext cx="410210" cy="220343"/>
                <a:chOff x="0" y="1"/>
                <a:chExt cx="410210" cy="220343"/>
              </a:xfrm>
            </p:grpSpPr>
            <p:grpSp>
              <p:nvGrpSpPr>
                <p:cNvPr id="52" name="Grouper 1121">
                  <a:extLst>
                    <a:ext uri="{FF2B5EF4-FFF2-40B4-BE49-F238E27FC236}">
                      <a16:creationId xmlns:a16="http://schemas.microsoft.com/office/drawing/2014/main" xmlns="" id="{94122E6B-1F23-4F33-9B5F-2813C262DB42}"/>
                    </a:ext>
                  </a:extLst>
                </p:cNvPr>
                <p:cNvGrpSpPr/>
                <p:nvPr/>
              </p:nvGrpSpPr>
              <p:grpSpPr>
                <a:xfrm flipH="1">
                  <a:off x="274322" y="1"/>
                  <a:ext cx="135888" cy="203840"/>
                  <a:chOff x="0" y="134620"/>
                  <a:chExt cx="291465" cy="530225"/>
                </a:xfrm>
              </p:grpSpPr>
              <p:sp>
                <p:nvSpPr>
                  <p:cNvPr id="69" name="Ellipse 68">
                    <a:extLst>
                      <a:ext uri="{FF2B5EF4-FFF2-40B4-BE49-F238E27FC236}">
                        <a16:creationId xmlns:a16="http://schemas.microsoft.com/office/drawing/2014/main" xmlns="" id="{5888463A-511C-475A-9CE6-47FE7C91B553}"/>
                      </a:ext>
                    </a:extLst>
                  </p:cNvPr>
                  <p:cNvSpPr/>
                  <p:nvPr/>
                </p:nvSpPr>
                <p:spPr>
                  <a:xfrm>
                    <a:off x="0" y="357505"/>
                    <a:ext cx="60325" cy="679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0" name="Ellipse 69">
                    <a:extLst>
                      <a:ext uri="{FF2B5EF4-FFF2-40B4-BE49-F238E27FC236}">
                        <a16:creationId xmlns:a16="http://schemas.microsoft.com/office/drawing/2014/main" xmlns="" id="{3ABD53CE-44F4-4A58-85C7-4CE424BBD555}"/>
                      </a:ext>
                    </a:extLst>
                  </p:cNvPr>
                  <p:cNvSpPr/>
                  <p:nvPr/>
                </p:nvSpPr>
                <p:spPr>
                  <a:xfrm>
                    <a:off x="95885" y="400685"/>
                    <a:ext cx="75565" cy="88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1" name="Ellipse 70">
                    <a:extLst>
                      <a:ext uri="{FF2B5EF4-FFF2-40B4-BE49-F238E27FC236}">
                        <a16:creationId xmlns:a16="http://schemas.microsoft.com/office/drawing/2014/main" xmlns="" id="{518B3D57-D09C-403E-9D65-EC2050112ADD}"/>
                      </a:ext>
                    </a:extLst>
                  </p:cNvPr>
                  <p:cNvSpPr/>
                  <p:nvPr/>
                </p:nvSpPr>
                <p:spPr>
                  <a:xfrm>
                    <a:off x="167640" y="238760"/>
                    <a:ext cx="76200" cy="9017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2" name="Ellipse 71">
                    <a:extLst>
                      <a:ext uri="{FF2B5EF4-FFF2-40B4-BE49-F238E27FC236}">
                        <a16:creationId xmlns:a16="http://schemas.microsoft.com/office/drawing/2014/main" xmlns="" id="{F03BAD20-1A40-4EE0-8FBB-DEDE3101FE77}"/>
                      </a:ext>
                    </a:extLst>
                  </p:cNvPr>
                  <p:cNvSpPr/>
                  <p:nvPr/>
                </p:nvSpPr>
                <p:spPr>
                  <a:xfrm>
                    <a:off x="0" y="176530"/>
                    <a:ext cx="88265" cy="9715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3" name="Ellipse 72">
                    <a:extLst>
                      <a:ext uri="{FF2B5EF4-FFF2-40B4-BE49-F238E27FC236}">
                        <a16:creationId xmlns:a16="http://schemas.microsoft.com/office/drawing/2014/main" xmlns="" id="{283F035B-5C1C-41C8-A582-012104942056}"/>
                      </a:ext>
                    </a:extLst>
                  </p:cNvPr>
                  <p:cNvSpPr/>
                  <p:nvPr/>
                </p:nvSpPr>
                <p:spPr>
                  <a:xfrm>
                    <a:off x="152400" y="134620"/>
                    <a:ext cx="60325" cy="679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4" name="Ellipse 73">
                    <a:extLst>
                      <a:ext uri="{FF2B5EF4-FFF2-40B4-BE49-F238E27FC236}">
                        <a16:creationId xmlns:a16="http://schemas.microsoft.com/office/drawing/2014/main" xmlns="" id="{27ADC272-E9C5-4B38-BD44-20724FFF7E9B}"/>
                      </a:ext>
                    </a:extLst>
                  </p:cNvPr>
                  <p:cNvSpPr/>
                  <p:nvPr/>
                </p:nvSpPr>
                <p:spPr>
                  <a:xfrm>
                    <a:off x="231140" y="439420"/>
                    <a:ext cx="60325" cy="679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5" name="Ellipse 74">
                    <a:extLst>
                      <a:ext uri="{FF2B5EF4-FFF2-40B4-BE49-F238E27FC236}">
                        <a16:creationId xmlns:a16="http://schemas.microsoft.com/office/drawing/2014/main" xmlns="" id="{3C464B47-78CD-4C1B-9DBB-D52C0C45CE7A}"/>
                      </a:ext>
                    </a:extLst>
                  </p:cNvPr>
                  <p:cNvSpPr/>
                  <p:nvPr/>
                </p:nvSpPr>
                <p:spPr>
                  <a:xfrm>
                    <a:off x="107315" y="596900"/>
                    <a:ext cx="60325" cy="679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53" name="Grouper 1129">
                  <a:extLst>
                    <a:ext uri="{FF2B5EF4-FFF2-40B4-BE49-F238E27FC236}">
                      <a16:creationId xmlns:a16="http://schemas.microsoft.com/office/drawing/2014/main" xmlns="" id="{51D6B9D4-FD74-4E48-8F6E-D688C184B5D8}"/>
                    </a:ext>
                  </a:extLst>
                </p:cNvPr>
                <p:cNvGrpSpPr/>
                <p:nvPr/>
              </p:nvGrpSpPr>
              <p:grpSpPr>
                <a:xfrm>
                  <a:off x="0" y="636"/>
                  <a:ext cx="135888" cy="203840"/>
                  <a:chOff x="0" y="134620"/>
                  <a:chExt cx="291465" cy="530225"/>
                </a:xfrm>
              </p:grpSpPr>
              <p:sp>
                <p:nvSpPr>
                  <p:cNvPr id="62" name="Ellipse 61">
                    <a:extLst>
                      <a:ext uri="{FF2B5EF4-FFF2-40B4-BE49-F238E27FC236}">
                        <a16:creationId xmlns:a16="http://schemas.microsoft.com/office/drawing/2014/main" xmlns="" id="{B91163FD-A757-4A7A-B085-771825D2AB1D}"/>
                      </a:ext>
                    </a:extLst>
                  </p:cNvPr>
                  <p:cNvSpPr/>
                  <p:nvPr/>
                </p:nvSpPr>
                <p:spPr>
                  <a:xfrm>
                    <a:off x="0" y="357505"/>
                    <a:ext cx="60325" cy="679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3" name="Ellipse 62">
                    <a:extLst>
                      <a:ext uri="{FF2B5EF4-FFF2-40B4-BE49-F238E27FC236}">
                        <a16:creationId xmlns:a16="http://schemas.microsoft.com/office/drawing/2014/main" xmlns="" id="{33503D8E-DBF1-407F-B8C0-A604FBCA6DB4}"/>
                      </a:ext>
                    </a:extLst>
                  </p:cNvPr>
                  <p:cNvSpPr/>
                  <p:nvPr/>
                </p:nvSpPr>
                <p:spPr>
                  <a:xfrm>
                    <a:off x="95885" y="400685"/>
                    <a:ext cx="75565" cy="88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4" name="Ellipse 63">
                    <a:extLst>
                      <a:ext uri="{FF2B5EF4-FFF2-40B4-BE49-F238E27FC236}">
                        <a16:creationId xmlns:a16="http://schemas.microsoft.com/office/drawing/2014/main" xmlns="" id="{9B85BD8C-06B7-45FD-A45B-53706D161209}"/>
                      </a:ext>
                    </a:extLst>
                  </p:cNvPr>
                  <p:cNvSpPr/>
                  <p:nvPr/>
                </p:nvSpPr>
                <p:spPr>
                  <a:xfrm>
                    <a:off x="167640" y="238760"/>
                    <a:ext cx="76200" cy="9017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5" name="Ellipse 64">
                    <a:extLst>
                      <a:ext uri="{FF2B5EF4-FFF2-40B4-BE49-F238E27FC236}">
                        <a16:creationId xmlns:a16="http://schemas.microsoft.com/office/drawing/2014/main" xmlns="" id="{6D369700-2547-49D8-B6C4-6BC2BB2F496E}"/>
                      </a:ext>
                    </a:extLst>
                  </p:cNvPr>
                  <p:cNvSpPr/>
                  <p:nvPr/>
                </p:nvSpPr>
                <p:spPr>
                  <a:xfrm>
                    <a:off x="0" y="176530"/>
                    <a:ext cx="88265" cy="9715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6" name="Ellipse 65">
                    <a:extLst>
                      <a:ext uri="{FF2B5EF4-FFF2-40B4-BE49-F238E27FC236}">
                        <a16:creationId xmlns:a16="http://schemas.microsoft.com/office/drawing/2014/main" xmlns="" id="{2BE5C111-B7C2-4693-B0A2-48CEBF67A36F}"/>
                      </a:ext>
                    </a:extLst>
                  </p:cNvPr>
                  <p:cNvSpPr/>
                  <p:nvPr/>
                </p:nvSpPr>
                <p:spPr>
                  <a:xfrm>
                    <a:off x="152400" y="134620"/>
                    <a:ext cx="60325" cy="679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7" name="Ellipse 66">
                    <a:extLst>
                      <a:ext uri="{FF2B5EF4-FFF2-40B4-BE49-F238E27FC236}">
                        <a16:creationId xmlns:a16="http://schemas.microsoft.com/office/drawing/2014/main" xmlns="" id="{6C205E95-BFCE-448E-9EC0-AF5A0C6B9EEC}"/>
                      </a:ext>
                    </a:extLst>
                  </p:cNvPr>
                  <p:cNvSpPr/>
                  <p:nvPr/>
                </p:nvSpPr>
                <p:spPr>
                  <a:xfrm>
                    <a:off x="231140" y="439420"/>
                    <a:ext cx="60325" cy="679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8" name="Ellipse 67">
                    <a:extLst>
                      <a:ext uri="{FF2B5EF4-FFF2-40B4-BE49-F238E27FC236}">
                        <a16:creationId xmlns:a16="http://schemas.microsoft.com/office/drawing/2014/main" xmlns="" id="{F211C9B1-048A-4056-B0F8-506FDFF1E388}"/>
                      </a:ext>
                    </a:extLst>
                  </p:cNvPr>
                  <p:cNvSpPr/>
                  <p:nvPr/>
                </p:nvSpPr>
                <p:spPr>
                  <a:xfrm>
                    <a:off x="107315" y="596900"/>
                    <a:ext cx="60325" cy="679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54" name="Grouper 1137">
                  <a:extLst>
                    <a:ext uri="{FF2B5EF4-FFF2-40B4-BE49-F238E27FC236}">
                      <a16:creationId xmlns:a16="http://schemas.microsoft.com/office/drawing/2014/main" xmlns="" id="{F5B7B0C9-0692-40CC-8FFF-1510570E4D66}"/>
                    </a:ext>
                  </a:extLst>
                </p:cNvPr>
                <p:cNvGrpSpPr/>
                <p:nvPr/>
              </p:nvGrpSpPr>
              <p:grpSpPr>
                <a:xfrm flipV="1">
                  <a:off x="139065" y="16504"/>
                  <a:ext cx="135888" cy="203840"/>
                  <a:chOff x="0" y="134620"/>
                  <a:chExt cx="291465" cy="530225"/>
                </a:xfrm>
              </p:grpSpPr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xmlns="" id="{774AA0C7-A8F0-4F7B-B67E-E5190F36F93E}"/>
                      </a:ext>
                    </a:extLst>
                  </p:cNvPr>
                  <p:cNvSpPr/>
                  <p:nvPr/>
                </p:nvSpPr>
                <p:spPr>
                  <a:xfrm>
                    <a:off x="0" y="357505"/>
                    <a:ext cx="60325" cy="679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xmlns="" id="{FEEC0C77-DF90-4BCD-A99C-64CC28559019}"/>
                      </a:ext>
                    </a:extLst>
                  </p:cNvPr>
                  <p:cNvSpPr/>
                  <p:nvPr/>
                </p:nvSpPr>
                <p:spPr>
                  <a:xfrm>
                    <a:off x="95885" y="400685"/>
                    <a:ext cx="75565" cy="88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7" name="Ellipse 56">
                    <a:extLst>
                      <a:ext uri="{FF2B5EF4-FFF2-40B4-BE49-F238E27FC236}">
                        <a16:creationId xmlns:a16="http://schemas.microsoft.com/office/drawing/2014/main" xmlns="" id="{D63DF0E6-3C9B-495E-8907-2F8CE5A6E481}"/>
                      </a:ext>
                    </a:extLst>
                  </p:cNvPr>
                  <p:cNvSpPr/>
                  <p:nvPr/>
                </p:nvSpPr>
                <p:spPr>
                  <a:xfrm>
                    <a:off x="167640" y="238760"/>
                    <a:ext cx="76200" cy="9017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8" name="Ellipse 57">
                    <a:extLst>
                      <a:ext uri="{FF2B5EF4-FFF2-40B4-BE49-F238E27FC236}">
                        <a16:creationId xmlns:a16="http://schemas.microsoft.com/office/drawing/2014/main" xmlns="" id="{3E6CE2EF-E17F-4659-B270-DB1BF050F89A}"/>
                      </a:ext>
                    </a:extLst>
                  </p:cNvPr>
                  <p:cNvSpPr/>
                  <p:nvPr/>
                </p:nvSpPr>
                <p:spPr>
                  <a:xfrm>
                    <a:off x="0" y="176530"/>
                    <a:ext cx="88265" cy="9715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xmlns="" id="{5E345AF9-576D-4D5F-9B99-69299E9CE7AF}"/>
                      </a:ext>
                    </a:extLst>
                  </p:cNvPr>
                  <p:cNvSpPr/>
                  <p:nvPr/>
                </p:nvSpPr>
                <p:spPr>
                  <a:xfrm>
                    <a:off x="152400" y="134620"/>
                    <a:ext cx="60325" cy="679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xmlns="" id="{76F2CFD5-C3C5-4A76-97A8-92571DE2741B}"/>
                      </a:ext>
                    </a:extLst>
                  </p:cNvPr>
                  <p:cNvSpPr/>
                  <p:nvPr/>
                </p:nvSpPr>
                <p:spPr>
                  <a:xfrm>
                    <a:off x="231140" y="439420"/>
                    <a:ext cx="60325" cy="679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1" name="Ellipse 60">
                    <a:extLst>
                      <a:ext uri="{FF2B5EF4-FFF2-40B4-BE49-F238E27FC236}">
                        <a16:creationId xmlns:a16="http://schemas.microsoft.com/office/drawing/2014/main" xmlns="" id="{AD272114-C144-4FD2-AFB8-F43C6C8DD750}"/>
                      </a:ext>
                    </a:extLst>
                  </p:cNvPr>
                  <p:cNvSpPr/>
                  <p:nvPr/>
                </p:nvSpPr>
                <p:spPr>
                  <a:xfrm>
                    <a:off x="107315" y="596900"/>
                    <a:ext cx="60325" cy="679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</p:grpSp>
      <p:pic>
        <p:nvPicPr>
          <p:cNvPr id="81" name="Image 80">
            <a:extLst>
              <a:ext uri="{FF2B5EF4-FFF2-40B4-BE49-F238E27FC236}">
                <a16:creationId xmlns:a16="http://schemas.microsoft.com/office/drawing/2014/main" xmlns="" id="{53FA6AFA-F328-4610-9E9E-766B56215E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11" y="2185930"/>
            <a:ext cx="1043470" cy="1403469"/>
          </a:xfrm>
          <a:prstGeom prst="rect">
            <a:avLst/>
          </a:prstGeom>
        </p:spPr>
      </p:pic>
      <p:grpSp>
        <p:nvGrpSpPr>
          <p:cNvPr id="82" name="Grouper 481">
            <a:extLst>
              <a:ext uri="{FF2B5EF4-FFF2-40B4-BE49-F238E27FC236}">
                <a16:creationId xmlns:a16="http://schemas.microsoft.com/office/drawing/2014/main" xmlns="" id="{87CEC1E4-401F-4B6E-88B0-A45B281301E6}"/>
              </a:ext>
            </a:extLst>
          </p:cNvPr>
          <p:cNvGrpSpPr/>
          <p:nvPr/>
        </p:nvGrpSpPr>
        <p:grpSpPr>
          <a:xfrm rot="19859595">
            <a:off x="2563846" y="2247287"/>
            <a:ext cx="219710" cy="161925"/>
            <a:chOff x="0" y="0"/>
            <a:chExt cx="219710" cy="161925"/>
          </a:xfrm>
          <a:solidFill>
            <a:schemeClr val="bg1">
              <a:lumMod val="85000"/>
            </a:schemeClr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4D7BBFDA-EABD-41B8-BE30-F9E367A28C15}"/>
                </a:ext>
              </a:extLst>
            </p:cNvPr>
            <p:cNvSpPr/>
            <p:nvPr/>
          </p:nvSpPr>
          <p:spPr>
            <a:xfrm>
              <a:off x="45720" y="45720"/>
              <a:ext cx="134620" cy="116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64805CAA-55DB-49A2-99D0-EDEB06D3B068}"/>
                </a:ext>
              </a:extLst>
            </p:cNvPr>
            <p:cNvSpPr/>
            <p:nvPr/>
          </p:nvSpPr>
          <p:spPr>
            <a:xfrm>
              <a:off x="0" y="0"/>
              <a:ext cx="219710" cy="4508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xmlns="" id="{CB77A526-BE25-497F-8149-8014A5E7C466}"/>
              </a:ext>
            </a:extLst>
          </p:cNvPr>
          <p:cNvCxnSpPr/>
          <p:nvPr/>
        </p:nvCxnSpPr>
        <p:spPr>
          <a:xfrm>
            <a:off x="2038350" y="2974085"/>
            <a:ext cx="10219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xmlns="" id="{7AE02B80-F1A4-4DED-B8DE-5BB54E19D1AA}"/>
                  </a:ext>
                </a:extLst>
              </p:cNvPr>
              <p:cNvSpPr txBox="1"/>
              <p:nvPr/>
            </p:nvSpPr>
            <p:spPr>
              <a:xfrm>
                <a:off x="1054151" y="2636116"/>
                <a:ext cx="978473" cy="6463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Toluène </a:t>
                </a:r>
              </a:p>
              <a:p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7AE02B80-F1A4-4DED-B8DE-5BB54E19D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51" y="2636116"/>
                <a:ext cx="978473" cy="646331"/>
              </a:xfrm>
              <a:prstGeom prst="rect">
                <a:avLst/>
              </a:prstGeom>
              <a:blipFill>
                <a:blip r:embed="rId6"/>
                <a:stretch>
                  <a:fillRect l="-4938" t="-3704" r="-3704" b="-1296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xmlns="" id="{8D42846D-B5DA-4AE2-884F-ED2A6F36F5F6}"/>
              </a:ext>
            </a:extLst>
          </p:cNvPr>
          <p:cNvCxnSpPr>
            <a:cxnSpLocks/>
          </p:cNvCxnSpPr>
          <p:nvPr/>
        </p:nvCxnSpPr>
        <p:spPr>
          <a:xfrm flipV="1">
            <a:off x="2107725" y="4095574"/>
            <a:ext cx="134044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er 48">
            <a:extLst>
              <a:ext uri="{FF2B5EF4-FFF2-40B4-BE49-F238E27FC236}">
                <a16:creationId xmlns:a16="http://schemas.microsoft.com/office/drawing/2014/main" xmlns="" id="{18FD65A8-A4DC-41C8-A251-3EC1C535C151}"/>
              </a:ext>
            </a:extLst>
          </p:cNvPr>
          <p:cNvGrpSpPr/>
          <p:nvPr/>
        </p:nvGrpSpPr>
        <p:grpSpPr>
          <a:xfrm>
            <a:off x="6488179" y="2979681"/>
            <a:ext cx="1071788" cy="1816037"/>
            <a:chOff x="0" y="0"/>
            <a:chExt cx="571500" cy="824230"/>
          </a:xfrm>
        </p:grpSpPr>
        <p:grpSp>
          <p:nvGrpSpPr>
            <p:cNvPr id="89" name="Grouper 31">
              <a:extLst>
                <a:ext uri="{FF2B5EF4-FFF2-40B4-BE49-F238E27FC236}">
                  <a16:creationId xmlns:a16="http://schemas.microsoft.com/office/drawing/2014/main" xmlns="" id="{A58ED05F-4666-4F1D-9E5F-0606ED7945FE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91" name="Arrondir un rectangle avec un coin du même côté 29">
                <a:extLst>
                  <a:ext uri="{FF2B5EF4-FFF2-40B4-BE49-F238E27FC236}">
                    <a16:creationId xmlns:a16="http://schemas.microsoft.com/office/drawing/2014/main" xmlns="" id="{FA3F00A4-61E5-46AF-906F-9B0C8417EB11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2" name="Arrondir un rectangle avec un coin du même côté 30">
                <a:extLst>
                  <a:ext uri="{FF2B5EF4-FFF2-40B4-BE49-F238E27FC236}">
                    <a16:creationId xmlns:a16="http://schemas.microsoft.com/office/drawing/2014/main" xmlns="" id="{AC8A050F-8E45-471E-A655-629B9280B446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3C5E1F46-536B-4F26-B42D-73170A8316AF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93" name="ZoneTexte 92">
            <a:extLst>
              <a:ext uri="{FF2B5EF4-FFF2-40B4-BE49-F238E27FC236}">
                <a16:creationId xmlns:a16="http://schemas.microsoft.com/office/drawing/2014/main" xmlns="" id="{93ADEF01-B379-40B6-BC5F-F7B780000FA6}"/>
              </a:ext>
            </a:extLst>
          </p:cNvPr>
          <p:cNvSpPr txBox="1"/>
          <p:nvPr/>
        </p:nvSpPr>
        <p:spPr>
          <a:xfrm>
            <a:off x="5810920" y="4928910"/>
            <a:ext cx="25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Isolement du polystyrène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xmlns="" id="{DB8DA3B4-AFFF-42D4-9882-B1398BC52C6A}"/>
              </a:ext>
            </a:extLst>
          </p:cNvPr>
          <p:cNvSpPr txBox="1"/>
          <p:nvPr/>
        </p:nvSpPr>
        <p:spPr>
          <a:xfrm>
            <a:off x="5185208" y="4182444"/>
            <a:ext cx="90011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Éthanol</a:t>
            </a:r>
          </a:p>
        </p:txBody>
      </p:sp>
      <p:sp>
        <p:nvSpPr>
          <p:cNvPr id="95" name="Flèche : droite 94">
            <a:extLst>
              <a:ext uri="{FF2B5EF4-FFF2-40B4-BE49-F238E27FC236}">
                <a16:creationId xmlns:a16="http://schemas.microsoft.com/office/drawing/2014/main" xmlns="" id="{497AC6EF-A5D0-4BCB-AA67-1BD938AAF1D9}"/>
              </a:ext>
            </a:extLst>
          </p:cNvPr>
          <p:cNvSpPr/>
          <p:nvPr/>
        </p:nvSpPr>
        <p:spPr>
          <a:xfrm rot="16200000" flipH="1">
            <a:off x="6584593" y="3072571"/>
            <a:ext cx="897170" cy="3551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orme libre 5">
            <a:extLst>
              <a:ext uri="{FF2B5EF4-FFF2-40B4-BE49-F238E27FC236}">
                <a16:creationId xmlns:a16="http://schemas.microsoft.com/office/drawing/2014/main" xmlns="" id="{1C33CF96-CFCF-4C78-9886-EC31B1C461F6}"/>
              </a:ext>
            </a:extLst>
          </p:cNvPr>
          <p:cNvSpPr/>
          <p:nvPr/>
        </p:nvSpPr>
        <p:spPr>
          <a:xfrm>
            <a:off x="6672276" y="4259325"/>
            <a:ext cx="829136" cy="416935"/>
          </a:xfrm>
          <a:custGeom>
            <a:avLst/>
            <a:gdLst>
              <a:gd name="connsiteX0" fmla="*/ 136135 w 694935"/>
              <a:gd name="connsiteY0" fmla="*/ 171450 h 381009"/>
              <a:gd name="connsiteX1" fmla="*/ 523485 w 694935"/>
              <a:gd name="connsiteY1" fmla="*/ 177800 h 381009"/>
              <a:gd name="connsiteX2" fmla="*/ 529835 w 694935"/>
              <a:gd name="connsiteY2" fmla="*/ 196850 h 381009"/>
              <a:gd name="connsiteX3" fmla="*/ 510785 w 694935"/>
              <a:gd name="connsiteY3" fmla="*/ 209550 h 381009"/>
              <a:gd name="connsiteX4" fmla="*/ 256785 w 694935"/>
              <a:gd name="connsiteY4" fmla="*/ 196850 h 381009"/>
              <a:gd name="connsiteX5" fmla="*/ 237735 w 694935"/>
              <a:gd name="connsiteY5" fmla="*/ 190500 h 381009"/>
              <a:gd name="connsiteX6" fmla="*/ 205985 w 694935"/>
              <a:gd name="connsiteY6" fmla="*/ 196850 h 381009"/>
              <a:gd name="connsiteX7" fmla="*/ 250435 w 694935"/>
              <a:gd name="connsiteY7" fmla="*/ 247650 h 381009"/>
              <a:gd name="connsiteX8" fmla="*/ 459985 w 694935"/>
              <a:gd name="connsiteY8" fmla="*/ 241300 h 381009"/>
              <a:gd name="connsiteX9" fmla="*/ 479035 w 694935"/>
              <a:gd name="connsiteY9" fmla="*/ 228600 h 381009"/>
              <a:gd name="connsiteX10" fmla="*/ 485385 w 694935"/>
              <a:gd name="connsiteY10" fmla="*/ 203200 h 381009"/>
              <a:gd name="connsiteX11" fmla="*/ 479035 w 694935"/>
              <a:gd name="connsiteY11" fmla="*/ 139700 h 381009"/>
              <a:gd name="connsiteX12" fmla="*/ 447285 w 694935"/>
              <a:gd name="connsiteY12" fmla="*/ 114300 h 381009"/>
              <a:gd name="connsiteX13" fmla="*/ 421885 w 694935"/>
              <a:gd name="connsiteY13" fmla="*/ 101600 h 381009"/>
              <a:gd name="connsiteX14" fmla="*/ 352035 w 694935"/>
              <a:gd name="connsiteY14" fmla="*/ 107950 h 381009"/>
              <a:gd name="connsiteX15" fmla="*/ 332985 w 694935"/>
              <a:gd name="connsiteY15" fmla="*/ 114300 h 381009"/>
              <a:gd name="connsiteX16" fmla="*/ 320285 w 694935"/>
              <a:gd name="connsiteY16" fmla="*/ 133350 h 381009"/>
              <a:gd name="connsiteX17" fmla="*/ 282185 w 694935"/>
              <a:gd name="connsiteY17" fmla="*/ 158750 h 381009"/>
              <a:gd name="connsiteX18" fmla="*/ 263135 w 694935"/>
              <a:gd name="connsiteY18" fmla="*/ 171450 h 381009"/>
              <a:gd name="connsiteX19" fmla="*/ 218685 w 694935"/>
              <a:gd name="connsiteY19" fmla="*/ 184150 h 381009"/>
              <a:gd name="connsiteX20" fmla="*/ 199635 w 694935"/>
              <a:gd name="connsiteY20" fmla="*/ 190500 h 381009"/>
              <a:gd name="connsiteX21" fmla="*/ 174235 w 694935"/>
              <a:gd name="connsiteY21" fmla="*/ 196850 h 381009"/>
              <a:gd name="connsiteX22" fmla="*/ 155185 w 694935"/>
              <a:gd name="connsiteY22" fmla="*/ 203200 h 381009"/>
              <a:gd name="connsiteX23" fmla="*/ 123435 w 694935"/>
              <a:gd name="connsiteY23" fmla="*/ 209550 h 381009"/>
              <a:gd name="connsiteX24" fmla="*/ 72635 w 694935"/>
              <a:gd name="connsiteY24" fmla="*/ 222250 h 381009"/>
              <a:gd name="connsiteX25" fmla="*/ 2785 w 694935"/>
              <a:gd name="connsiteY25" fmla="*/ 215900 h 381009"/>
              <a:gd name="connsiteX26" fmla="*/ 9135 w 694935"/>
              <a:gd name="connsiteY26" fmla="*/ 190500 h 381009"/>
              <a:gd name="connsiteX27" fmla="*/ 21835 w 694935"/>
              <a:gd name="connsiteY27" fmla="*/ 171450 h 381009"/>
              <a:gd name="connsiteX28" fmla="*/ 66285 w 694935"/>
              <a:gd name="connsiteY28" fmla="*/ 158750 h 381009"/>
              <a:gd name="connsiteX29" fmla="*/ 161535 w 694935"/>
              <a:gd name="connsiteY29" fmla="*/ 171450 h 381009"/>
              <a:gd name="connsiteX30" fmla="*/ 225035 w 694935"/>
              <a:gd name="connsiteY30" fmla="*/ 203200 h 381009"/>
              <a:gd name="connsiteX31" fmla="*/ 301235 w 694935"/>
              <a:gd name="connsiteY31" fmla="*/ 234950 h 381009"/>
              <a:gd name="connsiteX32" fmla="*/ 320285 w 694935"/>
              <a:gd name="connsiteY32" fmla="*/ 241300 h 381009"/>
              <a:gd name="connsiteX33" fmla="*/ 371085 w 694935"/>
              <a:gd name="connsiteY33" fmla="*/ 266700 h 381009"/>
              <a:gd name="connsiteX34" fmla="*/ 390135 w 694935"/>
              <a:gd name="connsiteY34" fmla="*/ 279400 h 381009"/>
              <a:gd name="connsiteX35" fmla="*/ 409185 w 694935"/>
              <a:gd name="connsiteY35" fmla="*/ 285750 h 381009"/>
              <a:gd name="connsiteX36" fmla="*/ 434585 w 694935"/>
              <a:gd name="connsiteY36" fmla="*/ 298450 h 381009"/>
              <a:gd name="connsiteX37" fmla="*/ 625085 w 694935"/>
              <a:gd name="connsiteY37" fmla="*/ 247650 h 381009"/>
              <a:gd name="connsiteX38" fmla="*/ 586985 w 694935"/>
              <a:gd name="connsiteY38" fmla="*/ 209550 h 381009"/>
              <a:gd name="connsiteX39" fmla="*/ 561585 w 694935"/>
              <a:gd name="connsiteY39" fmla="*/ 196850 h 381009"/>
              <a:gd name="connsiteX40" fmla="*/ 517135 w 694935"/>
              <a:gd name="connsiteY40" fmla="*/ 184150 h 381009"/>
              <a:gd name="connsiteX41" fmla="*/ 479035 w 694935"/>
              <a:gd name="connsiteY41" fmla="*/ 177800 h 381009"/>
              <a:gd name="connsiteX42" fmla="*/ 440935 w 694935"/>
              <a:gd name="connsiteY42" fmla="*/ 165100 h 381009"/>
              <a:gd name="connsiteX43" fmla="*/ 421885 w 694935"/>
              <a:gd name="connsiteY43" fmla="*/ 158750 h 381009"/>
              <a:gd name="connsiteX44" fmla="*/ 396485 w 694935"/>
              <a:gd name="connsiteY44" fmla="*/ 146050 h 381009"/>
              <a:gd name="connsiteX45" fmla="*/ 358385 w 694935"/>
              <a:gd name="connsiteY45" fmla="*/ 120650 h 381009"/>
              <a:gd name="connsiteX46" fmla="*/ 320285 w 694935"/>
              <a:gd name="connsiteY46" fmla="*/ 107950 h 381009"/>
              <a:gd name="connsiteX47" fmla="*/ 231385 w 694935"/>
              <a:gd name="connsiteY47" fmla="*/ 114300 h 381009"/>
              <a:gd name="connsiteX48" fmla="*/ 212335 w 694935"/>
              <a:gd name="connsiteY48" fmla="*/ 120650 h 381009"/>
              <a:gd name="connsiteX49" fmla="*/ 186935 w 694935"/>
              <a:gd name="connsiteY49" fmla="*/ 158750 h 381009"/>
              <a:gd name="connsiteX50" fmla="*/ 174235 w 694935"/>
              <a:gd name="connsiteY50" fmla="*/ 177800 h 381009"/>
              <a:gd name="connsiteX51" fmla="*/ 167885 w 694935"/>
              <a:gd name="connsiteY51" fmla="*/ 196850 h 381009"/>
              <a:gd name="connsiteX52" fmla="*/ 136135 w 694935"/>
              <a:gd name="connsiteY52" fmla="*/ 254000 h 381009"/>
              <a:gd name="connsiteX53" fmla="*/ 142485 w 694935"/>
              <a:gd name="connsiteY53" fmla="*/ 279400 h 381009"/>
              <a:gd name="connsiteX54" fmla="*/ 167885 w 694935"/>
              <a:gd name="connsiteY54" fmla="*/ 292100 h 381009"/>
              <a:gd name="connsiteX55" fmla="*/ 218685 w 694935"/>
              <a:gd name="connsiteY55" fmla="*/ 304800 h 381009"/>
              <a:gd name="connsiteX56" fmla="*/ 237735 w 694935"/>
              <a:gd name="connsiteY56" fmla="*/ 311150 h 381009"/>
              <a:gd name="connsiteX57" fmla="*/ 453635 w 694935"/>
              <a:gd name="connsiteY57" fmla="*/ 304800 h 381009"/>
              <a:gd name="connsiteX58" fmla="*/ 479035 w 694935"/>
              <a:gd name="connsiteY58" fmla="*/ 298450 h 381009"/>
              <a:gd name="connsiteX59" fmla="*/ 561585 w 694935"/>
              <a:gd name="connsiteY59" fmla="*/ 304800 h 381009"/>
              <a:gd name="connsiteX60" fmla="*/ 599685 w 694935"/>
              <a:gd name="connsiteY60" fmla="*/ 336550 h 381009"/>
              <a:gd name="connsiteX61" fmla="*/ 593335 w 694935"/>
              <a:gd name="connsiteY61" fmla="*/ 361950 h 381009"/>
              <a:gd name="connsiteX62" fmla="*/ 472685 w 694935"/>
              <a:gd name="connsiteY62" fmla="*/ 355600 h 381009"/>
              <a:gd name="connsiteX63" fmla="*/ 447285 w 694935"/>
              <a:gd name="connsiteY63" fmla="*/ 342900 h 381009"/>
              <a:gd name="connsiteX64" fmla="*/ 409185 w 694935"/>
              <a:gd name="connsiteY64" fmla="*/ 336550 h 381009"/>
              <a:gd name="connsiteX65" fmla="*/ 301235 w 694935"/>
              <a:gd name="connsiteY65" fmla="*/ 323850 h 381009"/>
              <a:gd name="connsiteX66" fmla="*/ 256785 w 694935"/>
              <a:gd name="connsiteY66" fmla="*/ 317500 h 381009"/>
              <a:gd name="connsiteX67" fmla="*/ 193285 w 694935"/>
              <a:gd name="connsiteY67" fmla="*/ 298450 h 381009"/>
              <a:gd name="connsiteX68" fmla="*/ 174235 w 694935"/>
              <a:gd name="connsiteY68" fmla="*/ 292100 h 381009"/>
              <a:gd name="connsiteX69" fmla="*/ 155185 w 694935"/>
              <a:gd name="connsiteY69" fmla="*/ 285750 h 381009"/>
              <a:gd name="connsiteX70" fmla="*/ 85335 w 694935"/>
              <a:gd name="connsiteY70" fmla="*/ 311150 h 381009"/>
              <a:gd name="connsiteX71" fmla="*/ 91685 w 694935"/>
              <a:gd name="connsiteY71" fmla="*/ 368300 h 381009"/>
              <a:gd name="connsiteX72" fmla="*/ 142485 w 694935"/>
              <a:gd name="connsiteY72" fmla="*/ 381000 h 381009"/>
              <a:gd name="connsiteX73" fmla="*/ 358385 w 694935"/>
              <a:gd name="connsiteY73" fmla="*/ 374650 h 381009"/>
              <a:gd name="connsiteX74" fmla="*/ 377435 w 694935"/>
              <a:gd name="connsiteY74" fmla="*/ 368300 h 381009"/>
              <a:gd name="connsiteX75" fmla="*/ 409185 w 694935"/>
              <a:gd name="connsiteY75" fmla="*/ 349250 h 381009"/>
              <a:gd name="connsiteX76" fmla="*/ 428235 w 694935"/>
              <a:gd name="connsiteY76" fmla="*/ 336550 h 381009"/>
              <a:gd name="connsiteX77" fmla="*/ 472685 w 694935"/>
              <a:gd name="connsiteY77" fmla="*/ 323850 h 381009"/>
              <a:gd name="connsiteX78" fmla="*/ 491735 w 694935"/>
              <a:gd name="connsiteY78" fmla="*/ 311150 h 381009"/>
              <a:gd name="connsiteX79" fmla="*/ 542535 w 694935"/>
              <a:gd name="connsiteY79" fmla="*/ 298450 h 381009"/>
              <a:gd name="connsiteX80" fmla="*/ 561585 w 694935"/>
              <a:gd name="connsiteY80" fmla="*/ 234950 h 381009"/>
              <a:gd name="connsiteX81" fmla="*/ 567935 w 694935"/>
              <a:gd name="connsiteY81" fmla="*/ 215900 h 381009"/>
              <a:gd name="connsiteX82" fmla="*/ 231385 w 694935"/>
              <a:gd name="connsiteY82" fmla="*/ 196850 h 381009"/>
              <a:gd name="connsiteX83" fmla="*/ 212335 w 694935"/>
              <a:gd name="connsiteY83" fmla="*/ 190500 h 381009"/>
              <a:gd name="connsiteX84" fmla="*/ 161535 w 694935"/>
              <a:gd name="connsiteY84" fmla="*/ 177800 h 381009"/>
              <a:gd name="connsiteX85" fmla="*/ 142485 w 694935"/>
              <a:gd name="connsiteY85" fmla="*/ 165100 h 381009"/>
              <a:gd name="connsiteX86" fmla="*/ 98035 w 694935"/>
              <a:gd name="connsiteY86" fmla="*/ 152400 h 381009"/>
              <a:gd name="connsiteX87" fmla="*/ 78985 w 694935"/>
              <a:gd name="connsiteY87" fmla="*/ 146050 h 381009"/>
              <a:gd name="connsiteX88" fmla="*/ 59935 w 694935"/>
              <a:gd name="connsiteY88" fmla="*/ 133350 h 381009"/>
              <a:gd name="connsiteX89" fmla="*/ 66285 w 694935"/>
              <a:gd name="connsiteY89" fmla="*/ 82550 h 381009"/>
              <a:gd name="connsiteX90" fmla="*/ 91685 w 694935"/>
              <a:gd name="connsiteY90" fmla="*/ 44450 h 381009"/>
              <a:gd name="connsiteX91" fmla="*/ 123435 w 694935"/>
              <a:gd name="connsiteY91" fmla="*/ 0 h 381009"/>
              <a:gd name="connsiteX92" fmla="*/ 186935 w 694935"/>
              <a:gd name="connsiteY92" fmla="*/ 6350 h 381009"/>
              <a:gd name="connsiteX93" fmla="*/ 256785 w 694935"/>
              <a:gd name="connsiteY93" fmla="*/ 38100 h 381009"/>
              <a:gd name="connsiteX94" fmla="*/ 282185 w 694935"/>
              <a:gd name="connsiteY94" fmla="*/ 44450 h 381009"/>
              <a:gd name="connsiteX95" fmla="*/ 313935 w 694935"/>
              <a:gd name="connsiteY95" fmla="*/ 57150 h 381009"/>
              <a:gd name="connsiteX96" fmla="*/ 339335 w 694935"/>
              <a:gd name="connsiteY96" fmla="*/ 63500 h 381009"/>
              <a:gd name="connsiteX97" fmla="*/ 364735 w 694935"/>
              <a:gd name="connsiteY97" fmla="*/ 76200 h 381009"/>
              <a:gd name="connsiteX98" fmla="*/ 409185 w 694935"/>
              <a:gd name="connsiteY98" fmla="*/ 88900 h 381009"/>
              <a:gd name="connsiteX99" fmla="*/ 447285 w 694935"/>
              <a:gd name="connsiteY99" fmla="*/ 101600 h 381009"/>
              <a:gd name="connsiteX100" fmla="*/ 466335 w 694935"/>
              <a:gd name="connsiteY100" fmla="*/ 107950 h 381009"/>
              <a:gd name="connsiteX101" fmla="*/ 498085 w 694935"/>
              <a:gd name="connsiteY101" fmla="*/ 114300 h 381009"/>
              <a:gd name="connsiteX102" fmla="*/ 599685 w 694935"/>
              <a:gd name="connsiteY102" fmla="*/ 107950 h 381009"/>
              <a:gd name="connsiteX103" fmla="*/ 618735 w 694935"/>
              <a:gd name="connsiteY103" fmla="*/ 88900 h 381009"/>
              <a:gd name="connsiteX104" fmla="*/ 580635 w 694935"/>
              <a:gd name="connsiteY104" fmla="*/ 76200 h 381009"/>
              <a:gd name="connsiteX105" fmla="*/ 504435 w 694935"/>
              <a:gd name="connsiteY105" fmla="*/ 82550 h 381009"/>
              <a:gd name="connsiteX106" fmla="*/ 485385 w 694935"/>
              <a:gd name="connsiteY106" fmla="*/ 88900 h 381009"/>
              <a:gd name="connsiteX107" fmla="*/ 479035 w 694935"/>
              <a:gd name="connsiteY107" fmla="*/ 107950 h 381009"/>
              <a:gd name="connsiteX108" fmla="*/ 466335 w 694935"/>
              <a:gd name="connsiteY108" fmla="*/ 127000 h 381009"/>
              <a:gd name="connsiteX109" fmla="*/ 421885 w 694935"/>
              <a:gd name="connsiteY109" fmla="*/ 165100 h 381009"/>
              <a:gd name="connsiteX110" fmla="*/ 402835 w 694935"/>
              <a:gd name="connsiteY110" fmla="*/ 177800 h 381009"/>
              <a:gd name="connsiteX111" fmla="*/ 377435 w 694935"/>
              <a:gd name="connsiteY111" fmla="*/ 184150 h 381009"/>
              <a:gd name="connsiteX112" fmla="*/ 358385 w 694935"/>
              <a:gd name="connsiteY112" fmla="*/ 190500 h 381009"/>
              <a:gd name="connsiteX113" fmla="*/ 142485 w 694935"/>
              <a:gd name="connsiteY113" fmla="*/ 209550 h 381009"/>
              <a:gd name="connsiteX114" fmla="*/ 104385 w 694935"/>
              <a:gd name="connsiteY114" fmla="*/ 222250 h 381009"/>
              <a:gd name="connsiteX115" fmla="*/ 85335 w 694935"/>
              <a:gd name="connsiteY115" fmla="*/ 228600 h 381009"/>
              <a:gd name="connsiteX116" fmla="*/ 47235 w 694935"/>
              <a:gd name="connsiteY116" fmla="*/ 266700 h 381009"/>
              <a:gd name="connsiteX117" fmla="*/ 9135 w 694935"/>
              <a:gd name="connsiteY117" fmla="*/ 292100 h 381009"/>
              <a:gd name="connsiteX118" fmla="*/ 72635 w 694935"/>
              <a:gd name="connsiteY118" fmla="*/ 311150 h 381009"/>
              <a:gd name="connsiteX119" fmla="*/ 434585 w 694935"/>
              <a:gd name="connsiteY119" fmla="*/ 304800 h 381009"/>
              <a:gd name="connsiteX120" fmla="*/ 485385 w 694935"/>
              <a:gd name="connsiteY120" fmla="*/ 298450 h 381009"/>
              <a:gd name="connsiteX121" fmla="*/ 504435 w 694935"/>
              <a:gd name="connsiteY121" fmla="*/ 292100 h 381009"/>
              <a:gd name="connsiteX122" fmla="*/ 580635 w 694935"/>
              <a:gd name="connsiteY122" fmla="*/ 273050 h 381009"/>
              <a:gd name="connsiteX123" fmla="*/ 599685 w 694935"/>
              <a:gd name="connsiteY123" fmla="*/ 260350 h 381009"/>
              <a:gd name="connsiteX124" fmla="*/ 656835 w 694935"/>
              <a:gd name="connsiteY124" fmla="*/ 241300 h 381009"/>
              <a:gd name="connsiteX125" fmla="*/ 675885 w 694935"/>
              <a:gd name="connsiteY125" fmla="*/ 234950 h 381009"/>
              <a:gd name="connsiteX126" fmla="*/ 694935 w 694935"/>
              <a:gd name="connsiteY126" fmla="*/ 228600 h 381009"/>
              <a:gd name="connsiteX127" fmla="*/ 688585 w 694935"/>
              <a:gd name="connsiteY127" fmla="*/ 190500 h 381009"/>
              <a:gd name="connsiteX128" fmla="*/ 669535 w 694935"/>
              <a:gd name="connsiteY128" fmla="*/ 171450 h 381009"/>
              <a:gd name="connsiteX129" fmla="*/ 618735 w 694935"/>
              <a:gd name="connsiteY129" fmla="*/ 152400 h 381009"/>
              <a:gd name="connsiteX130" fmla="*/ 561585 w 694935"/>
              <a:gd name="connsiteY130" fmla="*/ 158750 h 381009"/>
              <a:gd name="connsiteX131" fmla="*/ 529835 w 694935"/>
              <a:gd name="connsiteY131" fmla="*/ 190500 h 381009"/>
              <a:gd name="connsiteX132" fmla="*/ 529835 w 694935"/>
              <a:gd name="connsiteY132" fmla="*/ 196850 h 38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694935" h="381009">
                <a:moveTo>
                  <a:pt x="136135" y="171450"/>
                </a:moveTo>
                <a:lnTo>
                  <a:pt x="523485" y="177800"/>
                </a:lnTo>
                <a:cubicBezTo>
                  <a:pt x="530165" y="178231"/>
                  <a:pt x="532321" y="190635"/>
                  <a:pt x="529835" y="196850"/>
                </a:cubicBezTo>
                <a:cubicBezTo>
                  <a:pt x="527001" y="203936"/>
                  <a:pt x="517135" y="205317"/>
                  <a:pt x="510785" y="209550"/>
                </a:cubicBezTo>
                <a:cubicBezTo>
                  <a:pt x="393620" y="206295"/>
                  <a:pt x="342382" y="221306"/>
                  <a:pt x="256785" y="196850"/>
                </a:cubicBezTo>
                <a:cubicBezTo>
                  <a:pt x="250349" y="195011"/>
                  <a:pt x="244085" y="192617"/>
                  <a:pt x="237735" y="190500"/>
                </a:cubicBezTo>
                <a:cubicBezTo>
                  <a:pt x="227152" y="192617"/>
                  <a:pt x="209775" y="186744"/>
                  <a:pt x="205985" y="196850"/>
                </a:cubicBezTo>
                <a:cubicBezTo>
                  <a:pt x="187952" y="244938"/>
                  <a:pt x="227177" y="242998"/>
                  <a:pt x="250435" y="247650"/>
                </a:cubicBezTo>
                <a:cubicBezTo>
                  <a:pt x="320285" y="245533"/>
                  <a:pt x="390344" y="247103"/>
                  <a:pt x="459985" y="241300"/>
                </a:cubicBezTo>
                <a:cubicBezTo>
                  <a:pt x="467590" y="240666"/>
                  <a:pt x="474802" y="234950"/>
                  <a:pt x="479035" y="228600"/>
                </a:cubicBezTo>
                <a:cubicBezTo>
                  <a:pt x="483876" y="221338"/>
                  <a:pt x="483268" y="211667"/>
                  <a:pt x="485385" y="203200"/>
                </a:cubicBezTo>
                <a:cubicBezTo>
                  <a:pt x="483268" y="182033"/>
                  <a:pt x="483818" y="160427"/>
                  <a:pt x="479035" y="139700"/>
                </a:cubicBezTo>
                <a:cubicBezTo>
                  <a:pt x="473800" y="117017"/>
                  <a:pt x="463771" y="121365"/>
                  <a:pt x="447285" y="114300"/>
                </a:cubicBezTo>
                <a:cubicBezTo>
                  <a:pt x="438584" y="110571"/>
                  <a:pt x="430352" y="105833"/>
                  <a:pt x="421885" y="101600"/>
                </a:cubicBezTo>
                <a:cubicBezTo>
                  <a:pt x="398602" y="103717"/>
                  <a:pt x="375179" y="104644"/>
                  <a:pt x="352035" y="107950"/>
                </a:cubicBezTo>
                <a:cubicBezTo>
                  <a:pt x="345409" y="108897"/>
                  <a:pt x="338212" y="110119"/>
                  <a:pt x="332985" y="114300"/>
                </a:cubicBezTo>
                <a:cubicBezTo>
                  <a:pt x="327026" y="119068"/>
                  <a:pt x="326028" y="128324"/>
                  <a:pt x="320285" y="133350"/>
                </a:cubicBezTo>
                <a:cubicBezTo>
                  <a:pt x="308798" y="143401"/>
                  <a:pt x="294885" y="150283"/>
                  <a:pt x="282185" y="158750"/>
                </a:cubicBezTo>
                <a:cubicBezTo>
                  <a:pt x="275835" y="162983"/>
                  <a:pt x="270375" y="169037"/>
                  <a:pt x="263135" y="171450"/>
                </a:cubicBezTo>
                <a:cubicBezTo>
                  <a:pt x="217460" y="186675"/>
                  <a:pt x="274499" y="168203"/>
                  <a:pt x="218685" y="184150"/>
                </a:cubicBezTo>
                <a:cubicBezTo>
                  <a:pt x="212249" y="185989"/>
                  <a:pt x="206071" y="188661"/>
                  <a:pt x="199635" y="190500"/>
                </a:cubicBezTo>
                <a:cubicBezTo>
                  <a:pt x="191244" y="192898"/>
                  <a:pt x="182626" y="194452"/>
                  <a:pt x="174235" y="196850"/>
                </a:cubicBezTo>
                <a:cubicBezTo>
                  <a:pt x="167799" y="198689"/>
                  <a:pt x="161679" y="201577"/>
                  <a:pt x="155185" y="203200"/>
                </a:cubicBezTo>
                <a:cubicBezTo>
                  <a:pt x="144714" y="205818"/>
                  <a:pt x="133952" y="207123"/>
                  <a:pt x="123435" y="209550"/>
                </a:cubicBezTo>
                <a:cubicBezTo>
                  <a:pt x="106428" y="213475"/>
                  <a:pt x="72635" y="222250"/>
                  <a:pt x="72635" y="222250"/>
                </a:cubicBezTo>
                <a:lnTo>
                  <a:pt x="2785" y="215900"/>
                </a:lnTo>
                <a:cubicBezTo>
                  <a:pt x="-5021" y="211997"/>
                  <a:pt x="5697" y="198522"/>
                  <a:pt x="9135" y="190500"/>
                </a:cubicBezTo>
                <a:cubicBezTo>
                  <a:pt x="12141" y="183485"/>
                  <a:pt x="15876" y="176218"/>
                  <a:pt x="21835" y="171450"/>
                </a:cubicBezTo>
                <a:cubicBezTo>
                  <a:pt x="25976" y="168137"/>
                  <a:pt x="64626" y="159165"/>
                  <a:pt x="66285" y="158750"/>
                </a:cubicBezTo>
                <a:cubicBezTo>
                  <a:pt x="98035" y="162983"/>
                  <a:pt x="129940" y="166184"/>
                  <a:pt x="161535" y="171450"/>
                </a:cubicBezTo>
                <a:cubicBezTo>
                  <a:pt x="183921" y="175181"/>
                  <a:pt x="207544" y="194915"/>
                  <a:pt x="225035" y="203200"/>
                </a:cubicBezTo>
                <a:cubicBezTo>
                  <a:pt x="249903" y="214980"/>
                  <a:pt x="275130" y="226248"/>
                  <a:pt x="301235" y="234950"/>
                </a:cubicBezTo>
                <a:cubicBezTo>
                  <a:pt x="307585" y="237067"/>
                  <a:pt x="314191" y="238530"/>
                  <a:pt x="320285" y="241300"/>
                </a:cubicBezTo>
                <a:cubicBezTo>
                  <a:pt x="337520" y="249134"/>
                  <a:pt x="355333" y="256198"/>
                  <a:pt x="371085" y="266700"/>
                </a:cubicBezTo>
                <a:cubicBezTo>
                  <a:pt x="377435" y="270933"/>
                  <a:pt x="383309" y="275987"/>
                  <a:pt x="390135" y="279400"/>
                </a:cubicBezTo>
                <a:cubicBezTo>
                  <a:pt x="396122" y="282393"/>
                  <a:pt x="403033" y="283113"/>
                  <a:pt x="409185" y="285750"/>
                </a:cubicBezTo>
                <a:cubicBezTo>
                  <a:pt x="417886" y="289479"/>
                  <a:pt x="426118" y="294217"/>
                  <a:pt x="434585" y="298450"/>
                </a:cubicBezTo>
                <a:cubicBezTo>
                  <a:pt x="541639" y="294997"/>
                  <a:pt x="664602" y="356321"/>
                  <a:pt x="625085" y="247650"/>
                </a:cubicBezTo>
                <a:cubicBezTo>
                  <a:pt x="618510" y="229569"/>
                  <a:pt x="602543" y="218440"/>
                  <a:pt x="586985" y="209550"/>
                </a:cubicBezTo>
                <a:cubicBezTo>
                  <a:pt x="578766" y="204854"/>
                  <a:pt x="570286" y="200579"/>
                  <a:pt x="561585" y="196850"/>
                </a:cubicBezTo>
                <a:cubicBezTo>
                  <a:pt x="550994" y="192311"/>
                  <a:pt x="527205" y="186164"/>
                  <a:pt x="517135" y="184150"/>
                </a:cubicBezTo>
                <a:cubicBezTo>
                  <a:pt x="504510" y="181625"/>
                  <a:pt x="491526" y="180923"/>
                  <a:pt x="479035" y="177800"/>
                </a:cubicBezTo>
                <a:cubicBezTo>
                  <a:pt x="466048" y="174553"/>
                  <a:pt x="453635" y="169333"/>
                  <a:pt x="440935" y="165100"/>
                </a:cubicBezTo>
                <a:cubicBezTo>
                  <a:pt x="434585" y="162983"/>
                  <a:pt x="427872" y="161743"/>
                  <a:pt x="421885" y="158750"/>
                </a:cubicBezTo>
                <a:cubicBezTo>
                  <a:pt x="413418" y="154517"/>
                  <a:pt x="404602" y="150920"/>
                  <a:pt x="396485" y="146050"/>
                </a:cubicBezTo>
                <a:cubicBezTo>
                  <a:pt x="383397" y="138197"/>
                  <a:pt x="372865" y="125477"/>
                  <a:pt x="358385" y="120650"/>
                </a:cubicBezTo>
                <a:lnTo>
                  <a:pt x="320285" y="107950"/>
                </a:lnTo>
                <a:cubicBezTo>
                  <a:pt x="290652" y="110067"/>
                  <a:pt x="260890" y="110829"/>
                  <a:pt x="231385" y="114300"/>
                </a:cubicBezTo>
                <a:cubicBezTo>
                  <a:pt x="224737" y="115082"/>
                  <a:pt x="217068" y="115917"/>
                  <a:pt x="212335" y="120650"/>
                </a:cubicBezTo>
                <a:cubicBezTo>
                  <a:pt x="201542" y="131443"/>
                  <a:pt x="195402" y="146050"/>
                  <a:pt x="186935" y="158750"/>
                </a:cubicBezTo>
                <a:cubicBezTo>
                  <a:pt x="182702" y="165100"/>
                  <a:pt x="176648" y="170560"/>
                  <a:pt x="174235" y="177800"/>
                </a:cubicBezTo>
                <a:cubicBezTo>
                  <a:pt x="172118" y="184150"/>
                  <a:pt x="171136" y="190999"/>
                  <a:pt x="167885" y="196850"/>
                </a:cubicBezTo>
                <a:cubicBezTo>
                  <a:pt x="131494" y="262354"/>
                  <a:pt x="150503" y="210895"/>
                  <a:pt x="136135" y="254000"/>
                </a:cubicBezTo>
                <a:cubicBezTo>
                  <a:pt x="138252" y="262467"/>
                  <a:pt x="136898" y="272696"/>
                  <a:pt x="142485" y="279400"/>
                </a:cubicBezTo>
                <a:cubicBezTo>
                  <a:pt x="148545" y="286672"/>
                  <a:pt x="158905" y="289107"/>
                  <a:pt x="167885" y="292100"/>
                </a:cubicBezTo>
                <a:cubicBezTo>
                  <a:pt x="184444" y="297620"/>
                  <a:pt x="201846" y="300207"/>
                  <a:pt x="218685" y="304800"/>
                </a:cubicBezTo>
                <a:cubicBezTo>
                  <a:pt x="225143" y="306561"/>
                  <a:pt x="231385" y="309033"/>
                  <a:pt x="237735" y="311150"/>
                </a:cubicBezTo>
                <a:cubicBezTo>
                  <a:pt x="309702" y="309033"/>
                  <a:pt x="381737" y="308584"/>
                  <a:pt x="453635" y="304800"/>
                </a:cubicBezTo>
                <a:cubicBezTo>
                  <a:pt x="462350" y="304341"/>
                  <a:pt x="470308" y="298450"/>
                  <a:pt x="479035" y="298450"/>
                </a:cubicBezTo>
                <a:cubicBezTo>
                  <a:pt x="506633" y="298450"/>
                  <a:pt x="534068" y="302683"/>
                  <a:pt x="561585" y="304800"/>
                </a:cubicBezTo>
                <a:cubicBezTo>
                  <a:pt x="569776" y="310260"/>
                  <a:pt x="596809" y="326484"/>
                  <a:pt x="599685" y="336550"/>
                </a:cubicBezTo>
                <a:cubicBezTo>
                  <a:pt x="602083" y="344941"/>
                  <a:pt x="595452" y="353483"/>
                  <a:pt x="593335" y="361950"/>
                </a:cubicBezTo>
                <a:cubicBezTo>
                  <a:pt x="553118" y="359833"/>
                  <a:pt x="512619" y="360809"/>
                  <a:pt x="472685" y="355600"/>
                </a:cubicBezTo>
                <a:cubicBezTo>
                  <a:pt x="463298" y="354376"/>
                  <a:pt x="456352" y="345620"/>
                  <a:pt x="447285" y="342900"/>
                </a:cubicBezTo>
                <a:cubicBezTo>
                  <a:pt x="434953" y="339200"/>
                  <a:pt x="421931" y="338371"/>
                  <a:pt x="409185" y="336550"/>
                </a:cubicBezTo>
                <a:cubicBezTo>
                  <a:pt x="357865" y="329219"/>
                  <a:pt x="354568" y="330517"/>
                  <a:pt x="301235" y="323850"/>
                </a:cubicBezTo>
                <a:cubicBezTo>
                  <a:pt x="286383" y="321994"/>
                  <a:pt x="271511" y="320177"/>
                  <a:pt x="256785" y="317500"/>
                </a:cubicBezTo>
                <a:cubicBezTo>
                  <a:pt x="235672" y="313661"/>
                  <a:pt x="213167" y="305077"/>
                  <a:pt x="193285" y="298450"/>
                </a:cubicBezTo>
                <a:lnTo>
                  <a:pt x="174235" y="292100"/>
                </a:lnTo>
                <a:lnTo>
                  <a:pt x="155185" y="285750"/>
                </a:lnTo>
                <a:cubicBezTo>
                  <a:pt x="126584" y="288610"/>
                  <a:pt x="85335" y="273227"/>
                  <a:pt x="85335" y="311150"/>
                </a:cubicBezTo>
                <a:cubicBezTo>
                  <a:pt x="85335" y="330317"/>
                  <a:pt x="79548" y="353465"/>
                  <a:pt x="91685" y="368300"/>
                </a:cubicBezTo>
                <a:cubicBezTo>
                  <a:pt x="102738" y="381809"/>
                  <a:pt x="142485" y="381000"/>
                  <a:pt x="142485" y="381000"/>
                </a:cubicBezTo>
                <a:cubicBezTo>
                  <a:pt x="214452" y="378883"/>
                  <a:pt x="286492" y="378536"/>
                  <a:pt x="358385" y="374650"/>
                </a:cubicBezTo>
                <a:cubicBezTo>
                  <a:pt x="365069" y="374289"/>
                  <a:pt x="371448" y="371293"/>
                  <a:pt x="377435" y="368300"/>
                </a:cubicBezTo>
                <a:cubicBezTo>
                  <a:pt x="388474" y="362780"/>
                  <a:pt x="398719" y="355791"/>
                  <a:pt x="409185" y="349250"/>
                </a:cubicBezTo>
                <a:cubicBezTo>
                  <a:pt x="415657" y="345205"/>
                  <a:pt x="421220" y="339556"/>
                  <a:pt x="428235" y="336550"/>
                </a:cubicBezTo>
                <a:cubicBezTo>
                  <a:pt x="456719" y="324343"/>
                  <a:pt x="447971" y="336207"/>
                  <a:pt x="472685" y="323850"/>
                </a:cubicBezTo>
                <a:cubicBezTo>
                  <a:pt x="479511" y="320437"/>
                  <a:pt x="484909" y="314563"/>
                  <a:pt x="491735" y="311150"/>
                </a:cubicBezTo>
                <a:cubicBezTo>
                  <a:pt x="504752" y="304641"/>
                  <a:pt x="530459" y="300865"/>
                  <a:pt x="542535" y="298450"/>
                </a:cubicBezTo>
                <a:cubicBezTo>
                  <a:pt x="552132" y="260063"/>
                  <a:pt x="546125" y="281329"/>
                  <a:pt x="561585" y="234950"/>
                </a:cubicBezTo>
                <a:lnTo>
                  <a:pt x="567935" y="215900"/>
                </a:lnTo>
                <a:cubicBezTo>
                  <a:pt x="460148" y="144042"/>
                  <a:pt x="565684" y="209465"/>
                  <a:pt x="231385" y="196850"/>
                </a:cubicBezTo>
                <a:cubicBezTo>
                  <a:pt x="224696" y="196598"/>
                  <a:pt x="218793" y="192261"/>
                  <a:pt x="212335" y="190500"/>
                </a:cubicBezTo>
                <a:cubicBezTo>
                  <a:pt x="195496" y="185907"/>
                  <a:pt x="161535" y="177800"/>
                  <a:pt x="161535" y="177800"/>
                </a:cubicBezTo>
                <a:cubicBezTo>
                  <a:pt x="155185" y="173567"/>
                  <a:pt x="149311" y="168513"/>
                  <a:pt x="142485" y="165100"/>
                </a:cubicBezTo>
                <a:cubicBezTo>
                  <a:pt x="132335" y="160025"/>
                  <a:pt x="107530" y="155113"/>
                  <a:pt x="98035" y="152400"/>
                </a:cubicBezTo>
                <a:cubicBezTo>
                  <a:pt x="91599" y="150561"/>
                  <a:pt x="84972" y="149043"/>
                  <a:pt x="78985" y="146050"/>
                </a:cubicBezTo>
                <a:cubicBezTo>
                  <a:pt x="72159" y="142637"/>
                  <a:pt x="66285" y="137583"/>
                  <a:pt x="59935" y="133350"/>
                </a:cubicBezTo>
                <a:cubicBezTo>
                  <a:pt x="62052" y="116417"/>
                  <a:pt x="60545" y="98621"/>
                  <a:pt x="66285" y="82550"/>
                </a:cubicBezTo>
                <a:cubicBezTo>
                  <a:pt x="71419" y="68176"/>
                  <a:pt x="83218" y="57150"/>
                  <a:pt x="91685" y="44450"/>
                </a:cubicBezTo>
                <a:cubicBezTo>
                  <a:pt x="110256" y="16594"/>
                  <a:pt x="99806" y="31505"/>
                  <a:pt x="123435" y="0"/>
                </a:cubicBezTo>
                <a:cubicBezTo>
                  <a:pt x="144602" y="2117"/>
                  <a:pt x="166228" y="1478"/>
                  <a:pt x="186935" y="6350"/>
                </a:cubicBezTo>
                <a:cubicBezTo>
                  <a:pt x="227224" y="15830"/>
                  <a:pt x="224519" y="26000"/>
                  <a:pt x="256785" y="38100"/>
                </a:cubicBezTo>
                <a:cubicBezTo>
                  <a:pt x="264957" y="41164"/>
                  <a:pt x="273906" y="41690"/>
                  <a:pt x="282185" y="44450"/>
                </a:cubicBezTo>
                <a:cubicBezTo>
                  <a:pt x="292999" y="48055"/>
                  <a:pt x="303121" y="53545"/>
                  <a:pt x="313935" y="57150"/>
                </a:cubicBezTo>
                <a:cubicBezTo>
                  <a:pt x="322214" y="59910"/>
                  <a:pt x="331163" y="60436"/>
                  <a:pt x="339335" y="63500"/>
                </a:cubicBezTo>
                <a:cubicBezTo>
                  <a:pt x="348198" y="66824"/>
                  <a:pt x="356034" y="72471"/>
                  <a:pt x="364735" y="76200"/>
                </a:cubicBezTo>
                <a:cubicBezTo>
                  <a:pt x="381333" y="83313"/>
                  <a:pt x="391283" y="83529"/>
                  <a:pt x="409185" y="88900"/>
                </a:cubicBezTo>
                <a:cubicBezTo>
                  <a:pt x="422007" y="92747"/>
                  <a:pt x="434585" y="97367"/>
                  <a:pt x="447285" y="101600"/>
                </a:cubicBezTo>
                <a:cubicBezTo>
                  <a:pt x="453635" y="103717"/>
                  <a:pt x="459771" y="106637"/>
                  <a:pt x="466335" y="107950"/>
                </a:cubicBezTo>
                <a:lnTo>
                  <a:pt x="498085" y="114300"/>
                </a:lnTo>
                <a:cubicBezTo>
                  <a:pt x="531952" y="112183"/>
                  <a:pt x="566480" y="114941"/>
                  <a:pt x="599685" y="107950"/>
                </a:cubicBezTo>
                <a:cubicBezTo>
                  <a:pt x="608473" y="106100"/>
                  <a:pt x="623355" y="96601"/>
                  <a:pt x="618735" y="88900"/>
                </a:cubicBezTo>
                <a:cubicBezTo>
                  <a:pt x="611847" y="77421"/>
                  <a:pt x="593335" y="80433"/>
                  <a:pt x="580635" y="76200"/>
                </a:cubicBezTo>
                <a:cubicBezTo>
                  <a:pt x="555235" y="78317"/>
                  <a:pt x="529699" y="79181"/>
                  <a:pt x="504435" y="82550"/>
                </a:cubicBezTo>
                <a:cubicBezTo>
                  <a:pt x="497800" y="83435"/>
                  <a:pt x="490118" y="84167"/>
                  <a:pt x="485385" y="88900"/>
                </a:cubicBezTo>
                <a:cubicBezTo>
                  <a:pt x="480652" y="93633"/>
                  <a:pt x="482028" y="101963"/>
                  <a:pt x="479035" y="107950"/>
                </a:cubicBezTo>
                <a:cubicBezTo>
                  <a:pt x="475622" y="114776"/>
                  <a:pt x="471221" y="121137"/>
                  <a:pt x="466335" y="127000"/>
                </a:cubicBezTo>
                <a:cubicBezTo>
                  <a:pt x="452760" y="143290"/>
                  <a:pt x="439197" y="152734"/>
                  <a:pt x="421885" y="165100"/>
                </a:cubicBezTo>
                <a:cubicBezTo>
                  <a:pt x="415675" y="169536"/>
                  <a:pt x="409850" y="174794"/>
                  <a:pt x="402835" y="177800"/>
                </a:cubicBezTo>
                <a:cubicBezTo>
                  <a:pt x="394813" y="181238"/>
                  <a:pt x="385826" y="181752"/>
                  <a:pt x="377435" y="184150"/>
                </a:cubicBezTo>
                <a:cubicBezTo>
                  <a:pt x="370999" y="185989"/>
                  <a:pt x="364907" y="188995"/>
                  <a:pt x="358385" y="190500"/>
                </a:cubicBezTo>
                <a:cubicBezTo>
                  <a:pt x="263473" y="212403"/>
                  <a:pt x="273007" y="204112"/>
                  <a:pt x="142485" y="209550"/>
                </a:cubicBezTo>
                <a:lnTo>
                  <a:pt x="104385" y="222250"/>
                </a:lnTo>
                <a:lnTo>
                  <a:pt x="85335" y="228600"/>
                </a:lnTo>
                <a:cubicBezTo>
                  <a:pt x="72635" y="241300"/>
                  <a:pt x="62179" y="256737"/>
                  <a:pt x="47235" y="266700"/>
                </a:cubicBezTo>
                <a:lnTo>
                  <a:pt x="9135" y="292100"/>
                </a:lnTo>
                <a:cubicBezTo>
                  <a:pt x="55514" y="307560"/>
                  <a:pt x="34248" y="301553"/>
                  <a:pt x="72635" y="311150"/>
                </a:cubicBezTo>
                <a:lnTo>
                  <a:pt x="434585" y="304800"/>
                </a:lnTo>
                <a:cubicBezTo>
                  <a:pt x="451642" y="304275"/>
                  <a:pt x="468595" y="301503"/>
                  <a:pt x="485385" y="298450"/>
                </a:cubicBezTo>
                <a:cubicBezTo>
                  <a:pt x="491971" y="297253"/>
                  <a:pt x="497941" y="293723"/>
                  <a:pt x="504435" y="292100"/>
                </a:cubicBezTo>
                <a:cubicBezTo>
                  <a:pt x="616900" y="263984"/>
                  <a:pt x="432141" y="315477"/>
                  <a:pt x="580635" y="273050"/>
                </a:cubicBezTo>
                <a:cubicBezTo>
                  <a:pt x="586985" y="268817"/>
                  <a:pt x="592711" y="263450"/>
                  <a:pt x="599685" y="260350"/>
                </a:cubicBezTo>
                <a:lnTo>
                  <a:pt x="656835" y="241300"/>
                </a:lnTo>
                <a:lnTo>
                  <a:pt x="675885" y="234950"/>
                </a:lnTo>
                <a:lnTo>
                  <a:pt x="694935" y="228600"/>
                </a:lnTo>
                <a:cubicBezTo>
                  <a:pt x="692818" y="215900"/>
                  <a:pt x="693814" y="202265"/>
                  <a:pt x="688585" y="190500"/>
                </a:cubicBezTo>
                <a:cubicBezTo>
                  <a:pt x="684938" y="182294"/>
                  <a:pt x="676434" y="177199"/>
                  <a:pt x="669535" y="171450"/>
                </a:cubicBezTo>
                <a:cubicBezTo>
                  <a:pt x="648881" y="154238"/>
                  <a:pt x="647537" y="158160"/>
                  <a:pt x="618735" y="152400"/>
                </a:cubicBezTo>
                <a:cubicBezTo>
                  <a:pt x="599685" y="154517"/>
                  <a:pt x="580180" y="154101"/>
                  <a:pt x="561585" y="158750"/>
                </a:cubicBezTo>
                <a:cubicBezTo>
                  <a:pt x="547071" y="162379"/>
                  <a:pt x="535883" y="178405"/>
                  <a:pt x="529835" y="190500"/>
                </a:cubicBezTo>
                <a:cubicBezTo>
                  <a:pt x="528888" y="192393"/>
                  <a:pt x="529835" y="194733"/>
                  <a:pt x="529835" y="196850"/>
                </a:cubicBezTo>
              </a:path>
            </a:pathLst>
          </a:custGeom>
          <a:ln w="317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xmlns="" id="{57E986DF-FF70-4D85-A85A-D28A0E321BF3}"/>
              </a:ext>
            </a:extLst>
          </p:cNvPr>
          <p:cNvCxnSpPr>
            <a:cxnSpLocks/>
          </p:cNvCxnSpPr>
          <p:nvPr/>
        </p:nvCxnSpPr>
        <p:spPr>
          <a:xfrm flipV="1">
            <a:off x="6085326" y="4367110"/>
            <a:ext cx="552457" cy="71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xmlns="" id="{E7FEEFDB-9702-4FD5-8F4D-F51F38DB87C4}"/>
              </a:ext>
            </a:extLst>
          </p:cNvPr>
          <p:cNvCxnSpPr/>
          <p:nvPr/>
        </p:nvCxnSpPr>
        <p:spPr>
          <a:xfrm>
            <a:off x="4848225" y="1854557"/>
            <a:ext cx="0" cy="3600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xmlns="" id="{44064F3B-6592-47EE-8F37-F3E5E4D90B24}"/>
              </a:ext>
            </a:extLst>
          </p:cNvPr>
          <p:cNvCxnSpPr/>
          <p:nvPr/>
        </p:nvCxnSpPr>
        <p:spPr>
          <a:xfrm>
            <a:off x="8696325" y="1854557"/>
            <a:ext cx="0" cy="3600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>
            <a:extLst>
              <a:ext uri="{FF2B5EF4-FFF2-40B4-BE49-F238E27FC236}">
                <a16:creationId xmlns:a16="http://schemas.microsoft.com/office/drawing/2014/main" xmlns="" id="{2CC6C950-7F79-47D4-8130-41E229F84049}"/>
              </a:ext>
            </a:extLst>
          </p:cNvPr>
          <p:cNvSpPr txBox="1"/>
          <p:nvPr/>
        </p:nvSpPr>
        <p:spPr>
          <a:xfrm>
            <a:off x="1937297" y="1570189"/>
            <a:ext cx="340158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u="sng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xmlns="" id="{26F6C495-DEA0-457B-A220-4C85681DB504}"/>
              </a:ext>
            </a:extLst>
          </p:cNvPr>
          <p:cNvSpPr txBox="1"/>
          <p:nvPr/>
        </p:nvSpPr>
        <p:spPr>
          <a:xfrm>
            <a:off x="6602196" y="1564011"/>
            <a:ext cx="340158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u="sng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xmlns="" id="{12B0C182-7D6A-4413-887B-3109B5BB960A}"/>
              </a:ext>
            </a:extLst>
          </p:cNvPr>
          <p:cNvSpPr txBox="1"/>
          <p:nvPr/>
        </p:nvSpPr>
        <p:spPr>
          <a:xfrm>
            <a:off x="11042404" y="1564011"/>
            <a:ext cx="340158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u="sng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grpSp>
        <p:nvGrpSpPr>
          <p:cNvPr id="103" name="Grouper 449">
            <a:extLst>
              <a:ext uri="{FF2B5EF4-FFF2-40B4-BE49-F238E27FC236}">
                <a16:creationId xmlns:a16="http://schemas.microsoft.com/office/drawing/2014/main" xmlns="" id="{9C57DA80-3135-4FF0-8A9C-86435D269443}"/>
              </a:ext>
            </a:extLst>
          </p:cNvPr>
          <p:cNvGrpSpPr/>
          <p:nvPr/>
        </p:nvGrpSpPr>
        <p:grpSpPr>
          <a:xfrm>
            <a:off x="2923656" y="4430324"/>
            <a:ext cx="1472875" cy="287546"/>
            <a:chOff x="0" y="0"/>
            <a:chExt cx="1143000" cy="434975"/>
          </a:xfrm>
        </p:grpSpPr>
        <p:grpSp>
          <p:nvGrpSpPr>
            <p:cNvPr id="104" name="Grouper 445">
              <a:extLst>
                <a:ext uri="{FF2B5EF4-FFF2-40B4-BE49-F238E27FC236}">
                  <a16:creationId xmlns:a16="http://schemas.microsoft.com/office/drawing/2014/main" xmlns="" id="{615689D8-4CF1-4BD0-829B-353ACD465EF3}"/>
                </a:ext>
              </a:extLst>
            </p:cNvPr>
            <p:cNvGrpSpPr/>
            <p:nvPr/>
          </p:nvGrpSpPr>
          <p:grpSpPr>
            <a:xfrm>
              <a:off x="0" y="71120"/>
              <a:ext cx="1143000" cy="363855"/>
              <a:chOff x="0" y="0"/>
              <a:chExt cx="1143000" cy="36385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A641D3FA-80B7-4CBD-BEE0-26B2A421F1C4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36385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xmlns="" id="{29120FC9-E7B6-4137-B33C-3FEA633CA855}"/>
                  </a:ext>
                </a:extLst>
              </p:cNvPr>
              <p:cNvSpPr/>
              <p:nvPr/>
            </p:nvSpPr>
            <p:spPr>
              <a:xfrm>
                <a:off x="102340" y="75494"/>
                <a:ext cx="77105" cy="1838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AADFCF41-F5E5-4715-90D8-8104215D4EE0}"/>
                </a:ext>
              </a:extLst>
            </p:cNvPr>
            <p:cNvSpPr/>
            <p:nvPr/>
          </p:nvSpPr>
          <p:spPr>
            <a:xfrm>
              <a:off x="0" y="0"/>
              <a:ext cx="1143000" cy="69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08" name="Grouper 868">
            <a:extLst>
              <a:ext uri="{FF2B5EF4-FFF2-40B4-BE49-F238E27FC236}">
                <a16:creationId xmlns:a16="http://schemas.microsoft.com/office/drawing/2014/main" xmlns="" id="{A5E701B4-3BD0-43D6-9A4E-54C4C418C032}"/>
              </a:ext>
            </a:extLst>
          </p:cNvPr>
          <p:cNvGrpSpPr/>
          <p:nvPr/>
        </p:nvGrpSpPr>
        <p:grpSpPr>
          <a:xfrm>
            <a:off x="3545554" y="1877659"/>
            <a:ext cx="237140" cy="1500878"/>
            <a:chOff x="0" y="0"/>
            <a:chExt cx="219710" cy="138938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EB149EDC-5B60-4403-A861-52DBD08A1848}"/>
                </a:ext>
              </a:extLst>
            </p:cNvPr>
            <p:cNvSpPr/>
            <p:nvPr/>
          </p:nvSpPr>
          <p:spPr>
            <a:xfrm>
              <a:off x="76835" y="26670"/>
              <a:ext cx="75565" cy="1330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110" name="Grouper 862">
              <a:extLst>
                <a:ext uri="{FF2B5EF4-FFF2-40B4-BE49-F238E27FC236}">
                  <a16:creationId xmlns:a16="http://schemas.microsoft.com/office/drawing/2014/main" xmlns="" id="{26165DF0-0863-48BD-B55F-140AED36DEA9}"/>
                </a:ext>
              </a:extLst>
            </p:cNvPr>
            <p:cNvGrpSpPr/>
            <p:nvPr/>
          </p:nvGrpSpPr>
          <p:grpSpPr>
            <a:xfrm>
              <a:off x="0" y="1090295"/>
              <a:ext cx="219710" cy="161925"/>
              <a:chOff x="0" y="0"/>
              <a:chExt cx="219710" cy="161925"/>
            </a:xfrm>
            <a:solidFill>
              <a:schemeClr val="bg1">
                <a:lumMod val="85000"/>
              </a:schemeClr>
            </a:solidFill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1C89BBC2-DE77-4020-BE8C-EE7E244A58A6}"/>
                  </a:ext>
                </a:extLst>
              </p:cNvPr>
              <p:cNvSpPr/>
              <p:nvPr/>
            </p:nvSpPr>
            <p:spPr>
              <a:xfrm>
                <a:off x="45720" y="45720"/>
                <a:ext cx="134620" cy="1162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DEDD90A0-FDCB-4CC6-B8BC-EC867D153055}"/>
                  </a:ext>
                </a:extLst>
              </p:cNvPr>
              <p:cNvSpPr/>
              <p:nvPr/>
            </p:nvSpPr>
            <p:spPr>
              <a:xfrm>
                <a:off x="0" y="0"/>
                <a:ext cx="219710" cy="450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BCC9B9B5-12F6-4824-A66A-90BA47BF26C0}"/>
                </a:ext>
              </a:extLst>
            </p:cNvPr>
            <p:cNvSpPr/>
            <p:nvPr/>
          </p:nvSpPr>
          <p:spPr>
            <a:xfrm>
              <a:off x="56515" y="0"/>
              <a:ext cx="123825" cy="565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50CA6191-DF3E-4FAE-8FE2-1AAC1D7FAFD3}"/>
                </a:ext>
              </a:extLst>
            </p:cNvPr>
            <p:cNvSpPr/>
            <p:nvPr/>
          </p:nvSpPr>
          <p:spPr>
            <a:xfrm>
              <a:off x="58420" y="1327150"/>
              <a:ext cx="108585" cy="62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3337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C062F38-650C-448D-A19A-2A43FEAB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46616"/>
            <a:ext cx="10804585" cy="1356360"/>
          </a:xfrm>
        </p:spPr>
        <p:txBody>
          <a:bodyPr>
            <a:normAutofit/>
          </a:bodyPr>
          <a:lstStyle/>
          <a:p>
            <a:r>
              <a:rPr lang="fr-FR" dirty="0"/>
              <a:t>Synthèse du Nylon 6-10 - Polycondensation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44AEFE2-723D-4114-81D8-16497128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7</a:t>
            </a:fld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98795BB1-A824-4B14-9240-F1273F22D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87" y="2085121"/>
            <a:ext cx="5366026" cy="3854648"/>
          </a:xfrm>
          <a:prstGeom prst="rect">
            <a:avLst/>
          </a:prstGeom>
        </p:spPr>
      </p:pic>
      <p:pic>
        <p:nvPicPr>
          <p:cNvPr id="23" name="Picture 6" descr="Ball-and-stick model">
            <a:extLst>
              <a:ext uri="{FF2B5EF4-FFF2-40B4-BE49-F238E27FC236}">
                <a16:creationId xmlns:a16="http://schemas.microsoft.com/office/drawing/2014/main" xmlns="" id="{92FF1494-6645-4CF0-8C8A-F8902F5A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32908"/>
            <a:ext cx="3610891" cy="110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mage illustrative de lâarticle HexamÃ©thylÃ¨nediamine">
            <a:extLst>
              <a:ext uri="{FF2B5EF4-FFF2-40B4-BE49-F238E27FC236}">
                <a16:creationId xmlns:a16="http://schemas.microsoft.com/office/drawing/2014/main" xmlns="" id="{B53FA0C2-7A2B-40D7-8260-F074C84C4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64" y="2085120"/>
            <a:ext cx="2584824" cy="110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2F0B1C2A-0746-4107-A4EA-7BEB4F49C284}"/>
              </a:ext>
            </a:extLst>
          </p:cNvPr>
          <p:cNvSpPr txBox="1"/>
          <p:nvPr/>
        </p:nvSpPr>
        <p:spPr>
          <a:xfrm>
            <a:off x="1085850" y="3596223"/>
            <a:ext cx="2276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rbel" panose="020B0503020204020204" pitchFamily="34" charset="0"/>
              </a:rPr>
              <a:t>(hydroxyde de sodium +)</a:t>
            </a:r>
          </a:p>
        </p:txBody>
      </p:sp>
    </p:spTree>
    <p:extLst>
      <p:ext uri="{BB962C8B-B14F-4D97-AF65-F5344CB8AC3E}">
        <p14:creationId xmlns:p14="http://schemas.microsoft.com/office/powerpoint/2010/main" val="426362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Diagramme binaire Cu-Ni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9842739" y="6306773"/>
            <a:ext cx="2674189" cy="5512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de superprof.fr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8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Diagramme binaire Pb-Sn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9765102" y="6367157"/>
            <a:ext cx="2199736" cy="266555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de public.iutenligne.net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594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3392</TotalTime>
  <Words>154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Corbel</vt:lpstr>
      <vt:lpstr>Basis</vt:lpstr>
      <vt:lpstr>LC2</vt:lpstr>
      <vt:lpstr>Introduction</vt:lpstr>
      <vt:lpstr>Exemples de polymères synthétiques</vt:lpstr>
      <vt:lpstr>Utilisation courante des polymères synthétiques</vt:lpstr>
      <vt:lpstr>Distribution de la masse Molaire de macromolécules dans un polymère</vt:lpstr>
      <vt:lpstr>Synthèse du polystyrène - Polyaddition</vt:lpstr>
      <vt:lpstr>Synthèse du Nylon 6-10 - Polycondensation</vt:lpstr>
      <vt:lpstr>Diagramme binaire Cu-Ni</vt:lpstr>
      <vt:lpstr>Diagramme binaire Pb-Sn</vt:lpstr>
      <vt:lpstr>Diagramme binaire Pb-Sn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74</cp:revision>
  <dcterms:created xsi:type="dcterms:W3CDTF">2019-10-29T18:08:20Z</dcterms:created>
  <dcterms:modified xsi:type="dcterms:W3CDTF">2020-05-05T16:18:55Z</dcterms:modified>
</cp:coreProperties>
</file>