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0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12/05/2020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12/05/2020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12/05/2020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Cinétique et catalyse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</a:t>
            </a:r>
            <a:r>
              <a:rPr lang="fr-FR" dirty="0" smtClean="0"/>
              <a:t>2020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83F5AFF-8388-4A3D-900C-3A53C7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Ions iodure et peroxodisulfate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1B4DC29-CD0C-4A8C-AAD4-4ECDC289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</a:t>
            </a:fld>
            <a:endParaRPr lang="fr-FR"/>
          </a:p>
        </p:txBody>
      </p:sp>
      <p:grpSp>
        <p:nvGrpSpPr>
          <p:cNvPr id="19" name="Grouper 48">
            <a:extLst>
              <a:ext uri="{FF2B5EF4-FFF2-40B4-BE49-F238E27FC236}">
                <a16:creationId xmlns:a16="http://schemas.microsoft.com/office/drawing/2014/main" xmlns="" id="{2DC55C4D-DBF9-49C6-AD78-863B875BEA62}"/>
              </a:ext>
            </a:extLst>
          </p:cNvPr>
          <p:cNvGrpSpPr/>
          <p:nvPr/>
        </p:nvGrpSpPr>
        <p:grpSpPr>
          <a:xfrm>
            <a:off x="4592333" y="3004975"/>
            <a:ext cx="3068301" cy="3300152"/>
            <a:chOff x="0" y="0"/>
            <a:chExt cx="571500" cy="824230"/>
          </a:xfrm>
        </p:grpSpPr>
        <p:grpSp>
          <p:nvGrpSpPr>
            <p:cNvPr id="34" name="Grouper 31">
              <a:extLst>
                <a:ext uri="{FF2B5EF4-FFF2-40B4-BE49-F238E27FC236}">
                  <a16:creationId xmlns:a16="http://schemas.microsoft.com/office/drawing/2014/main" xmlns="" id="{35B37C7E-BBC8-4ACD-B52E-9D8D572CE3CF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6" name="Arrondir un rectangle avec un coin du même côté 29">
                <a:extLst>
                  <a:ext uri="{FF2B5EF4-FFF2-40B4-BE49-F238E27FC236}">
                    <a16:creationId xmlns:a16="http://schemas.microsoft.com/office/drawing/2014/main" xmlns="" id="{54D46A76-C750-4A3F-B5A2-14251A67F229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/>
              </a:p>
            </p:txBody>
          </p:sp>
          <p:sp>
            <p:nvSpPr>
              <p:cNvPr id="37" name="Arrondir un rectangle avec un coin du même côté 30">
                <a:extLst>
                  <a:ext uri="{FF2B5EF4-FFF2-40B4-BE49-F238E27FC236}">
                    <a16:creationId xmlns:a16="http://schemas.microsoft.com/office/drawing/2014/main" xmlns="" id="{6317C273-6C8D-412B-BB14-D6C8621A961F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BBE7C5C4-950D-4BA5-ABBB-19F361982B77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6" name="Arrondir un rectangle avec un coin du même côté 9">
            <a:extLst>
              <a:ext uri="{FF2B5EF4-FFF2-40B4-BE49-F238E27FC236}">
                <a16:creationId xmlns:a16="http://schemas.microsoft.com/office/drawing/2014/main" xmlns="" id="{707D0F7D-99B8-43BD-B687-9934D1319508}"/>
              </a:ext>
            </a:extLst>
          </p:cNvPr>
          <p:cNvSpPr/>
          <p:nvPr/>
        </p:nvSpPr>
        <p:spPr>
          <a:xfrm rot="10800000">
            <a:off x="4592325" y="4930126"/>
            <a:ext cx="3068301" cy="1375000"/>
          </a:xfrm>
          <a:prstGeom prst="round2SameRect">
            <a:avLst/>
          </a:prstGeom>
          <a:solidFill>
            <a:srgbClr val="FFFF00">
              <a:alpha val="23000"/>
            </a:srgbClr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xmlns="" id="{251DC1FC-4E0D-48A3-8BDF-E354DC69F798}"/>
                  </a:ext>
                </a:extLst>
              </p:cNvPr>
              <p:cNvSpPr txBox="1"/>
              <p:nvPr/>
            </p:nvSpPr>
            <p:spPr>
              <a:xfrm>
                <a:off x="482009" y="5148459"/>
                <a:ext cx="3388243" cy="46916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</m:t>
                        </m:r>
                      </m:e>
                      <m:sub>
                        <m:r>
                          <a:rPr lang="fr-FR" sz="2400" b="0" i="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fr-FR" sz="24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2400" b="0" i="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O</m:t>
                        </m:r>
                      </m:e>
                      <m:sub>
                        <m:r>
                          <a:rPr lang="fr-FR" sz="2400" b="0" i="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8</m:t>
                        </m:r>
                      </m:sub>
                      <m:sup>
                        <m:r>
                          <a:rPr lang="fr-FR" sz="2400" b="0" i="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2−</m:t>
                        </m:r>
                      </m:sup>
                    </m:sSubSup>
                    <m:r>
                      <a:rPr lang="fr-FR" sz="2400" b="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fr-FR" sz="24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lang="fr-FR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5,0</m:t>
                    </m:r>
                    <m:r>
                      <a:rPr lang="fr-FR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fr-FR" sz="24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mol/L</a:t>
                </a:r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1DC1FC-4E0D-48A3-8BDF-E354DC69F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9" y="5148459"/>
                <a:ext cx="3388243" cy="469167"/>
              </a:xfrm>
              <a:prstGeom prst="rect">
                <a:avLst/>
              </a:prstGeom>
              <a:blipFill rotWithShape="0">
                <a:blip r:embed="rId2"/>
                <a:stretch>
                  <a:fillRect l="-179" t="-7500" r="-1789" b="-25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xmlns="" id="{526A6094-7157-439F-AABC-E5D296AFB7D0}"/>
                  </a:ext>
                </a:extLst>
              </p:cNvPr>
              <p:cNvSpPr txBox="1"/>
              <p:nvPr/>
            </p:nvSpPr>
            <p:spPr>
              <a:xfrm>
                <a:off x="8382698" y="5148459"/>
                <a:ext cx="2143535" cy="46166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fr-FR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p>
                        <m:r>
                          <a:rPr lang="fr-FR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24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: 0,75 mol/L</a:t>
                </a:r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6A6094-7157-439F-AABC-E5D296AFB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698" y="5148459"/>
                <a:ext cx="214353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82" t="-8974" b="-26923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xmlns="" id="{A99BE1FD-59FC-4B6A-A1F1-0B8CBF9B611E}"/>
              </a:ext>
            </a:extLst>
          </p:cNvPr>
          <p:cNvCxnSpPr>
            <a:stCxn id="38" idx="3"/>
          </p:cNvCxnSpPr>
          <p:nvPr/>
        </p:nvCxnSpPr>
        <p:spPr>
          <a:xfrm flipV="1">
            <a:off x="3870252" y="5381102"/>
            <a:ext cx="1282995" cy="19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xmlns="" id="{E935FA62-3146-4A43-8CDB-494C607E8229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925340" y="5379292"/>
            <a:ext cx="14573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xmlns="" id="{1B55C6C4-D4C9-4CDD-B6F1-5EB36FF59D80}"/>
                  </a:ext>
                </a:extLst>
              </p:cNvPr>
              <p:cNvSpPr txBox="1"/>
              <p:nvPr/>
            </p:nvSpPr>
            <p:spPr>
              <a:xfrm>
                <a:off x="2357345" y="2457147"/>
                <a:ext cx="8199125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2 </m:t>
                      </m:r>
                      <m:sSup>
                        <m:sSupPr>
                          <m:ctrlPr>
                            <a:rPr lang="fr-FR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</m:e>
                        <m:sup>
                          <m: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aq</m:t>
                          </m:r>
                        </m:e>
                      </m:d>
                      <m:r>
                        <a:rPr lang="fr-FR" sz="28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fr-FR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8</m:t>
                          </m:r>
                        </m:sub>
                        <m:sup>
                          <m: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2−</m:t>
                          </m:r>
                        </m:sup>
                      </m:sSubSup>
                      <m:d>
                        <m:dPr>
                          <m:ctrlPr>
                            <a:rPr lang="fr-FR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aq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fr-FR" sz="2800" b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         </m:t>
                          </m:r>
                        </m:e>
                      </m:groupChr>
                      <m:sSub>
                        <m:sSubPr>
                          <m:ctrlPr>
                            <a:rPr lang="fr-FR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</m:e>
                        <m:sub>
                          <m: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aq</m:t>
                          </m:r>
                        </m:e>
                      </m:d>
                      <m:r>
                        <a:rPr lang="fr-FR" sz="28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fr-FR" sz="28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</m:t>
                      </m:r>
                      <m:sSubSup>
                        <m:sSubSupPr>
                          <m:ctrlPr>
                            <a:rPr lang="fr-FR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  <m:sup>
                          <m:r>
                            <a:rPr lang="fr-FR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8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aq</m:t>
                      </m:r>
                      <m:r>
                        <a:rPr lang="fr-FR" sz="28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fr-FR" sz="28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55C6C4-D4C9-4CDD-B6F1-5EB36FF59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45" y="2457147"/>
                <a:ext cx="8199125" cy="5319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9">
            <a:extLst>
              <a:ext uri="{FF2B5EF4-FFF2-40B4-BE49-F238E27FC236}">
                <a16:creationId xmlns:a16="http://schemas.microsoft.com/office/drawing/2014/main" xmlns="" id="{2A8420D4-AA3D-41B3-A36D-D33791450D7F}"/>
              </a:ext>
            </a:extLst>
          </p:cNvPr>
          <p:cNvSpPr txBox="1"/>
          <p:nvPr/>
        </p:nvSpPr>
        <p:spPr>
          <a:xfrm>
            <a:off x="319997" y="1752815"/>
            <a:ext cx="451326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/>
              <a:t>Absorbance: A </a:t>
            </a:r>
            <a:r>
              <a:rPr lang="fr-FR" sz="2400" b="1" dirty="0"/>
              <a:t>= [I</a:t>
            </a:r>
            <a:r>
              <a:rPr lang="fr-FR" sz="2400" b="1" baseline="-25000" dirty="0"/>
              <a:t>2 </a:t>
            </a:r>
            <a:r>
              <a:rPr lang="fr-FR" sz="2400" b="1" dirty="0"/>
              <a:t>]* L * </a:t>
            </a:r>
            <a:r>
              <a:rPr lang="el-GR" sz="2400" b="1" dirty="0"/>
              <a:t>ξ</a:t>
            </a:r>
            <a:r>
              <a:rPr lang="fr-FR" sz="2400" b="1" dirty="0"/>
              <a:t>(</a:t>
            </a:r>
            <a:r>
              <a:rPr lang="el-GR" sz="2400" b="1" dirty="0"/>
              <a:t>λ</a:t>
            </a:r>
            <a:r>
              <a:rPr lang="fr-F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469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83F5AFF-8388-4A3D-900C-3A53C7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Ions iodure et peroxodisulfate</a:t>
            </a:r>
          </a:p>
        </p:txBody>
      </p:sp>
      <p:pic>
        <p:nvPicPr>
          <p:cNvPr id="18" name="Image 4">
            <a:extLst>
              <a:ext uri="{FF2B5EF4-FFF2-40B4-BE49-F238E27FC236}">
                <a16:creationId xmlns:a16="http://schemas.microsoft.com/office/drawing/2014/main" xmlns="" id="{EB04E515-A2D1-40DB-B3D4-0CB45E9A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8" y="1449033"/>
            <a:ext cx="9674612" cy="3620989"/>
          </a:xfrm>
          <a:prstGeom prst="rect">
            <a:avLst/>
          </a:prstGeom>
        </p:spPr>
      </p:pic>
      <p:sp>
        <p:nvSpPr>
          <p:cNvPr id="20" name="ZoneTexte 5">
            <a:extLst>
              <a:ext uri="{FF2B5EF4-FFF2-40B4-BE49-F238E27FC236}">
                <a16:creationId xmlns:a16="http://schemas.microsoft.com/office/drawing/2014/main" xmlns="" id="{3140AC48-4A73-467F-9243-3D98C03CE81E}"/>
              </a:ext>
            </a:extLst>
          </p:cNvPr>
          <p:cNvSpPr txBox="1"/>
          <p:nvPr/>
        </p:nvSpPr>
        <p:spPr>
          <a:xfrm>
            <a:off x="343277" y="5215159"/>
            <a:ext cx="43893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(1) Réactif pur</a:t>
            </a:r>
          </a:p>
          <a:p>
            <a:r>
              <a:rPr lang="fr-FR" sz="2200" dirty="0"/>
              <a:t>(2) Échantillon du milieu réactionnel </a:t>
            </a:r>
          </a:p>
          <a:p>
            <a:r>
              <a:rPr lang="fr-FR" sz="2200" dirty="0"/>
              <a:t>(3) Produit pur</a:t>
            </a:r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13203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09441A-436C-472E-BC70-B405CF53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Catalyse homogène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E4EA715-5E0D-4F98-9BBC-CE0E5107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au 51">
                <a:extLst>
                  <a:ext uri="{FF2B5EF4-FFF2-40B4-BE49-F238E27FC236}">
                    <a16:creationId xmlns:a16="http://schemas.microsoft.com/office/drawing/2014/main" xmlns="" id="{37B950B7-61B7-408E-8C5E-9D81917969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873762"/>
                  </p:ext>
                </p:extLst>
              </p:nvPr>
            </p:nvGraphicFramePr>
            <p:xfrm>
              <a:off x="7057652" y="2228397"/>
              <a:ext cx="4198680" cy="2018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9340">
                      <a:extLst>
                        <a:ext uri="{9D8B030D-6E8A-4147-A177-3AD203B41FA5}">
                          <a16:colId xmlns:a16="http://schemas.microsoft.com/office/drawing/2014/main" xmlns="" val="4022605454"/>
                        </a:ext>
                      </a:extLst>
                    </a:gridCol>
                    <a:gridCol w="2099340">
                      <a:extLst>
                        <a:ext uri="{9D8B030D-6E8A-4147-A177-3AD203B41FA5}">
                          <a16:colId xmlns:a16="http://schemas.microsoft.com/office/drawing/2014/main" xmlns="" val="2362805588"/>
                        </a:ext>
                      </a:extLst>
                    </a:gridCol>
                  </a:tblGrid>
                  <a:tr h="6401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 de catalyse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Catalyseur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46551098"/>
                      </a:ext>
                    </a:extLst>
                  </a:tr>
                  <a:tr h="137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Homogène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Ions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p>
                            </m:oMath>
                          </a14:m>
                          <a:endParaRPr lang="fr-FR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7282479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au 51">
                <a:extLst>
                  <a:ext uri="{FF2B5EF4-FFF2-40B4-BE49-F238E27FC236}">
                    <a16:creationId xmlns:a16="http://schemas.microsoft.com/office/drawing/2014/main" id="{37B950B7-61B7-408E-8C5E-9D81917969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873762"/>
                  </p:ext>
                </p:extLst>
              </p:nvPr>
            </p:nvGraphicFramePr>
            <p:xfrm>
              <a:off x="7057652" y="2228397"/>
              <a:ext cx="4198680" cy="2018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9340">
                      <a:extLst>
                        <a:ext uri="{9D8B030D-6E8A-4147-A177-3AD203B41FA5}">
                          <a16:colId xmlns:a16="http://schemas.microsoft.com/office/drawing/2014/main" val="4022605454"/>
                        </a:ext>
                      </a:extLst>
                    </a:gridCol>
                    <a:gridCol w="2099340">
                      <a:extLst>
                        <a:ext uri="{9D8B030D-6E8A-4147-A177-3AD203B41FA5}">
                          <a16:colId xmlns:a16="http://schemas.microsoft.com/office/drawing/2014/main" val="2362805588"/>
                        </a:ext>
                      </a:extLst>
                    </a:gridCol>
                  </a:tblGrid>
                  <a:tr h="6401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 de catalyse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Catalyseur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6551098"/>
                      </a:ext>
                    </a:extLst>
                  </a:tr>
                  <a:tr h="137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Homogène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90" t="-46696" r="-1159" b="-8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824797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3" name="Grouper 38">
            <a:extLst>
              <a:ext uri="{FF2B5EF4-FFF2-40B4-BE49-F238E27FC236}">
                <a16:creationId xmlns:a16="http://schemas.microsoft.com/office/drawing/2014/main" xmlns="" id="{FB3E09DE-F7F3-4564-8540-16D8F033F1BF}"/>
              </a:ext>
            </a:extLst>
          </p:cNvPr>
          <p:cNvGrpSpPr/>
          <p:nvPr/>
        </p:nvGrpSpPr>
        <p:grpSpPr>
          <a:xfrm>
            <a:off x="1097280" y="1616017"/>
            <a:ext cx="980049" cy="4150507"/>
            <a:chOff x="-285750" y="0"/>
            <a:chExt cx="1143000" cy="824230"/>
          </a:xfrm>
        </p:grpSpPr>
        <p:grpSp>
          <p:nvGrpSpPr>
            <p:cNvPr id="54" name="Grouper 40">
              <a:extLst>
                <a:ext uri="{FF2B5EF4-FFF2-40B4-BE49-F238E27FC236}">
                  <a16:creationId xmlns:a16="http://schemas.microsoft.com/office/drawing/2014/main" xmlns="" id="{FFEDF295-4018-4383-BF87-B0D6E8C4B32D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56" name="Arrondir un rectangle avec un coin du même côté 42">
                <a:extLst>
                  <a:ext uri="{FF2B5EF4-FFF2-40B4-BE49-F238E27FC236}">
                    <a16:creationId xmlns:a16="http://schemas.microsoft.com/office/drawing/2014/main" xmlns="" id="{25C8E4CC-16B8-49D7-BBB3-E7BDD0F4C3B7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7" name="Arrondir un rectangle avec un coin du même côté 43">
                <a:extLst>
                  <a:ext uri="{FF2B5EF4-FFF2-40B4-BE49-F238E27FC236}">
                    <a16:creationId xmlns:a16="http://schemas.microsoft.com/office/drawing/2014/main" xmlns="" id="{866D2D72-0FD4-485B-B436-E29B0DA87FFA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EC87C1C7-4E2E-4B90-8801-6B64E207E942}"/>
                </a:ext>
              </a:extLst>
            </p:cNvPr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58" name="Grouper 367">
            <a:extLst>
              <a:ext uri="{FF2B5EF4-FFF2-40B4-BE49-F238E27FC236}">
                <a16:creationId xmlns:a16="http://schemas.microsoft.com/office/drawing/2014/main" xmlns="" id="{CC14D8C4-8AA3-4CF7-8885-05BE2CCCDC7F}"/>
              </a:ext>
            </a:extLst>
          </p:cNvPr>
          <p:cNvGrpSpPr/>
          <p:nvPr/>
        </p:nvGrpSpPr>
        <p:grpSpPr>
          <a:xfrm>
            <a:off x="1441571" y="4538508"/>
            <a:ext cx="291465" cy="1112520"/>
            <a:chOff x="0" y="0"/>
            <a:chExt cx="291465" cy="1112520"/>
          </a:xfrm>
        </p:grpSpPr>
        <p:grpSp>
          <p:nvGrpSpPr>
            <p:cNvPr id="59" name="Grouper 364">
              <a:extLst>
                <a:ext uri="{FF2B5EF4-FFF2-40B4-BE49-F238E27FC236}">
                  <a16:creationId xmlns:a16="http://schemas.microsoft.com/office/drawing/2014/main" xmlns="" id="{18E998EA-BE50-4A41-8EC5-170C62101998}"/>
                </a:ext>
              </a:extLst>
            </p:cNvPr>
            <p:cNvGrpSpPr/>
            <p:nvPr/>
          </p:nvGrpSpPr>
          <p:grpSpPr>
            <a:xfrm>
              <a:off x="0" y="447675"/>
              <a:ext cx="291465" cy="664845"/>
              <a:chOff x="0" y="0"/>
              <a:chExt cx="291465" cy="664845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xmlns="" id="{4234671A-E6B6-4AB6-A1BF-D0F7977FEFDC}"/>
                  </a:ext>
                </a:extLst>
              </p:cNvPr>
              <p:cNvSpPr/>
              <p:nvPr/>
            </p:nvSpPr>
            <p:spPr>
              <a:xfrm>
                <a:off x="0" y="357505"/>
                <a:ext cx="60325" cy="67946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xmlns="" id="{AE91BCD8-9B51-4D39-A00F-9530B96FFEEC}"/>
                  </a:ext>
                </a:extLst>
              </p:cNvPr>
              <p:cNvSpPr/>
              <p:nvPr/>
            </p:nvSpPr>
            <p:spPr>
              <a:xfrm>
                <a:off x="152400" y="509905"/>
                <a:ext cx="60325" cy="67946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xmlns="" id="{7BE7D190-27A2-43E4-9B88-6DB6C78B20E8}"/>
                  </a:ext>
                </a:extLst>
              </p:cNvPr>
              <p:cNvSpPr/>
              <p:nvPr/>
            </p:nvSpPr>
            <p:spPr>
              <a:xfrm>
                <a:off x="29845" y="54991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xmlns="" id="{BBCC2C00-8F42-4170-B7B6-4E5C9013C311}"/>
                  </a:ext>
                </a:extLst>
              </p:cNvPr>
              <p:cNvSpPr/>
              <p:nvPr/>
            </p:nvSpPr>
            <p:spPr>
              <a:xfrm>
                <a:off x="95885" y="400685"/>
                <a:ext cx="75565" cy="88900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xmlns="" id="{1E13980B-F075-4FF1-A7EA-DAA24BCFFA12}"/>
                  </a:ext>
                </a:extLst>
              </p:cNvPr>
              <p:cNvSpPr/>
              <p:nvPr/>
            </p:nvSpPr>
            <p:spPr>
              <a:xfrm>
                <a:off x="167640" y="238760"/>
                <a:ext cx="76200" cy="90170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xmlns="" id="{CD6651B0-8B61-4573-9894-AFB48845C190}"/>
                  </a:ext>
                </a:extLst>
              </p:cNvPr>
              <p:cNvSpPr/>
              <p:nvPr/>
            </p:nvSpPr>
            <p:spPr>
              <a:xfrm>
                <a:off x="0" y="176530"/>
                <a:ext cx="88265" cy="9715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xmlns="" id="{F335552D-7695-45F3-8BC8-BD48EC1EAA69}"/>
                  </a:ext>
                </a:extLst>
              </p:cNvPr>
              <p:cNvSpPr/>
              <p:nvPr/>
            </p:nvSpPr>
            <p:spPr>
              <a:xfrm>
                <a:off x="152400" y="13462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xmlns="" id="{EFE02271-E0A9-4D1C-B307-4848AB44CFEB}"/>
                  </a:ext>
                </a:extLst>
              </p:cNvPr>
              <p:cNvSpPr/>
              <p:nvPr/>
            </p:nvSpPr>
            <p:spPr>
              <a:xfrm>
                <a:off x="95885" y="30099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xmlns="" id="{FA2EF015-E30A-4770-B36B-9509B7F1BB55}"/>
                  </a:ext>
                </a:extLst>
              </p:cNvPr>
              <p:cNvSpPr/>
              <p:nvPr/>
            </p:nvSpPr>
            <p:spPr>
              <a:xfrm>
                <a:off x="29845" y="0"/>
                <a:ext cx="100965" cy="10985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xmlns="" id="{24E64DA6-99B5-4819-BD5C-4D598FBEE732}"/>
                  </a:ext>
                </a:extLst>
              </p:cNvPr>
              <p:cNvSpPr/>
              <p:nvPr/>
            </p:nvSpPr>
            <p:spPr>
              <a:xfrm>
                <a:off x="231140" y="43942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xmlns="" id="{2E38CD33-1EC9-49C4-BF3B-76469127B72E}"/>
                  </a:ext>
                </a:extLst>
              </p:cNvPr>
              <p:cNvSpPr/>
              <p:nvPr/>
            </p:nvSpPr>
            <p:spPr>
              <a:xfrm>
                <a:off x="107315" y="59690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xmlns="" id="{93BBA5AD-42C6-4A7E-9868-2555EF82289C}"/>
                  </a:ext>
                </a:extLst>
              </p:cNvPr>
              <p:cNvSpPr/>
              <p:nvPr/>
            </p:nvSpPr>
            <p:spPr>
              <a:xfrm>
                <a:off x="182245" y="37592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xmlns="" id="{976B6AF1-0CF4-4534-A9EA-96915B2854E3}"/>
                </a:ext>
              </a:extLst>
            </p:cNvPr>
            <p:cNvSpPr/>
            <p:nvPr/>
          </p:nvSpPr>
          <p:spPr>
            <a:xfrm>
              <a:off x="142240" y="190500"/>
              <a:ext cx="100965" cy="109855"/>
            </a:xfrm>
            <a:prstGeom prst="ellipse">
              <a:avLst/>
            </a:pr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xmlns="" id="{7BD95196-C4FC-4972-89A1-B7A9B2D32D52}"/>
                </a:ext>
              </a:extLst>
            </p:cNvPr>
            <p:cNvSpPr/>
            <p:nvPr/>
          </p:nvSpPr>
          <p:spPr>
            <a:xfrm>
              <a:off x="57785" y="0"/>
              <a:ext cx="64770" cy="67945"/>
            </a:xfrm>
            <a:prstGeom prst="ellipse">
              <a:avLst/>
            </a:pr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xmlns="" id="{12CB667C-4AC7-40BB-BD0B-6A5C53397D43}"/>
                  </a:ext>
                </a:extLst>
              </p:cNvPr>
              <p:cNvSpPr txBox="1"/>
              <p:nvPr/>
            </p:nvSpPr>
            <p:spPr>
              <a:xfrm>
                <a:off x="1832318" y="2419781"/>
                <a:ext cx="4586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fr-FR" sz="2400" b="0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e>
                      </m:groupCh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12CB667C-4AC7-40BB-BD0B-6A5C53397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318" y="2419781"/>
                <a:ext cx="4586177" cy="461665"/>
              </a:xfrm>
              <a:prstGeom prst="rect">
                <a:avLst/>
              </a:prstGeom>
              <a:blipFill>
                <a:blip r:embed="rId3"/>
                <a:stretch>
                  <a:fillRect r="-266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7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09441A-436C-472E-BC70-B405CF53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Catalyse hétérogène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E4EA715-5E0D-4F98-9BBC-CE0E5107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5</a:t>
            </a:fld>
            <a:endParaRPr lang="fr-FR"/>
          </a:p>
        </p:txBody>
      </p:sp>
      <p:grpSp>
        <p:nvGrpSpPr>
          <p:cNvPr id="53" name="Grouper 38">
            <a:extLst>
              <a:ext uri="{FF2B5EF4-FFF2-40B4-BE49-F238E27FC236}">
                <a16:creationId xmlns:a16="http://schemas.microsoft.com/office/drawing/2014/main" xmlns="" id="{FB3E09DE-F7F3-4564-8540-16D8F033F1BF}"/>
              </a:ext>
            </a:extLst>
          </p:cNvPr>
          <p:cNvGrpSpPr/>
          <p:nvPr/>
        </p:nvGrpSpPr>
        <p:grpSpPr>
          <a:xfrm>
            <a:off x="1097280" y="1616017"/>
            <a:ext cx="980049" cy="4150507"/>
            <a:chOff x="-285750" y="0"/>
            <a:chExt cx="1143000" cy="824230"/>
          </a:xfrm>
        </p:grpSpPr>
        <p:grpSp>
          <p:nvGrpSpPr>
            <p:cNvPr id="54" name="Grouper 40">
              <a:extLst>
                <a:ext uri="{FF2B5EF4-FFF2-40B4-BE49-F238E27FC236}">
                  <a16:creationId xmlns:a16="http://schemas.microsoft.com/office/drawing/2014/main" xmlns="" id="{FFEDF295-4018-4383-BF87-B0D6E8C4B32D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56" name="Arrondir un rectangle avec un coin du même côté 42">
                <a:extLst>
                  <a:ext uri="{FF2B5EF4-FFF2-40B4-BE49-F238E27FC236}">
                    <a16:creationId xmlns:a16="http://schemas.microsoft.com/office/drawing/2014/main" xmlns="" id="{25C8E4CC-16B8-49D7-BBB3-E7BDD0F4C3B7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7" name="Arrondir un rectangle avec un coin du même côté 43">
                <a:extLst>
                  <a:ext uri="{FF2B5EF4-FFF2-40B4-BE49-F238E27FC236}">
                    <a16:creationId xmlns:a16="http://schemas.microsoft.com/office/drawing/2014/main" xmlns="" id="{866D2D72-0FD4-485B-B436-E29B0DA87FFA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EC87C1C7-4E2E-4B90-8801-6B64E207E942}"/>
                </a:ext>
              </a:extLst>
            </p:cNvPr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58" name="Grouper 367">
            <a:extLst>
              <a:ext uri="{FF2B5EF4-FFF2-40B4-BE49-F238E27FC236}">
                <a16:creationId xmlns:a16="http://schemas.microsoft.com/office/drawing/2014/main" xmlns="" id="{CC14D8C4-8AA3-4CF7-8885-05BE2CCCDC7F}"/>
              </a:ext>
            </a:extLst>
          </p:cNvPr>
          <p:cNvGrpSpPr/>
          <p:nvPr/>
        </p:nvGrpSpPr>
        <p:grpSpPr>
          <a:xfrm>
            <a:off x="1441571" y="4538508"/>
            <a:ext cx="291465" cy="1112520"/>
            <a:chOff x="0" y="0"/>
            <a:chExt cx="291465" cy="1112520"/>
          </a:xfrm>
        </p:grpSpPr>
        <p:grpSp>
          <p:nvGrpSpPr>
            <p:cNvPr id="59" name="Grouper 364">
              <a:extLst>
                <a:ext uri="{FF2B5EF4-FFF2-40B4-BE49-F238E27FC236}">
                  <a16:creationId xmlns:a16="http://schemas.microsoft.com/office/drawing/2014/main" xmlns="" id="{18E998EA-BE50-4A41-8EC5-170C62101998}"/>
                </a:ext>
              </a:extLst>
            </p:cNvPr>
            <p:cNvGrpSpPr/>
            <p:nvPr/>
          </p:nvGrpSpPr>
          <p:grpSpPr>
            <a:xfrm>
              <a:off x="0" y="447675"/>
              <a:ext cx="291465" cy="664845"/>
              <a:chOff x="0" y="0"/>
              <a:chExt cx="291465" cy="664845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xmlns="" id="{4234671A-E6B6-4AB6-A1BF-D0F7977FEFDC}"/>
                  </a:ext>
                </a:extLst>
              </p:cNvPr>
              <p:cNvSpPr/>
              <p:nvPr/>
            </p:nvSpPr>
            <p:spPr>
              <a:xfrm>
                <a:off x="0" y="357505"/>
                <a:ext cx="60325" cy="67946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xmlns="" id="{AE91BCD8-9B51-4D39-A00F-9530B96FFEEC}"/>
                  </a:ext>
                </a:extLst>
              </p:cNvPr>
              <p:cNvSpPr/>
              <p:nvPr/>
            </p:nvSpPr>
            <p:spPr>
              <a:xfrm>
                <a:off x="152400" y="509905"/>
                <a:ext cx="60325" cy="67946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xmlns="" id="{7BE7D190-27A2-43E4-9B88-6DB6C78B20E8}"/>
                  </a:ext>
                </a:extLst>
              </p:cNvPr>
              <p:cNvSpPr/>
              <p:nvPr/>
            </p:nvSpPr>
            <p:spPr>
              <a:xfrm>
                <a:off x="29845" y="54991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xmlns="" id="{BBCC2C00-8F42-4170-B7B6-4E5C9013C311}"/>
                  </a:ext>
                </a:extLst>
              </p:cNvPr>
              <p:cNvSpPr/>
              <p:nvPr/>
            </p:nvSpPr>
            <p:spPr>
              <a:xfrm>
                <a:off x="95885" y="400685"/>
                <a:ext cx="75565" cy="88900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xmlns="" id="{1E13980B-F075-4FF1-A7EA-DAA24BCFFA12}"/>
                  </a:ext>
                </a:extLst>
              </p:cNvPr>
              <p:cNvSpPr/>
              <p:nvPr/>
            </p:nvSpPr>
            <p:spPr>
              <a:xfrm>
                <a:off x="167640" y="238760"/>
                <a:ext cx="76200" cy="90170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xmlns="" id="{CD6651B0-8B61-4573-9894-AFB48845C190}"/>
                  </a:ext>
                </a:extLst>
              </p:cNvPr>
              <p:cNvSpPr/>
              <p:nvPr/>
            </p:nvSpPr>
            <p:spPr>
              <a:xfrm>
                <a:off x="0" y="176530"/>
                <a:ext cx="88265" cy="9715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xmlns="" id="{F335552D-7695-45F3-8BC8-BD48EC1EAA69}"/>
                  </a:ext>
                </a:extLst>
              </p:cNvPr>
              <p:cNvSpPr/>
              <p:nvPr/>
            </p:nvSpPr>
            <p:spPr>
              <a:xfrm>
                <a:off x="152400" y="13462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xmlns="" id="{EFE02271-E0A9-4D1C-B307-4848AB44CFEB}"/>
                  </a:ext>
                </a:extLst>
              </p:cNvPr>
              <p:cNvSpPr/>
              <p:nvPr/>
            </p:nvSpPr>
            <p:spPr>
              <a:xfrm>
                <a:off x="95885" y="30099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xmlns="" id="{FA2EF015-E30A-4770-B36B-9509B7F1BB55}"/>
                  </a:ext>
                </a:extLst>
              </p:cNvPr>
              <p:cNvSpPr/>
              <p:nvPr/>
            </p:nvSpPr>
            <p:spPr>
              <a:xfrm>
                <a:off x="29845" y="0"/>
                <a:ext cx="100965" cy="10985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xmlns="" id="{24E64DA6-99B5-4819-BD5C-4D598FBEE732}"/>
                  </a:ext>
                </a:extLst>
              </p:cNvPr>
              <p:cNvSpPr/>
              <p:nvPr/>
            </p:nvSpPr>
            <p:spPr>
              <a:xfrm>
                <a:off x="231140" y="43942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xmlns="" id="{2E38CD33-1EC9-49C4-BF3B-76469127B72E}"/>
                  </a:ext>
                </a:extLst>
              </p:cNvPr>
              <p:cNvSpPr/>
              <p:nvPr/>
            </p:nvSpPr>
            <p:spPr>
              <a:xfrm>
                <a:off x="107315" y="59690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xmlns="" id="{93BBA5AD-42C6-4A7E-9868-2555EF82289C}"/>
                  </a:ext>
                </a:extLst>
              </p:cNvPr>
              <p:cNvSpPr/>
              <p:nvPr/>
            </p:nvSpPr>
            <p:spPr>
              <a:xfrm>
                <a:off x="182245" y="37592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xmlns="" id="{976B6AF1-0CF4-4534-A9EA-96915B2854E3}"/>
                </a:ext>
              </a:extLst>
            </p:cNvPr>
            <p:cNvSpPr/>
            <p:nvPr/>
          </p:nvSpPr>
          <p:spPr>
            <a:xfrm>
              <a:off x="142240" y="190500"/>
              <a:ext cx="100965" cy="109855"/>
            </a:xfrm>
            <a:prstGeom prst="ellipse">
              <a:avLst/>
            </a:pr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xmlns="" id="{7BD95196-C4FC-4972-89A1-B7A9B2D32D52}"/>
                </a:ext>
              </a:extLst>
            </p:cNvPr>
            <p:cNvSpPr/>
            <p:nvPr/>
          </p:nvSpPr>
          <p:spPr>
            <a:xfrm>
              <a:off x="57785" y="0"/>
              <a:ext cx="64770" cy="67945"/>
            </a:xfrm>
            <a:prstGeom prst="ellipse">
              <a:avLst/>
            </a:pr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xmlns="" id="{12CB667C-4AC7-40BB-BD0B-6A5C53397D43}"/>
                  </a:ext>
                </a:extLst>
              </p:cNvPr>
              <p:cNvSpPr txBox="1"/>
              <p:nvPr/>
            </p:nvSpPr>
            <p:spPr>
              <a:xfrm>
                <a:off x="1832318" y="2419781"/>
                <a:ext cx="4586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fr-FR" sz="2400" b="0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e>
                      </m:groupCh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12CB667C-4AC7-40BB-BD0B-6A5C53397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318" y="2419781"/>
                <a:ext cx="4586177" cy="461665"/>
              </a:xfrm>
              <a:prstGeom prst="rect">
                <a:avLst/>
              </a:prstGeom>
              <a:blipFill>
                <a:blip r:embed="rId2"/>
                <a:stretch>
                  <a:fillRect r="-266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au 27">
                <a:extLst>
                  <a:ext uri="{FF2B5EF4-FFF2-40B4-BE49-F238E27FC236}">
                    <a16:creationId xmlns:a16="http://schemas.microsoft.com/office/drawing/2014/main" xmlns="" id="{626CC35B-8D06-4592-A943-CFDB555A03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709822"/>
                  </p:ext>
                </p:extLst>
              </p:nvPr>
            </p:nvGraphicFramePr>
            <p:xfrm>
              <a:off x="7057652" y="2065366"/>
              <a:ext cx="4198680" cy="3396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9340">
                      <a:extLst>
                        <a:ext uri="{9D8B030D-6E8A-4147-A177-3AD203B41FA5}">
                          <a16:colId xmlns:a16="http://schemas.microsoft.com/office/drawing/2014/main" xmlns="" val="4022605454"/>
                        </a:ext>
                      </a:extLst>
                    </a:gridCol>
                    <a:gridCol w="2099340">
                      <a:extLst>
                        <a:ext uri="{9D8B030D-6E8A-4147-A177-3AD203B41FA5}">
                          <a16:colId xmlns:a16="http://schemas.microsoft.com/office/drawing/2014/main" xmlns="" val="2362805588"/>
                        </a:ext>
                      </a:extLst>
                    </a:gridCol>
                  </a:tblGrid>
                  <a:tr h="6401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 de catalyse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Catalyseur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46551098"/>
                      </a:ext>
                    </a:extLst>
                  </a:tr>
                  <a:tr h="137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Homogène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Ions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p>
                            </m:oMath>
                          </a14:m>
                          <a:endParaRPr lang="fr-FR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728247972"/>
                      </a:ext>
                    </a:extLst>
                  </a:tr>
                  <a:tr h="137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Hétérogène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0" dirty="0"/>
                            <a:t>Fil d’argent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24335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au 27">
                <a:extLst>
                  <a:ext uri="{FF2B5EF4-FFF2-40B4-BE49-F238E27FC236}">
                    <a16:creationId xmlns:a16="http://schemas.microsoft.com/office/drawing/2014/main" id="{626CC35B-8D06-4592-A943-CFDB555A03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709822"/>
                  </p:ext>
                </p:extLst>
              </p:nvPr>
            </p:nvGraphicFramePr>
            <p:xfrm>
              <a:off x="7057652" y="2065366"/>
              <a:ext cx="4198680" cy="3396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9340">
                      <a:extLst>
                        <a:ext uri="{9D8B030D-6E8A-4147-A177-3AD203B41FA5}">
                          <a16:colId xmlns:a16="http://schemas.microsoft.com/office/drawing/2014/main" val="4022605454"/>
                        </a:ext>
                      </a:extLst>
                    </a:gridCol>
                    <a:gridCol w="2099340">
                      <a:extLst>
                        <a:ext uri="{9D8B030D-6E8A-4147-A177-3AD203B41FA5}">
                          <a16:colId xmlns:a16="http://schemas.microsoft.com/office/drawing/2014/main" val="2362805588"/>
                        </a:ext>
                      </a:extLst>
                    </a:gridCol>
                  </a:tblGrid>
                  <a:tr h="6401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 de catalyse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Catalyseur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6551098"/>
                      </a:ext>
                    </a:extLst>
                  </a:tr>
                  <a:tr h="137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Homogène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0" t="-46696" r="-1159" b="-1008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8247972"/>
                      </a:ext>
                    </a:extLst>
                  </a:tr>
                  <a:tr h="137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Hétérogène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0" dirty="0"/>
                            <a:t>Fil d’argent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3355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820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09441A-436C-472E-BC70-B405CF53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Catalyse enzymatique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E4EA715-5E0D-4F98-9BBC-CE0E5107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6</a:t>
            </a:fld>
            <a:endParaRPr lang="fr-FR"/>
          </a:p>
        </p:txBody>
      </p:sp>
      <p:grpSp>
        <p:nvGrpSpPr>
          <p:cNvPr id="53" name="Grouper 38">
            <a:extLst>
              <a:ext uri="{FF2B5EF4-FFF2-40B4-BE49-F238E27FC236}">
                <a16:creationId xmlns:a16="http://schemas.microsoft.com/office/drawing/2014/main" xmlns="" id="{FB3E09DE-F7F3-4564-8540-16D8F033F1BF}"/>
              </a:ext>
            </a:extLst>
          </p:cNvPr>
          <p:cNvGrpSpPr/>
          <p:nvPr/>
        </p:nvGrpSpPr>
        <p:grpSpPr>
          <a:xfrm>
            <a:off x="1097280" y="1616017"/>
            <a:ext cx="980049" cy="4150507"/>
            <a:chOff x="-285750" y="0"/>
            <a:chExt cx="1143000" cy="824230"/>
          </a:xfrm>
        </p:grpSpPr>
        <p:grpSp>
          <p:nvGrpSpPr>
            <p:cNvPr id="54" name="Grouper 40">
              <a:extLst>
                <a:ext uri="{FF2B5EF4-FFF2-40B4-BE49-F238E27FC236}">
                  <a16:creationId xmlns:a16="http://schemas.microsoft.com/office/drawing/2014/main" xmlns="" id="{FFEDF295-4018-4383-BF87-B0D6E8C4B32D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56" name="Arrondir un rectangle avec un coin du même côté 42">
                <a:extLst>
                  <a:ext uri="{FF2B5EF4-FFF2-40B4-BE49-F238E27FC236}">
                    <a16:creationId xmlns:a16="http://schemas.microsoft.com/office/drawing/2014/main" xmlns="" id="{25C8E4CC-16B8-49D7-BBB3-E7BDD0F4C3B7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7" name="Arrondir un rectangle avec un coin du même côté 43">
                <a:extLst>
                  <a:ext uri="{FF2B5EF4-FFF2-40B4-BE49-F238E27FC236}">
                    <a16:creationId xmlns:a16="http://schemas.microsoft.com/office/drawing/2014/main" xmlns="" id="{866D2D72-0FD4-485B-B436-E29B0DA87FFA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EC87C1C7-4E2E-4B90-8801-6B64E207E942}"/>
                </a:ext>
              </a:extLst>
            </p:cNvPr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58" name="Grouper 367">
            <a:extLst>
              <a:ext uri="{FF2B5EF4-FFF2-40B4-BE49-F238E27FC236}">
                <a16:creationId xmlns:a16="http://schemas.microsoft.com/office/drawing/2014/main" xmlns="" id="{CC14D8C4-8AA3-4CF7-8885-05BE2CCCDC7F}"/>
              </a:ext>
            </a:extLst>
          </p:cNvPr>
          <p:cNvGrpSpPr/>
          <p:nvPr/>
        </p:nvGrpSpPr>
        <p:grpSpPr>
          <a:xfrm>
            <a:off x="1441571" y="4538508"/>
            <a:ext cx="291465" cy="1112520"/>
            <a:chOff x="0" y="0"/>
            <a:chExt cx="291465" cy="1112520"/>
          </a:xfrm>
        </p:grpSpPr>
        <p:grpSp>
          <p:nvGrpSpPr>
            <p:cNvPr id="59" name="Grouper 364">
              <a:extLst>
                <a:ext uri="{FF2B5EF4-FFF2-40B4-BE49-F238E27FC236}">
                  <a16:creationId xmlns:a16="http://schemas.microsoft.com/office/drawing/2014/main" xmlns="" id="{18E998EA-BE50-4A41-8EC5-170C62101998}"/>
                </a:ext>
              </a:extLst>
            </p:cNvPr>
            <p:cNvGrpSpPr/>
            <p:nvPr/>
          </p:nvGrpSpPr>
          <p:grpSpPr>
            <a:xfrm>
              <a:off x="0" y="447675"/>
              <a:ext cx="291465" cy="664845"/>
              <a:chOff x="0" y="0"/>
              <a:chExt cx="291465" cy="664845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xmlns="" id="{4234671A-E6B6-4AB6-A1BF-D0F7977FEFDC}"/>
                  </a:ext>
                </a:extLst>
              </p:cNvPr>
              <p:cNvSpPr/>
              <p:nvPr/>
            </p:nvSpPr>
            <p:spPr>
              <a:xfrm>
                <a:off x="0" y="357505"/>
                <a:ext cx="60325" cy="67946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xmlns="" id="{AE91BCD8-9B51-4D39-A00F-9530B96FFEEC}"/>
                  </a:ext>
                </a:extLst>
              </p:cNvPr>
              <p:cNvSpPr/>
              <p:nvPr/>
            </p:nvSpPr>
            <p:spPr>
              <a:xfrm>
                <a:off x="152400" y="509905"/>
                <a:ext cx="60325" cy="67946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xmlns="" id="{7BE7D190-27A2-43E4-9B88-6DB6C78B20E8}"/>
                  </a:ext>
                </a:extLst>
              </p:cNvPr>
              <p:cNvSpPr/>
              <p:nvPr/>
            </p:nvSpPr>
            <p:spPr>
              <a:xfrm>
                <a:off x="29845" y="54991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xmlns="" id="{BBCC2C00-8F42-4170-B7B6-4E5C9013C311}"/>
                  </a:ext>
                </a:extLst>
              </p:cNvPr>
              <p:cNvSpPr/>
              <p:nvPr/>
            </p:nvSpPr>
            <p:spPr>
              <a:xfrm>
                <a:off x="95885" y="400685"/>
                <a:ext cx="75565" cy="88900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xmlns="" id="{1E13980B-F075-4FF1-A7EA-DAA24BCFFA12}"/>
                  </a:ext>
                </a:extLst>
              </p:cNvPr>
              <p:cNvSpPr/>
              <p:nvPr/>
            </p:nvSpPr>
            <p:spPr>
              <a:xfrm>
                <a:off x="167640" y="238760"/>
                <a:ext cx="76200" cy="90170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xmlns="" id="{CD6651B0-8B61-4573-9894-AFB48845C190}"/>
                  </a:ext>
                </a:extLst>
              </p:cNvPr>
              <p:cNvSpPr/>
              <p:nvPr/>
            </p:nvSpPr>
            <p:spPr>
              <a:xfrm>
                <a:off x="0" y="176530"/>
                <a:ext cx="88265" cy="9715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xmlns="" id="{F335552D-7695-45F3-8BC8-BD48EC1EAA69}"/>
                  </a:ext>
                </a:extLst>
              </p:cNvPr>
              <p:cNvSpPr/>
              <p:nvPr/>
            </p:nvSpPr>
            <p:spPr>
              <a:xfrm>
                <a:off x="152400" y="13462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xmlns="" id="{EFE02271-E0A9-4D1C-B307-4848AB44CFEB}"/>
                  </a:ext>
                </a:extLst>
              </p:cNvPr>
              <p:cNvSpPr/>
              <p:nvPr/>
            </p:nvSpPr>
            <p:spPr>
              <a:xfrm>
                <a:off x="95885" y="30099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xmlns="" id="{FA2EF015-E30A-4770-B36B-9509B7F1BB55}"/>
                  </a:ext>
                </a:extLst>
              </p:cNvPr>
              <p:cNvSpPr/>
              <p:nvPr/>
            </p:nvSpPr>
            <p:spPr>
              <a:xfrm>
                <a:off x="29845" y="0"/>
                <a:ext cx="100965" cy="10985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xmlns="" id="{24E64DA6-99B5-4819-BD5C-4D598FBEE732}"/>
                  </a:ext>
                </a:extLst>
              </p:cNvPr>
              <p:cNvSpPr/>
              <p:nvPr/>
            </p:nvSpPr>
            <p:spPr>
              <a:xfrm>
                <a:off x="231140" y="43942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xmlns="" id="{2E38CD33-1EC9-49C4-BF3B-76469127B72E}"/>
                  </a:ext>
                </a:extLst>
              </p:cNvPr>
              <p:cNvSpPr/>
              <p:nvPr/>
            </p:nvSpPr>
            <p:spPr>
              <a:xfrm>
                <a:off x="107315" y="59690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xmlns="" id="{93BBA5AD-42C6-4A7E-9868-2555EF82289C}"/>
                  </a:ext>
                </a:extLst>
              </p:cNvPr>
              <p:cNvSpPr/>
              <p:nvPr/>
            </p:nvSpPr>
            <p:spPr>
              <a:xfrm>
                <a:off x="182245" y="37592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xmlns="" id="{976B6AF1-0CF4-4534-A9EA-96915B2854E3}"/>
                </a:ext>
              </a:extLst>
            </p:cNvPr>
            <p:cNvSpPr/>
            <p:nvPr/>
          </p:nvSpPr>
          <p:spPr>
            <a:xfrm>
              <a:off x="142240" y="190500"/>
              <a:ext cx="100965" cy="109855"/>
            </a:xfrm>
            <a:prstGeom prst="ellipse">
              <a:avLst/>
            </a:pr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xmlns="" id="{7BD95196-C4FC-4972-89A1-B7A9B2D32D52}"/>
                </a:ext>
              </a:extLst>
            </p:cNvPr>
            <p:cNvSpPr/>
            <p:nvPr/>
          </p:nvSpPr>
          <p:spPr>
            <a:xfrm>
              <a:off x="57785" y="0"/>
              <a:ext cx="64770" cy="67945"/>
            </a:xfrm>
            <a:prstGeom prst="ellipse">
              <a:avLst/>
            </a:pr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xmlns="" id="{12CB667C-4AC7-40BB-BD0B-6A5C53397D43}"/>
                  </a:ext>
                </a:extLst>
              </p:cNvPr>
              <p:cNvSpPr txBox="1"/>
              <p:nvPr/>
            </p:nvSpPr>
            <p:spPr>
              <a:xfrm>
                <a:off x="1832318" y="2419781"/>
                <a:ext cx="4586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fr-FR" sz="2400" b="0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e>
                      </m:groupCh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12CB667C-4AC7-40BB-BD0B-6A5C53397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318" y="2419781"/>
                <a:ext cx="4586177" cy="461665"/>
              </a:xfrm>
              <a:prstGeom prst="rect">
                <a:avLst/>
              </a:prstGeom>
              <a:blipFill>
                <a:blip r:embed="rId2"/>
                <a:stretch>
                  <a:fillRect r="-266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au 27">
                <a:extLst>
                  <a:ext uri="{FF2B5EF4-FFF2-40B4-BE49-F238E27FC236}">
                    <a16:creationId xmlns:a16="http://schemas.microsoft.com/office/drawing/2014/main" xmlns="" id="{73D6464C-B8FD-4F2D-9D41-874375D9A2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5901595"/>
                  </p:ext>
                </p:extLst>
              </p:nvPr>
            </p:nvGraphicFramePr>
            <p:xfrm>
              <a:off x="7057652" y="1512478"/>
              <a:ext cx="4198680" cy="47749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9340">
                      <a:extLst>
                        <a:ext uri="{9D8B030D-6E8A-4147-A177-3AD203B41FA5}">
                          <a16:colId xmlns:a16="http://schemas.microsoft.com/office/drawing/2014/main" xmlns="" val="4022605454"/>
                        </a:ext>
                      </a:extLst>
                    </a:gridCol>
                    <a:gridCol w="2099340">
                      <a:extLst>
                        <a:ext uri="{9D8B030D-6E8A-4147-A177-3AD203B41FA5}">
                          <a16:colId xmlns:a16="http://schemas.microsoft.com/office/drawing/2014/main" xmlns="" val="2362805588"/>
                        </a:ext>
                      </a:extLst>
                    </a:gridCol>
                  </a:tblGrid>
                  <a:tr h="6401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 de catalyse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Catalyseur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46551098"/>
                      </a:ext>
                    </a:extLst>
                  </a:tr>
                  <a:tr h="137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Homogène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Ions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p>
                            </m:oMath>
                          </a14:m>
                          <a:endParaRPr lang="fr-FR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728247972"/>
                      </a:ext>
                    </a:extLst>
                  </a:tr>
                  <a:tr h="137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Hétérogène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0" dirty="0"/>
                            <a:t>Fil d’argent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24335575"/>
                      </a:ext>
                    </a:extLst>
                  </a:tr>
                  <a:tr h="137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Enzymatique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0" dirty="0"/>
                            <a:t>Navet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809288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au 27">
                <a:extLst>
                  <a:ext uri="{FF2B5EF4-FFF2-40B4-BE49-F238E27FC236}">
                    <a16:creationId xmlns:a16="http://schemas.microsoft.com/office/drawing/2014/main" id="{73D6464C-B8FD-4F2D-9D41-874375D9A2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5901595"/>
                  </p:ext>
                </p:extLst>
              </p:nvPr>
            </p:nvGraphicFramePr>
            <p:xfrm>
              <a:off x="7057652" y="1512478"/>
              <a:ext cx="4198680" cy="47749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9340">
                      <a:extLst>
                        <a:ext uri="{9D8B030D-6E8A-4147-A177-3AD203B41FA5}">
                          <a16:colId xmlns:a16="http://schemas.microsoft.com/office/drawing/2014/main" val="4022605454"/>
                        </a:ext>
                      </a:extLst>
                    </a:gridCol>
                    <a:gridCol w="2099340">
                      <a:extLst>
                        <a:ext uri="{9D8B030D-6E8A-4147-A177-3AD203B41FA5}">
                          <a16:colId xmlns:a16="http://schemas.microsoft.com/office/drawing/2014/main" val="2362805588"/>
                        </a:ext>
                      </a:extLst>
                    </a:gridCol>
                  </a:tblGrid>
                  <a:tr h="6401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 de catalyse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Catalyseur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6551098"/>
                      </a:ext>
                    </a:extLst>
                  </a:tr>
                  <a:tr h="137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Homogène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0" t="-46903" r="-1159" b="-2013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8247972"/>
                      </a:ext>
                    </a:extLst>
                  </a:tr>
                  <a:tr h="137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Hétérogène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0" dirty="0"/>
                            <a:t>Fil d’argent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335575"/>
                      </a:ext>
                    </a:extLst>
                  </a:tr>
                  <a:tr h="137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Enzymatique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0" dirty="0"/>
                            <a:t>Navet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2883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839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A451FC6-E780-4AD0-9E09-C0001414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types de catalyse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B2B496F-6BA6-43CD-8EA0-9F461344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xmlns="" id="{3E9EE3C1-84E3-4946-89F7-2572D3E2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19214"/>
              </p:ext>
            </p:extLst>
          </p:nvPr>
        </p:nvGraphicFramePr>
        <p:xfrm>
          <a:off x="530392" y="1602322"/>
          <a:ext cx="11307822" cy="465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553">
                  <a:extLst>
                    <a:ext uri="{9D8B030D-6E8A-4147-A177-3AD203B41FA5}">
                      <a16:colId xmlns:a16="http://schemas.microsoft.com/office/drawing/2014/main" xmlns="" val="1803051905"/>
                    </a:ext>
                  </a:extLst>
                </a:gridCol>
                <a:gridCol w="2923903">
                  <a:extLst>
                    <a:ext uri="{9D8B030D-6E8A-4147-A177-3AD203B41FA5}">
                      <a16:colId xmlns:a16="http://schemas.microsoft.com/office/drawing/2014/main" xmlns="" val="582494249"/>
                    </a:ext>
                  </a:extLst>
                </a:gridCol>
                <a:gridCol w="2700895">
                  <a:extLst>
                    <a:ext uri="{9D8B030D-6E8A-4147-A177-3AD203B41FA5}">
                      <a16:colId xmlns:a16="http://schemas.microsoft.com/office/drawing/2014/main" xmlns="" val="3939711469"/>
                    </a:ext>
                  </a:extLst>
                </a:gridCol>
                <a:gridCol w="3196471">
                  <a:extLst>
                    <a:ext uri="{9D8B030D-6E8A-4147-A177-3AD203B41FA5}">
                      <a16:colId xmlns:a16="http://schemas.microsoft.com/office/drawing/2014/main" xmlns="" val="510503104"/>
                    </a:ext>
                  </a:extLst>
                </a:gridCol>
              </a:tblGrid>
              <a:tr h="80999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800" dirty="0">
                          <a:solidFill>
                            <a:schemeClr val="tx1"/>
                          </a:solidFill>
                        </a:rPr>
                        <a:t>Homogène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Hétérogène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Enzymatique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4572065"/>
                  </a:ext>
                </a:extLst>
              </a:tr>
              <a:tr h="1010392"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400" i="1" u="sng" dirty="0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2000" dirty="0"/>
                        <a:t>Toutes les molécules du catalyseur sont disponibles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Facilement recyclable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Coûts plus bas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Peu de rejet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Très efficace dans les bonnes conditions de pH et température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Sélective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Catalyseur biosourcé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205326"/>
                  </a:ext>
                </a:extLst>
              </a:tr>
              <a:tr h="809996">
                <a:tc>
                  <a:txBody>
                    <a:bodyPr/>
                    <a:lstStyle/>
                    <a:p>
                      <a:endParaRPr lang="fr-FR" sz="2000" dirty="0"/>
                    </a:p>
                    <a:p>
                      <a:pPr algn="ctr"/>
                      <a:r>
                        <a:rPr lang="fr-FR" sz="2400" i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Difficilement recyclable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Seule la surface du catalyseur est disponible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Efficacité fortement dépendante du milieu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Pas recyclable industriellement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294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97429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1115</TotalTime>
  <Words>142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Wingdings</vt:lpstr>
      <vt:lpstr>Rétrospective</vt:lpstr>
      <vt:lpstr>Cinétique et catalyse</vt:lpstr>
      <vt:lpstr>Ions iodure et peroxodisulfate</vt:lpstr>
      <vt:lpstr>Ions iodure et peroxodisulfate</vt:lpstr>
      <vt:lpstr>Catalyse homogène</vt:lpstr>
      <vt:lpstr>Catalyse hétérogène</vt:lpstr>
      <vt:lpstr>Catalyse enzymatique</vt:lpstr>
      <vt:lpstr>Différents types de catalyse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Bernard Chelli</cp:lastModifiedBy>
  <cp:revision>87</cp:revision>
  <dcterms:created xsi:type="dcterms:W3CDTF">2019-04-06T14:18:31Z</dcterms:created>
  <dcterms:modified xsi:type="dcterms:W3CDTF">2020-05-12T18:25:58Z</dcterms:modified>
</cp:coreProperties>
</file>