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66" r:id="rId3"/>
    <p:sldId id="271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3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7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6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5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9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7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8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4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5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Guide </a:t>
            </a:r>
            <a:r>
              <a:rPr lang="en-US" dirty="0" err="1" smtClean="0"/>
              <a:t>d’ondes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03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Equations du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diélécrique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43280" y="1980233"/>
                <a:ext cx="1532791" cy="637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280" y="1980233"/>
                <a:ext cx="1532791" cy="6371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38332" y="2053233"/>
                <a:ext cx="1451103" cy="40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332" y="2053233"/>
                <a:ext cx="1451103" cy="4068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41773" y="1895915"/>
                <a:ext cx="2147062" cy="721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𝑟𝑜𝑡</m:t>
                          </m:r>
                        </m:e>
                      </m:acc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773" y="1895915"/>
                <a:ext cx="2147062" cy="7214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81633" y="1925167"/>
                <a:ext cx="2935804" cy="721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𝑟𝑜𝑡</m:t>
                          </m:r>
                        </m:e>
                      </m:acc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633" y="1925167"/>
                <a:ext cx="2935804" cy="7214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76522" y="5083707"/>
                <a:ext cx="2212913" cy="6349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522" y="5083707"/>
                <a:ext cx="2212913" cy="63498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088835" y="1491729"/>
            <a:ext cx="12073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 smtClean="0"/>
              <a:t>Maxwell</a:t>
            </a:r>
            <a:endParaRPr lang="fr-FR" sz="2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75922" y="4552955"/>
            <a:ext cx="27327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 smtClean="0"/>
              <a:t>Relations de passage</a:t>
            </a:r>
            <a:endParaRPr lang="fr-FR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76521" y="5911374"/>
                <a:ext cx="2514984" cy="379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521" y="5911374"/>
                <a:ext cx="2514984" cy="379719"/>
              </a:xfrm>
              <a:prstGeom prst="rect">
                <a:avLst/>
              </a:prstGeom>
              <a:blipFill rotWithShape="0">
                <a:blip r:embed="rId7"/>
                <a:stretch>
                  <a:fillRect l="-2663" r="-1211" b="-209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088835" y="2848089"/>
            <a:ext cx="14895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 err="1" smtClean="0"/>
              <a:t>Dalambert</a:t>
            </a:r>
            <a:endParaRPr lang="fr-FR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68821" y="3439312"/>
                <a:ext cx="2473434" cy="721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△</m:t>
                      </m:r>
                      <m:acc>
                        <m:accPr>
                          <m:chr m:val="⃗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821" y="3439312"/>
                <a:ext cx="2473434" cy="72148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980800" y="2777705"/>
            <a:ext cx="3866329" cy="1664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92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Mode transverse magnétique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44" y="2956577"/>
            <a:ext cx="8887896" cy="20112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86" y="5297020"/>
            <a:ext cx="8876989" cy="9485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186" y="1857910"/>
            <a:ext cx="9258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L’onde n’est pas plane, on passe donc par les équations de Maxwell avec le couplage que nous avons trouvé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74118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110" y="164281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Une OPPM sonore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xmlns="" id="{1A06422A-F525-467F-9BF5-3C8E36D32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43" y="1520641"/>
            <a:ext cx="7925207" cy="34736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6723" y="5308477"/>
            <a:ext cx="4039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Onde fait un angle </a:t>
            </a:r>
            <a:r>
              <a:rPr lang="el-GR" sz="2200" dirty="0" smtClean="0"/>
              <a:t>θ</a:t>
            </a:r>
            <a:r>
              <a:rPr lang="en-US" sz="2200" dirty="0" smtClean="0"/>
              <a:t> avec </a:t>
            </a:r>
            <a:r>
              <a:rPr lang="en-US" sz="2200" dirty="0" err="1" smtClean="0"/>
              <a:t>l’axe</a:t>
            </a:r>
            <a:r>
              <a:rPr lang="en-US" sz="2200" dirty="0" smtClean="0"/>
              <a:t> x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21549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110" y="164281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Deux OPPM sonores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xmlns="" id="{1A06422A-F525-467F-9BF5-3C8E36D32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43" y="1520641"/>
            <a:ext cx="7925207" cy="34736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2665" y="5242634"/>
            <a:ext cx="82064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Ondes font un angle </a:t>
            </a:r>
            <a:r>
              <a:rPr lang="el-GR" sz="2200" dirty="0" smtClean="0"/>
              <a:t>θ</a:t>
            </a:r>
            <a:r>
              <a:rPr lang="en-US" sz="2200" dirty="0" smtClean="0"/>
              <a:t> avec </a:t>
            </a:r>
            <a:r>
              <a:rPr lang="en-US" sz="2200" dirty="0" err="1" smtClean="0"/>
              <a:t>l’axe</a:t>
            </a:r>
            <a:r>
              <a:rPr lang="en-US" sz="2200" dirty="0" smtClean="0"/>
              <a:t> x:</a:t>
            </a:r>
            <a:br>
              <a:rPr lang="en-US" sz="2200" dirty="0" smtClean="0"/>
            </a:br>
            <a:r>
              <a:rPr lang="en-US" sz="2200" dirty="0" smtClean="0"/>
              <a:t>- </a:t>
            </a:r>
            <a:r>
              <a:rPr lang="en-US" sz="2200" dirty="0" err="1" smtClean="0"/>
              <a:t>onde</a:t>
            </a:r>
            <a:r>
              <a:rPr lang="en-US" sz="2200" dirty="0" smtClean="0"/>
              <a:t> à trait </a:t>
            </a:r>
            <a:r>
              <a:rPr lang="en-US" sz="2200" dirty="0" err="1" smtClean="0"/>
              <a:t>plein</a:t>
            </a:r>
            <a:r>
              <a:rPr lang="en-US" sz="2200" dirty="0" smtClean="0"/>
              <a:t> se </a:t>
            </a:r>
            <a:r>
              <a:rPr lang="en-US" sz="2200" dirty="0" err="1" smtClean="0"/>
              <a:t>propage</a:t>
            </a:r>
            <a:r>
              <a:rPr lang="en-US" sz="2200" dirty="0" smtClean="0"/>
              <a:t> </a:t>
            </a:r>
            <a:r>
              <a:rPr lang="en-US" sz="2200" dirty="0" err="1" smtClean="0"/>
              <a:t>dans</a:t>
            </a:r>
            <a:r>
              <a:rPr lang="en-US" sz="2200" dirty="0" smtClean="0"/>
              <a:t> le </a:t>
            </a:r>
            <a:r>
              <a:rPr lang="en-US" sz="2200" dirty="0" err="1" smtClean="0"/>
              <a:t>sens</a:t>
            </a:r>
            <a:r>
              <a:rPr lang="en-US" sz="2200" dirty="0" smtClean="0"/>
              <a:t> </a:t>
            </a:r>
            <a:r>
              <a:rPr lang="en-US" sz="2200" dirty="0" err="1" smtClean="0"/>
              <a:t>positif</a:t>
            </a:r>
            <a:r>
              <a:rPr lang="en-US" sz="2200" dirty="0" smtClean="0"/>
              <a:t> de </a:t>
            </a:r>
            <a:r>
              <a:rPr lang="en-US" sz="2200" dirty="0" err="1" smtClean="0"/>
              <a:t>l’axe</a:t>
            </a:r>
            <a:r>
              <a:rPr lang="en-US" sz="2200" dirty="0" smtClean="0"/>
              <a:t> x</a:t>
            </a:r>
          </a:p>
          <a:p>
            <a:r>
              <a:rPr lang="en-US" sz="2200" dirty="0" smtClean="0"/>
              <a:t>- </a:t>
            </a:r>
            <a:r>
              <a:rPr lang="en-US" sz="2200" dirty="0" err="1" smtClean="0"/>
              <a:t>Onde</a:t>
            </a:r>
            <a:r>
              <a:rPr lang="en-US" sz="2200" dirty="0" smtClean="0"/>
              <a:t> à trait coupé se </a:t>
            </a:r>
            <a:r>
              <a:rPr lang="en-US" sz="2200" dirty="0" err="1" smtClean="0"/>
              <a:t>propage</a:t>
            </a:r>
            <a:r>
              <a:rPr lang="en-US" sz="2200" dirty="0" smtClean="0"/>
              <a:t> </a:t>
            </a:r>
            <a:r>
              <a:rPr lang="en-US" sz="2200" dirty="0" err="1" smtClean="0"/>
              <a:t>dans</a:t>
            </a:r>
            <a:r>
              <a:rPr lang="en-US" sz="2200" dirty="0" smtClean="0"/>
              <a:t> le </a:t>
            </a:r>
            <a:r>
              <a:rPr lang="en-US" sz="2200" dirty="0" err="1" smtClean="0"/>
              <a:t>sens</a:t>
            </a:r>
            <a:r>
              <a:rPr lang="en-US" sz="2200" dirty="0" smtClean="0"/>
              <a:t> </a:t>
            </a:r>
            <a:r>
              <a:rPr lang="en-US" sz="2200" dirty="0" err="1" smtClean="0"/>
              <a:t>négatif</a:t>
            </a:r>
            <a:r>
              <a:rPr lang="en-US" sz="2200" dirty="0" smtClean="0"/>
              <a:t> de </a:t>
            </a:r>
            <a:r>
              <a:rPr lang="en-US" sz="2200" dirty="0" err="1" smtClean="0"/>
              <a:t>l’axe</a:t>
            </a:r>
            <a:r>
              <a:rPr lang="en-US" sz="2200" dirty="0" smtClean="0"/>
              <a:t> x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97982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110" y="164281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Deux OPPM sonores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xmlns="" id="{1A06422A-F525-467F-9BF5-3C8E36D32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43" y="1520641"/>
            <a:ext cx="7925207" cy="34736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2665" y="5242634"/>
            <a:ext cx="82064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Ondes font un angle </a:t>
            </a:r>
            <a:r>
              <a:rPr lang="el-GR" sz="2200" dirty="0" smtClean="0"/>
              <a:t>θ</a:t>
            </a:r>
            <a:r>
              <a:rPr lang="en-US" sz="2200" dirty="0" smtClean="0"/>
              <a:t> avec </a:t>
            </a:r>
            <a:r>
              <a:rPr lang="en-US" sz="2200" dirty="0" err="1" smtClean="0"/>
              <a:t>l’axe</a:t>
            </a:r>
            <a:r>
              <a:rPr lang="en-US" sz="2200" dirty="0" smtClean="0"/>
              <a:t> x:</a:t>
            </a:r>
            <a:br>
              <a:rPr lang="en-US" sz="2200" dirty="0" smtClean="0"/>
            </a:br>
            <a:r>
              <a:rPr lang="en-US" sz="2200" dirty="0" smtClean="0"/>
              <a:t>- </a:t>
            </a:r>
            <a:r>
              <a:rPr lang="en-US" sz="2200" dirty="0" err="1" smtClean="0"/>
              <a:t>onde</a:t>
            </a:r>
            <a:r>
              <a:rPr lang="en-US" sz="2200" dirty="0" smtClean="0"/>
              <a:t> à trait </a:t>
            </a:r>
            <a:r>
              <a:rPr lang="en-US" sz="2200" dirty="0" err="1" smtClean="0"/>
              <a:t>plein</a:t>
            </a:r>
            <a:r>
              <a:rPr lang="en-US" sz="2200" dirty="0" smtClean="0"/>
              <a:t> se </a:t>
            </a:r>
            <a:r>
              <a:rPr lang="en-US" sz="2200" dirty="0" err="1" smtClean="0"/>
              <a:t>propage</a:t>
            </a:r>
            <a:r>
              <a:rPr lang="en-US" sz="2200" dirty="0" smtClean="0"/>
              <a:t> </a:t>
            </a:r>
            <a:r>
              <a:rPr lang="en-US" sz="2200" dirty="0" err="1" smtClean="0"/>
              <a:t>dans</a:t>
            </a:r>
            <a:r>
              <a:rPr lang="en-US" sz="2200" dirty="0" smtClean="0"/>
              <a:t> le </a:t>
            </a:r>
            <a:r>
              <a:rPr lang="en-US" sz="2200" dirty="0" err="1" smtClean="0"/>
              <a:t>sens</a:t>
            </a:r>
            <a:r>
              <a:rPr lang="en-US" sz="2200" dirty="0" smtClean="0"/>
              <a:t> </a:t>
            </a:r>
            <a:r>
              <a:rPr lang="en-US" sz="2200" dirty="0" err="1" smtClean="0"/>
              <a:t>positif</a:t>
            </a:r>
            <a:r>
              <a:rPr lang="en-US" sz="2200" dirty="0" smtClean="0"/>
              <a:t> de </a:t>
            </a:r>
            <a:r>
              <a:rPr lang="en-US" sz="2200" dirty="0" err="1" smtClean="0"/>
              <a:t>l’axe</a:t>
            </a:r>
            <a:r>
              <a:rPr lang="en-US" sz="2200" dirty="0" smtClean="0"/>
              <a:t> x</a:t>
            </a:r>
          </a:p>
          <a:p>
            <a:r>
              <a:rPr lang="en-US" sz="2200" dirty="0" smtClean="0"/>
              <a:t>- </a:t>
            </a:r>
            <a:r>
              <a:rPr lang="en-US" sz="2200" dirty="0" err="1" smtClean="0"/>
              <a:t>Onde</a:t>
            </a:r>
            <a:r>
              <a:rPr lang="en-US" sz="2200" dirty="0" smtClean="0"/>
              <a:t> à trait coupé se </a:t>
            </a:r>
            <a:r>
              <a:rPr lang="en-US" sz="2200" dirty="0" err="1" smtClean="0"/>
              <a:t>propage</a:t>
            </a:r>
            <a:r>
              <a:rPr lang="en-US" sz="2200" dirty="0" smtClean="0"/>
              <a:t> </a:t>
            </a:r>
            <a:r>
              <a:rPr lang="en-US" sz="2200" dirty="0" err="1" smtClean="0"/>
              <a:t>dans</a:t>
            </a:r>
            <a:r>
              <a:rPr lang="en-US" sz="2200" dirty="0" smtClean="0"/>
              <a:t> le </a:t>
            </a:r>
            <a:r>
              <a:rPr lang="en-US" sz="2200" dirty="0" err="1" smtClean="0"/>
              <a:t>sens</a:t>
            </a:r>
            <a:r>
              <a:rPr lang="en-US" sz="2200" dirty="0" smtClean="0"/>
              <a:t> </a:t>
            </a:r>
            <a:r>
              <a:rPr lang="en-US" sz="2200" dirty="0" err="1" smtClean="0"/>
              <a:t>négatif</a:t>
            </a:r>
            <a:r>
              <a:rPr lang="en-US" sz="2200" dirty="0" smtClean="0"/>
              <a:t> de </a:t>
            </a:r>
            <a:r>
              <a:rPr lang="en-US" sz="2200" dirty="0" err="1" smtClean="0"/>
              <a:t>l’axe</a:t>
            </a:r>
            <a:r>
              <a:rPr lang="en-US" sz="2200" dirty="0" smtClean="0"/>
              <a:t> x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51350731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3907</TotalTime>
  <Words>71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Corbel</vt:lpstr>
      <vt:lpstr>Basis</vt:lpstr>
      <vt:lpstr>Guide d’ondes</vt:lpstr>
      <vt:lpstr>Equations du diélécrique</vt:lpstr>
      <vt:lpstr>Mode transverse magnétique</vt:lpstr>
      <vt:lpstr>Une OPPM sonore</vt:lpstr>
      <vt:lpstr>Deux OPPM sonores</vt:lpstr>
      <vt:lpstr>Deux OPPM sonores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Chelli</dc:creator>
  <cp:lastModifiedBy>Bernard Chelli</cp:lastModifiedBy>
  <cp:revision>98</cp:revision>
  <dcterms:created xsi:type="dcterms:W3CDTF">2019-10-29T18:08:20Z</dcterms:created>
  <dcterms:modified xsi:type="dcterms:W3CDTF">2020-04-13T16:19:51Z</dcterms:modified>
</cp:coreProperties>
</file>