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72" r:id="rId4"/>
    <p:sldId id="277" r:id="rId5"/>
    <p:sldId id="279" r:id="rId6"/>
    <p:sldId id="274" r:id="rId7"/>
    <p:sldId id="278" r:id="rId8"/>
    <p:sldId id="276" r:id="rId9"/>
    <p:sldId id="26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qe1Ueifek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LPT6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1er </a:t>
            </a:r>
            <a:r>
              <a:rPr lang="en-US" dirty="0" err="1" smtClean="0"/>
              <a:t>principe</a:t>
            </a:r>
            <a:r>
              <a:rPr lang="en-US" dirty="0" smtClean="0"/>
              <a:t> de la </a:t>
            </a:r>
            <a:r>
              <a:rPr lang="en-US" dirty="0" err="1" smtClean="0"/>
              <a:t>thermodynamique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393939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1296338" y="5279366"/>
            <a:ext cx="10125036" cy="157863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ce que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transformation </a:t>
            </a:r>
            <a:r>
              <a:rPr lang="en-U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thermodynamique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suivante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1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0" y="1685533"/>
            <a:ext cx="10382199" cy="3162512"/>
          </a:xfrm>
        </p:spPr>
      </p:pic>
    </p:spTree>
    <p:extLst>
      <p:ext uri="{BB962C8B-B14F-4D97-AF65-F5344CB8AC3E}">
        <p14:creationId xmlns:p14="http://schemas.microsoft.com/office/powerpoint/2010/main" val="6313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2195" y="1965960"/>
                <a:ext cx="9997130" cy="4150168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Transformation thermodynamique;</a:t>
                </a:r>
              </a:p>
              <a:p>
                <a:pPr marL="45720" indent="0">
                  <a:buNone/>
                </a:pP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Transformation </a:t>
                </a:r>
                <a:r>
                  <a:rPr lang="fr-FR" sz="19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monobare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ou isobare: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</m:t>
                        </m:r>
                      </m:sub>
                    </m:sSub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>
                  <a:buFontTx/>
                  <a:buChar char="-"/>
                </a:pP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Définition 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l’énergie interne, fonction d’état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45720" indent="0">
                  <a:buNone/>
                </a:pPr>
                <a:endParaRPr lang="fr-FR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Pour un gaz parfait, l’</a:t>
                </a:r>
                <a:r>
                  <a:rPr lang="fr-FR" sz="1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é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nergie interne U = f(T) (1</a:t>
                </a:r>
                <a:r>
                  <a:rPr lang="fr-FR" sz="1900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ère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loi de Joule);</a:t>
                </a:r>
              </a:p>
              <a:p>
                <a:pPr>
                  <a:buFontTx/>
                  <a:buChar char="-"/>
                </a:pPr>
                <a:endParaRPr lang="fr-FR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La 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capacité calorifique à volume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𝑑𝑈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𝑑𝑇</m:t>
                        </m:r>
                      </m:den>
                    </m:f>
                    <m: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</m:oMath>
                </a14:m>
                <a:endParaRPr lang="en-US" sz="19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endParaRPr lang="fr-FR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r>
                  <a:rPr lang="fr-FR" sz="1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Pour une phase condensée U=f(T</a:t>
                </a:r>
                <a:r>
                  <a:rPr lang="fr-FR" sz="1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endParaRPr lang="fr-FR" sz="1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" indent="0">
                  <a:buNone/>
                </a:pPr>
                <a:endParaRPr lang="fr-FR" sz="1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2195" y="1965960"/>
                <a:ext cx="9997130" cy="4150168"/>
              </a:xfrm>
              <a:blipFill rotWithShape="0">
                <a:blip r:embed="rId2"/>
                <a:stretch>
                  <a:fillRect l="-61" t="-2647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Transferts d’énergie thermique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3273725" cy="777240"/>
          </a:xfrm>
        </p:spPr>
        <p:txBody>
          <a:bodyPr>
            <a:normAutofit/>
          </a:bodyPr>
          <a:lstStyle/>
          <a:p>
            <a:pPr algn="ctr"/>
            <a:r>
              <a:rPr lang="fr-F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Conduction</a:t>
            </a:r>
            <a:endParaRPr lang="fr-F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3273725" cy="3383280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Échange d’énergie avec un support macroscopique de matière fixe.</a:t>
            </a:r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idx="1"/>
          </p:nvPr>
        </p:nvSpPr>
        <p:spPr>
          <a:xfrm>
            <a:off x="4442603" y="2001511"/>
            <a:ext cx="3273725" cy="777240"/>
          </a:xfrm>
        </p:spPr>
        <p:txBody>
          <a:bodyPr/>
          <a:lstStyle/>
          <a:p>
            <a:pPr algn="ctr"/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Convection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2"/>
          </p:nvPr>
        </p:nvSpPr>
        <p:spPr>
          <a:xfrm>
            <a:off x="4442603" y="2721483"/>
            <a:ext cx="3273725" cy="3383280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Échange d’énergie avec un support de matière mobile au niveau 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macroscopique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idx="1"/>
          </p:nvPr>
        </p:nvSpPr>
        <p:spPr>
          <a:xfrm>
            <a:off x="7744795" y="2001511"/>
            <a:ext cx="3273725" cy="777240"/>
          </a:xfrm>
        </p:spPr>
        <p:txBody>
          <a:bodyPr/>
          <a:lstStyle/>
          <a:p>
            <a:pPr algn="ctr"/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Rayonnement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half" idx="2"/>
          </p:nvPr>
        </p:nvSpPr>
        <p:spPr>
          <a:xfrm>
            <a:off x="7744795" y="2721483"/>
            <a:ext cx="3273725" cy="3383280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Échange d’énergie sans support de matière.</a:t>
            </a:r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77" y="3498723"/>
            <a:ext cx="2706969" cy="28185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16" y="3770277"/>
            <a:ext cx="3247980" cy="23344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11" y="3770277"/>
            <a:ext cx="1597433" cy="21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29" y="419820"/>
            <a:ext cx="1104900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adiabatique brutale d’un gaz parfait diatomique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29224" r="24089" b="15021"/>
          <a:stretch/>
        </p:blipFill>
        <p:spPr>
          <a:xfrm>
            <a:off x="805276" y="2289360"/>
            <a:ext cx="5099079" cy="3136657"/>
          </a:xfrm>
        </p:spPr>
      </p:pic>
    </p:spTree>
    <p:extLst>
      <p:ext uri="{BB962C8B-B14F-4D97-AF65-F5344CB8AC3E}">
        <p14:creationId xmlns:p14="http://schemas.microsoft.com/office/powerpoint/2010/main" val="33482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29" y="419820"/>
            <a:ext cx="1104900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Compression adiabatique brutale d’un gaz parfait diatomique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48406" y="2056447"/>
            <a:ext cx="4754562" cy="24120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Grandeurs du tube :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diamètre = 1cm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longueur = 15cm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 = 45N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</a:t>
            </a:r>
            <a:r>
              <a:rPr lang="fr-FR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29224" r="24089" b="15021"/>
          <a:stretch/>
        </p:blipFill>
        <p:spPr>
          <a:xfrm>
            <a:off x="805276" y="2289360"/>
            <a:ext cx="5099079" cy="3136657"/>
          </a:xfr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336508" y="4468483"/>
            <a:ext cx="2089179" cy="1721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État initial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 </a:t>
            </a:r>
            <a:r>
              <a: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1,2.10-5 m</a:t>
            </a:r>
            <a:r>
              <a:rPr lang="fr-FR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Ti = 300K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Pi = 1bar</a:t>
            </a:r>
          </a:p>
          <a:p>
            <a:pPr marL="45720" indent="0">
              <a:buNone/>
            </a:pP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713789" y="4468482"/>
            <a:ext cx="2089179" cy="1721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État final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 = 10 cm</a:t>
            </a:r>
          </a:p>
          <a:p>
            <a:pPr marL="45720" indent="0">
              <a:buNone/>
            </a:pP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Détente de Joule-Gay Lussac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39" y="1776180"/>
            <a:ext cx="9562381" cy="2945725"/>
          </a:xfrm>
        </p:spPr>
      </p:pic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2089968" y="4873925"/>
            <a:ext cx="3405057" cy="157863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Hypothèses : </a:t>
            </a:r>
          </a:p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Gaz parfait diatomique</a:t>
            </a:r>
          </a:p>
          <a:p>
            <a:pPr marL="45720" indent="0">
              <a:buNone/>
            </a:pPr>
            <a:r>
              <a:rPr lang="fr-FR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Transformation  adiabatique</a:t>
            </a:r>
          </a:p>
          <a:p>
            <a:pPr>
              <a:buFontTx/>
              <a:buChar char="-"/>
            </a:pPr>
            <a:endParaRPr lang="fr-FR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7185803" y="4873925"/>
            <a:ext cx="3405057" cy="157863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79430" y="488830"/>
            <a:ext cx="9875520" cy="1356360"/>
          </a:xfrm>
        </p:spPr>
        <p:txBody>
          <a:bodyPr/>
          <a:lstStyle/>
          <a:p>
            <a:r>
              <a:rPr lang="en-US" dirty="0" smtClean="0"/>
              <a:t>Compression </a:t>
            </a:r>
            <a:r>
              <a:rPr lang="en-US" dirty="0" err="1" smtClean="0"/>
              <a:t>adiabatique</a:t>
            </a:r>
            <a:r>
              <a:rPr lang="en-US" dirty="0" smtClean="0"/>
              <a:t> </a:t>
            </a:r>
            <a:r>
              <a:rPr lang="en-US" dirty="0" err="1" smtClean="0"/>
              <a:t>brutale</a:t>
            </a:r>
            <a:endParaRPr lang="en-US" dirty="0"/>
          </a:p>
        </p:txBody>
      </p:sp>
      <p:pic>
        <p:nvPicPr>
          <p:cNvPr id="7" name="4qe1Ueifek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62140" y="1952445"/>
            <a:ext cx="7316698" cy="41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Comparatif de différents volume molaires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2086516"/>
              </p:ext>
            </p:extLst>
          </p:nvPr>
        </p:nvGraphicFramePr>
        <p:xfrm>
          <a:off x="3523890" y="2264433"/>
          <a:ext cx="4912744" cy="348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372"/>
                <a:gridCol w="2456372"/>
              </a:tblGrid>
              <a:tr h="8932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Composé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Vm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(cm</a:t>
                      </a:r>
                      <a:r>
                        <a:rPr lang="en-US" sz="2000" b="1" kern="1200" baseline="300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.mol</a:t>
                      </a:r>
                      <a:r>
                        <a:rPr lang="en-US" sz="2000" b="1" kern="1200" baseline="300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à 293K</a:t>
                      </a:r>
                    </a:p>
                  </a:txBody>
                  <a:tcPr/>
                </a:tc>
              </a:tr>
              <a:tr h="51750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Gaz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parfait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24 050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75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Eau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7506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Éthanol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7506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Aluminium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0,10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7506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0,14</a:t>
                      </a: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6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Détermination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l’eau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02330" y="4468483"/>
            <a:ext cx="2089179" cy="1721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État initial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Ti</a:t>
            </a:r>
          </a:p>
          <a:p>
            <a:pPr marL="45720" indent="0">
              <a:buNone/>
            </a:pP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10603" y="4468482"/>
            <a:ext cx="2089179" cy="17210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État final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Tf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On chauffe pendant t</a:t>
            </a:r>
          </a:p>
          <a:p>
            <a:pPr marL="45720" indent="0">
              <a:buNone/>
            </a:pP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" y="2539312"/>
            <a:ext cx="6094602" cy="341833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6752145" y="2057399"/>
            <a:ext cx="4716916" cy="179860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 : eau + calorimètre + résistance</a:t>
            </a: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Transformation adiabatique et isobare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On utilise H!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- 40 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d’eau dans le 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</a:t>
            </a:r>
          </a:p>
          <a:p>
            <a:pPr marL="45720" indent="0">
              <a:buNone/>
            </a:pP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néglige </a:t>
            </a:r>
            <a:r>
              <a:rPr lang="fr-F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sz="18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résistance</a:t>
            </a:r>
            <a:endParaRPr lang="fr-FR" sz="1800" baseline="-25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4175</TotalTime>
  <Words>212</Words>
  <Application>Microsoft Office PowerPoint</Application>
  <PresentationFormat>Widescreen</PresentationFormat>
  <Paragraphs>67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Basis</vt:lpstr>
      <vt:lpstr>LPT6</vt:lpstr>
      <vt:lpstr>Rappels</vt:lpstr>
      <vt:lpstr>Transferts d’énergie thermique</vt:lpstr>
      <vt:lpstr>Compression adiabatique brutale d’un gaz parfait diatomique</vt:lpstr>
      <vt:lpstr>Compression adiabatique brutale d’un gaz parfait diatomique</vt:lpstr>
      <vt:lpstr>Détente de Joule-Gay Lussac</vt:lpstr>
      <vt:lpstr>Compression adiabatique brutale</vt:lpstr>
      <vt:lpstr>Comparatif de différents volume molaires</vt:lpstr>
      <vt:lpstr>Détermination du Cp de l’eau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103</cp:revision>
  <dcterms:created xsi:type="dcterms:W3CDTF">2019-10-29T18:08:20Z</dcterms:created>
  <dcterms:modified xsi:type="dcterms:W3CDTF">2020-01-13T21:24:46Z</dcterms:modified>
</cp:coreProperties>
</file>