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7"/>
  </p:notesMasterIdLst>
  <p:sldIdLst>
    <p:sldId id="256" r:id="rId3"/>
    <p:sldId id="259" r:id="rId4"/>
    <p:sldId id="262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25/05/2020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25/05/2020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25/05/2020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25/05/2020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25/05/2020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25/05/2020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25/05/2020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25/05/2020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25/05/2020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25/05/2020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25/05/2020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25/05/2020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25/05/2020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25/05/2020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25/05/2020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25/05/2020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25/05/2020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25/05/2020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339544" cy="3566160"/>
          </a:xfrm>
        </p:spPr>
        <p:txBody>
          <a:bodyPr>
            <a:normAutofit/>
          </a:bodyPr>
          <a:lstStyle/>
          <a:p>
            <a:r>
              <a:rPr lang="fr-FR" dirty="0" smtClean="0"/>
              <a:t>Cinématique Relativiste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91556" y="613192"/>
            <a:ext cx="10058400" cy="681430"/>
          </a:xfrm>
        </p:spPr>
        <p:txBody>
          <a:bodyPr>
            <a:normAutofit/>
          </a:bodyPr>
          <a:lstStyle/>
          <a:p>
            <a:r>
              <a:rPr lang="fr-FR" sz="4300" b="1" dirty="0" smtClean="0">
                <a:solidFill>
                  <a:schemeClr val="accent2"/>
                </a:solidFill>
              </a:rPr>
              <a:t>Préambule - Définitions</a:t>
            </a:r>
            <a:endParaRPr lang="fr-FR" sz="43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440918" y="1409156"/>
                <a:ext cx="11159677" cy="4254665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fr-FR" b="1" dirty="0" smtClean="0"/>
                  <a:t>Observateur : </a:t>
                </a:r>
                <a:r>
                  <a:rPr lang="fr-FR" dirty="0"/>
                  <a:t>e</a:t>
                </a:r>
                <a:r>
                  <a:rPr lang="fr-FR" dirty="0" smtClean="0"/>
                  <a:t>ntité capable de faire instantanément et en tout point de l’espace des mesures infiniment précises de longueurs et de durées.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fr-FR" b="1" dirty="0" smtClean="0"/>
                  <a:t>Référentiel : </a:t>
                </a:r>
                <a:r>
                  <a:rPr lang="fr-FR" dirty="0" smtClean="0"/>
                  <a:t>système d’axes et d’horloges liés à un observateur.</a:t>
                </a:r>
              </a:p>
              <a:p>
                <a:pPr lvl="1" algn="just">
                  <a:buFont typeface="Wingdings" panose="05000000000000000000" pitchFamily="2" charset="2"/>
                  <a:buChar char="Ø"/>
                </a:pPr>
                <a:r>
                  <a:rPr lang="fr-FR" sz="2000" dirty="0" smtClean="0"/>
                  <a:t>Deux observateurs liés à deux référentiels distincts décriront différemment un même mouvement !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fr-FR" b="1" dirty="0"/>
                  <a:t>Repère :</a:t>
                </a:r>
                <a:r>
                  <a:rPr lang="fr-FR" dirty="0"/>
                  <a:t> </a:t>
                </a:r>
                <a:r>
                  <a:rPr lang="fr-FR" dirty="0" smtClean="0"/>
                  <a:t>moyen </a:t>
                </a:r>
                <a:r>
                  <a:rPr lang="fr-FR" dirty="0"/>
                  <a:t>géométrique d’exprimer les composantes des vecteurs dans l’espace.</a:t>
                </a:r>
              </a:p>
              <a:p>
                <a:pPr lvl="1" algn="just">
                  <a:buFont typeface="Wingdings" panose="05000000000000000000" pitchFamily="2" charset="2"/>
                  <a:buChar char="Ø"/>
                </a:pPr>
                <a:r>
                  <a:rPr lang="fr-FR" sz="2000" dirty="0"/>
                  <a:t>Être immobile dans un référentiel revient à avoir ses coordonnées spatiales constantes au cours du temps</a:t>
                </a:r>
                <a:r>
                  <a:rPr lang="fr-FR" sz="2000" dirty="0" smtClean="0"/>
                  <a:t>.</a:t>
                </a:r>
                <a:endParaRPr lang="fr-FR" dirty="0" smtClean="0"/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fr-FR" b="1" dirty="0" smtClean="0"/>
                  <a:t>Evènement :</a:t>
                </a:r>
                <a:r>
                  <a:rPr lang="fr-FR" dirty="0" smtClean="0"/>
                  <a:t> phénomène infiniment localisé dans l’espace et le temps (choc, désintégration, …)</a:t>
                </a:r>
              </a:p>
              <a:p>
                <a:pPr lvl="1" algn="just">
                  <a:buFont typeface="Wingdings" panose="05000000000000000000" pitchFamily="2" charset="2"/>
                  <a:buChar char="Ø"/>
                </a:pPr>
                <a:r>
                  <a:rPr lang="fr-FR" sz="2000" dirty="0" smtClean="0"/>
                  <a:t>C’est l’analogue du point en mécanique classique pour lequel on s’attache ici à préciser la coordonnée temporelle. </a:t>
                </a:r>
              </a:p>
              <a:p>
                <a:pPr lvl="1" algn="just">
                  <a:buFont typeface="Wingdings" panose="05000000000000000000" pitchFamily="2" charset="2"/>
                  <a:buChar char="Ø"/>
                </a:pPr>
                <a:r>
                  <a:rPr lang="fr-FR" sz="2000" dirty="0" smtClean="0"/>
                  <a:t>Il existe indépendamment de tout référentiel mais est caractérisé, pour un observateur et un repère donnés, par la donnée du </a:t>
                </a:r>
                <a:r>
                  <a:rPr lang="fr-FR" sz="2000" b="1" dirty="0" smtClean="0"/>
                  <a:t>quadruplet</a:t>
                </a:r>
                <a14:m>
                  <m:oMath xmlns:m="http://schemas.openxmlformats.org/officeDocument/2006/math"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000" b="1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40918" y="1409156"/>
                <a:ext cx="11159677" cy="4254665"/>
              </a:xfrm>
              <a:blipFill rotWithShape="0">
                <a:blip r:embed="rId2"/>
                <a:stretch>
                  <a:fillRect l="-1311" t="-1433" r="-1365" b="-11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59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 idx="4294967295"/>
          </p:nvPr>
        </p:nvSpPr>
        <p:spPr>
          <a:xfrm>
            <a:off x="973541" y="104812"/>
            <a:ext cx="10058400" cy="1205031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Transformation spéciale de Lorentz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7" name="Espace réservé du contenu 4"/>
          <p:cNvSpPr txBox="1">
            <a:spLocks/>
          </p:cNvSpPr>
          <p:nvPr/>
        </p:nvSpPr>
        <p:spPr>
          <a:xfrm>
            <a:off x="-1" y="6441465"/>
            <a:ext cx="10795379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dirty="0" smtClean="0">
                <a:solidFill>
                  <a:schemeClr val="bg1"/>
                </a:solidFill>
              </a:rPr>
              <a:t>Relativité </a:t>
            </a:r>
            <a:r>
              <a:rPr lang="fr-FR" i="1" dirty="0" err="1" smtClean="0">
                <a:solidFill>
                  <a:schemeClr val="bg1"/>
                </a:solidFill>
              </a:rPr>
              <a:t>restriente</a:t>
            </a:r>
            <a:r>
              <a:rPr lang="fr-FR" i="1" dirty="0" smtClean="0">
                <a:solidFill>
                  <a:schemeClr val="bg1"/>
                </a:solidFill>
              </a:rPr>
              <a:t> base et applications</a:t>
            </a:r>
            <a:r>
              <a:rPr lang="fr-FR" dirty="0" smtClean="0">
                <a:solidFill>
                  <a:schemeClr val="bg1"/>
                </a:solidFill>
              </a:rPr>
              <a:t>, C. </a:t>
            </a:r>
            <a:r>
              <a:rPr lang="fr-FR" dirty="0" err="1" smtClean="0">
                <a:solidFill>
                  <a:schemeClr val="bg1"/>
                </a:solidFill>
              </a:rPr>
              <a:t>Semay</a:t>
            </a:r>
            <a:r>
              <a:rPr lang="fr-FR" dirty="0" smtClean="0">
                <a:solidFill>
                  <a:schemeClr val="bg1"/>
                </a:solidFill>
              </a:rPr>
              <a:t>.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5400" t="33066" r="35650" b="35467"/>
          <a:stretch/>
        </p:blipFill>
        <p:spPr>
          <a:xfrm>
            <a:off x="2386584" y="1691640"/>
            <a:ext cx="6227064" cy="380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0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4</a:t>
            </a:fld>
            <a:endParaRPr lang="fr-FR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8" t="6721" r="7777" b="1869"/>
          <a:stretch/>
        </p:blipFill>
        <p:spPr>
          <a:xfrm>
            <a:off x="2853306" y="1205031"/>
            <a:ext cx="6518325" cy="5060997"/>
          </a:xfr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1727289" y="0"/>
            <a:ext cx="10058400" cy="12050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2"/>
                </a:solidFill>
              </a:rPr>
              <a:t>I. Changement de référentiel en relativité</a:t>
            </a:r>
          </a:p>
          <a:p>
            <a:r>
              <a:rPr lang="fr-FR" dirty="0" smtClean="0"/>
              <a:t>	</a:t>
            </a:r>
            <a:r>
              <a:rPr lang="fr-FR" sz="3200" b="1" dirty="0">
                <a:solidFill>
                  <a:srgbClr val="00B050"/>
                </a:solidFill>
              </a:rPr>
              <a:t>3</a:t>
            </a:r>
            <a:r>
              <a:rPr lang="fr-FR" sz="3200" b="1" dirty="0" smtClean="0">
                <a:solidFill>
                  <a:srgbClr val="00B050"/>
                </a:solidFill>
              </a:rPr>
              <a:t>. Transformation de Lorentz spéciale</a:t>
            </a:r>
            <a:endParaRPr lang="fr-FR" sz="32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4"/>
              <p:cNvSpPr txBox="1">
                <a:spLocks/>
              </p:cNvSpPr>
              <p:nvPr/>
            </p:nvSpPr>
            <p:spPr>
              <a:xfrm>
                <a:off x="-1" y="6441465"/>
                <a:ext cx="10795379" cy="416536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dirty="0" smtClean="0">
                    <a:solidFill>
                      <a:schemeClr val="bg1"/>
                    </a:solidFill>
                  </a:rPr>
                  <a:t>Dépendance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fr-FR" dirty="0" smtClean="0">
                    <a:solidFill>
                      <a:schemeClr val="bg1"/>
                    </a:solidFill>
                  </a:rPr>
                  <a:t> avec la vitesse du référentiel</a:t>
                </a:r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6441465"/>
                <a:ext cx="10795379" cy="416536"/>
              </a:xfrm>
              <a:prstGeom prst="rect">
                <a:avLst/>
              </a:prstGeom>
              <a:blipFill rotWithShape="0">
                <a:blip r:embed="rId3"/>
                <a:stretch>
                  <a:fillRect t="-16176" b="-147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58926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1085</TotalTime>
  <Words>186</Words>
  <Application>Microsoft Office PowerPoint</Application>
  <PresentationFormat>Widescreen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Wingdings</vt:lpstr>
      <vt:lpstr>Rétrospective</vt:lpstr>
      <vt:lpstr>Conception personnalisée</vt:lpstr>
      <vt:lpstr>Cinématique Relativiste</vt:lpstr>
      <vt:lpstr>Préambule - Définitions</vt:lpstr>
      <vt:lpstr>Transformation spéciale de Lorentz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Bernard Chelli</cp:lastModifiedBy>
  <cp:revision>22</cp:revision>
  <dcterms:created xsi:type="dcterms:W3CDTF">2019-02-02T09:11:16Z</dcterms:created>
  <dcterms:modified xsi:type="dcterms:W3CDTF">2020-05-25T19:27:30Z</dcterms:modified>
</cp:coreProperties>
</file>