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64" r:id="rId6"/>
    <p:sldId id="261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bouille" initials="B" lastIdx="1" clrIdx="0">
    <p:extLst>
      <p:ext uri="{19B8F6BF-5375-455C-9EA6-DF929625EA0E}">
        <p15:presenceInfo xmlns:p15="http://schemas.microsoft.com/office/powerpoint/2012/main" userId="Bibouil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47A07-7B87-45EE-B1DA-AB6123209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EF207A-422A-4CF0-AE52-5861997E4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503EA1-9505-479A-A97C-79E345C4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39FC3-0296-400B-A998-057DF933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AFFE5C-FCB9-4C89-8FC3-D89EE04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193A6-5241-4664-AE43-E11EFAE2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BA4A02-9525-45DB-A8FC-29E3FDBEF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53461-5DFA-4EAF-A996-C9952F22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518CC5-6403-4632-85F9-927253B8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05175-AE8C-4061-8AD5-3244820C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D3CA05-407D-4B32-B06A-025F26305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9F8F9-CA4F-4B67-9364-290EC3084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3FB82-1ECB-4DF0-A3C8-5D61425C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D911E4-39B8-43E0-B0B3-2A445A45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823815-3325-4028-88ED-E478198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4D60F-E119-4FFD-A633-CBF6BB46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F1E7AE-1190-4987-A675-B8CE0884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7EEEBD-2DBF-4377-85C2-1501F3C0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F82C1A-9DEE-4DB7-B7B0-4DF16EC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0B240B-16F1-4743-AC68-2D235050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2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69449-86A3-46F2-A8F5-57B791D2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D7BE03-A910-4086-8D12-E1ABC734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EB3E93-18BF-419B-A0C3-807EAF17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532252-FC5A-4F4B-8A59-2C7D8779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E2CA6C-016E-4384-92E3-29B2FD74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849D-F5F5-4EEA-BE75-636B2368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9FC22-2BEE-4167-8E85-20B7B438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79354A-C974-4BAC-B654-8275DF3B2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3F159-C232-4E82-841D-D7149E80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88EA9A-55E4-45E2-8F88-EE017F9C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87B0FB-0146-4EDE-8E79-0D5F56E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0C01A-0205-4267-A25E-BCBCCA35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C8674D-923A-4493-BBAF-944F26B5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6635DE-7387-4FD7-8767-5ADF2BA11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8BB443-26C7-4719-8145-B6442D687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6547E0-2ED0-417F-AB51-821A1B824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414311-DD1A-4FD2-A6AC-A21B0036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CA3420-4B62-4CCC-8798-5B10B040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67A3BB-698E-4894-BFFD-4F0DAA41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76F56-D926-4CF7-B18F-57CAE59A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E32C7B-2F8A-48A3-84C8-C94ED53D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B0F62C-2EB7-4E92-8218-F17A107D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275EF4-8DEF-4138-8C5B-2CF684DC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3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933384-0BAF-49A5-8C05-2C256402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2F27BC-D43E-4520-A007-ACCA5B4D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9DC4AA-7D49-4625-9307-B3E378E4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87DA2-071A-40E3-A222-5C78287F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7EC29B-9EBA-48E3-B3F2-EB1B8814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711329-DBB4-4A6F-B892-544C0DDB7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79CE01-8976-4415-9A29-00A756DF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2455E9-1215-4AC6-897E-5A7CAF22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92360C-FD5A-4ECC-8E65-1D558AC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0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D2247-F0D5-4BD4-B83D-E30C62D7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EEA4BB-54D8-4CD4-84D8-7FF8F0C01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431425-19AD-4A99-AFD9-571FF4DB6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988A6-0E21-4D90-834A-ACA31948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EEC655-0921-4B0F-9487-3E6B7CCE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B61CCA-C785-4B75-93FD-A89E03E8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0E621D-DDFE-4A4F-87B8-EE23E87D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29221-31A4-4E15-9404-F7A33CB4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87DE4A-FE5C-47D3-81CD-BF42CA746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BB21-640B-45F3-8F7E-239B6A40AD9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DD9787-25D1-44B1-8363-0A09F8978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1EB05-53C3-4736-9758-06BA19686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jpe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hyperlink" Target="https://www.youtube.com/watch?v=nIFSZfKTUK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7.xml"/><Relationship Id="rId7" Type="http://schemas.openxmlformats.org/officeDocument/2006/relationships/image" Target="../media/image19.jpeg"/><Relationship Id="rId12" Type="http://schemas.openxmlformats.org/officeDocument/2006/relationships/image" Target="../media/image2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9.xml"/><Relationship Id="rId10" Type="http://schemas.openxmlformats.org/officeDocument/2006/relationships/image" Target="../media/image24.png"/><Relationship Id="rId4" Type="http://schemas.openxmlformats.org/officeDocument/2006/relationships/tags" Target="../tags/tag8.xml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12.xml"/><Relationship Id="rId7" Type="http://schemas.openxmlformats.org/officeDocument/2006/relationships/image" Target="../media/image2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BCD43B3-5DBB-47E0-ACDC-221CF8FB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84" y="1822677"/>
            <a:ext cx="3533775" cy="40290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2EC9855-C37C-453D-A5C9-0BC4DE072B1C}"/>
              </a:ext>
            </a:extLst>
          </p:cNvPr>
          <p:cNvSpPr txBox="1"/>
          <p:nvPr/>
        </p:nvSpPr>
        <p:spPr>
          <a:xfrm>
            <a:off x="8085812" y="15918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1831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396B3D7-4218-4C51-BFEC-B57A54E0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270" y="2089175"/>
            <a:ext cx="5007716" cy="34960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2D1FAD-F5BB-4981-94B3-EFC761CA6734}"/>
              </a:ext>
            </a:extLst>
          </p:cNvPr>
          <p:cNvSpPr/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Michael Faraday (1791-1867)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7C85C9-FDA7-49C1-885D-1A75AD5DD45E}"/>
              </a:ext>
            </a:extLst>
          </p:cNvPr>
          <p:cNvSpPr txBox="1"/>
          <p:nvPr/>
        </p:nvSpPr>
        <p:spPr>
          <a:xfrm>
            <a:off x="7009266" y="5667086"/>
            <a:ext cx="295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https://www.alamyimages.fr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8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53D74-A8B2-455B-BB01-29987041A467}"/>
              </a:ext>
            </a:extLst>
          </p:cNvPr>
          <p:cNvSpPr/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Expérience</a:t>
            </a:r>
            <a:r>
              <a:rPr lang="en-US" sz="4000" dirty="0">
                <a:solidFill>
                  <a:schemeClr val="tx1"/>
                </a:solidFill>
              </a:rPr>
              <a:t> : </a:t>
            </a:r>
            <a:r>
              <a:rPr lang="en-US" sz="4000" dirty="0" err="1">
                <a:solidFill>
                  <a:schemeClr val="tx1"/>
                </a:solidFill>
              </a:rPr>
              <a:t>détermination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d’inductance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94B5CB9-E935-46AA-8FF8-7A78825770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58" y="4247900"/>
            <a:ext cx="3491499" cy="679838"/>
          </a:xfrm>
          <a:prstGeom prst="rect">
            <a:avLst/>
          </a:prstGeom>
        </p:spPr>
      </p:pic>
      <p:pic>
        <p:nvPicPr>
          <p:cNvPr id="1028" name="Picture 4" descr="Résultat de recherche d'images pour &quot;filtre rl passe bas&quot;">
            <a:extLst>
              <a:ext uri="{FF2B5EF4-FFF2-40B4-BE49-F238E27FC236}">
                <a16:creationId xmlns:a16="http://schemas.microsoft.com/office/drawing/2014/main" id="{03D1D83B-7953-4135-A9AC-8E5EFF89E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80" y="3209715"/>
            <a:ext cx="4539639" cy="242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96124F7-FC43-4D3A-A77F-29AA4B0E6A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59" y="5178284"/>
            <a:ext cx="3026757" cy="697063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36DDBBF-EA56-40F6-B092-E6DE7A32344A}"/>
              </a:ext>
            </a:extLst>
          </p:cNvPr>
          <p:cNvSpPr txBox="1"/>
          <p:nvPr/>
        </p:nvSpPr>
        <p:spPr>
          <a:xfrm>
            <a:off x="6294782" y="3366170"/>
            <a:ext cx="3278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Fonction</a:t>
            </a:r>
            <a:r>
              <a:rPr lang="en-US" sz="2800" dirty="0"/>
              <a:t> de </a:t>
            </a:r>
            <a:r>
              <a:rPr lang="en-US" sz="2800" dirty="0" err="1"/>
              <a:t>Transfert</a:t>
            </a:r>
            <a:endParaRPr lang="en-US" sz="2800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2469049-871A-4AA1-8475-8F8978543E6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19" y="1701654"/>
            <a:ext cx="1790849" cy="5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7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53D74-A8B2-455B-BB01-29987041A467}"/>
              </a:ext>
            </a:extLst>
          </p:cNvPr>
          <p:cNvSpPr/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F54136-9D00-4EA0-B048-630231B3E02E}"/>
              </a:ext>
            </a:extLst>
          </p:cNvPr>
          <p:cNvSpPr/>
          <p:nvPr/>
        </p:nvSpPr>
        <p:spPr>
          <a:xfrm>
            <a:off x="511597" y="2514600"/>
            <a:ext cx="877805" cy="840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4AA455-CE87-42EA-BBF0-27A85FF7401B}"/>
              </a:ext>
            </a:extLst>
          </p:cNvPr>
          <p:cNvSpPr/>
          <p:nvPr/>
        </p:nvSpPr>
        <p:spPr>
          <a:xfrm>
            <a:off x="168061" y="2514600"/>
            <a:ext cx="304644" cy="840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Freins magnétiques">
            <a:extLst>
              <a:ext uri="{FF2B5EF4-FFF2-40B4-BE49-F238E27FC236}">
                <a16:creationId xmlns:a16="http://schemas.microsoft.com/office/drawing/2014/main" id="{611D79ED-EDFE-406A-BBD8-91E79BA2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405" y="914400"/>
            <a:ext cx="29527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B13015C-1C62-43B0-80E4-7B4C6F4E9EDA}"/>
              </a:ext>
            </a:extLst>
          </p:cNvPr>
          <p:cNvSpPr txBox="1"/>
          <p:nvPr/>
        </p:nvSpPr>
        <p:spPr>
          <a:xfrm>
            <a:off x="1045206" y="1230008"/>
            <a:ext cx="2532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Freinage</a:t>
            </a:r>
            <a:r>
              <a:rPr lang="en-US" sz="2000" dirty="0"/>
              <a:t> par induction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1F13FE7-F6E9-4C85-A564-FB0763012945}"/>
              </a:ext>
            </a:extLst>
          </p:cNvPr>
          <p:cNvSpPr txBox="1"/>
          <p:nvPr/>
        </p:nvSpPr>
        <p:spPr>
          <a:xfrm>
            <a:off x="1045206" y="3502626"/>
            <a:ext cx="255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Roue</a:t>
            </a:r>
            <a:r>
              <a:rPr lang="en-US" sz="2000" dirty="0"/>
              <a:t> de Barlow (1822)</a:t>
            </a:r>
          </a:p>
        </p:txBody>
      </p:sp>
      <p:pic>
        <p:nvPicPr>
          <p:cNvPr id="7172" name="Picture 4" descr="Description de cette image, également commentée ci-après">
            <a:extLst>
              <a:ext uri="{FF2B5EF4-FFF2-40B4-BE49-F238E27FC236}">
                <a16:creationId xmlns:a16="http://schemas.microsoft.com/office/drawing/2014/main" id="{33E49AB8-CEF0-4D1B-86C2-C8AD6A1C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546" y="4188732"/>
            <a:ext cx="20955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1963102-4499-4316-8473-E7184406E356}"/>
              </a:ext>
            </a:extLst>
          </p:cNvPr>
          <p:cNvSpPr txBox="1"/>
          <p:nvPr/>
        </p:nvSpPr>
        <p:spPr>
          <a:xfrm>
            <a:off x="7422716" y="6293682"/>
            <a:ext cx="259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Peter Barlow (1776-1862)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64EFB5E-FA71-4C83-9F73-A792E316FB65}"/>
              </a:ext>
            </a:extLst>
          </p:cNvPr>
          <p:cNvSpPr txBox="1"/>
          <p:nvPr/>
        </p:nvSpPr>
        <p:spPr>
          <a:xfrm>
            <a:off x="1045206" y="5991547"/>
            <a:ext cx="3626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Alternateur</a:t>
            </a:r>
            <a:r>
              <a:rPr lang="en-US" sz="2000" dirty="0"/>
              <a:t> (Centrale, dynamo…)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2B1E05A-E118-4C4E-9B08-7DC0A3742A1C}"/>
              </a:ext>
            </a:extLst>
          </p:cNvPr>
          <p:cNvGrpSpPr/>
          <p:nvPr/>
        </p:nvGrpSpPr>
        <p:grpSpPr>
          <a:xfrm>
            <a:off x="3474323" y="2976683"/>
            <a:ext cx="3688647" cy="2982222"/>
            <a:chOff x="3459333" y="2796803"/>
            <a:chExt cx="3688647" cy="2982222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76ED6F4-3078-4384-BF8C-FE3EF732E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4805" y="2896315"/>
              <a:ext cx="3283175" cy="2570162"/>
            </a:xfrm>
            <a:prstGeom prst="rect">
              <a:avLst/>
            </a:prstGeom>
          </p:spPr>
        </p:pic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3AF10504-B3BF-4AB1-98C8-3DED1E9BAA76}"/>
                </a:ext>
              </a:extLst>
            </p:cNvPr>
            <p:cNvGrpSpPr/>
            <p:nvPr/>
          </p:nvGrpSpPr>
          <p:grpSpPr>
            <a:xfrm>
              <a:off x="3459333" y="2796803"/>
              <a:ext cx="2733057" cy="2982222"/>
              <a:chOff x="3459333" y="2796803"/>
              <a:chExt cx="2733057" cy="2982222"/>
            </a:xfrm>
          </p:grpSpPr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0958221D-025E-44E1-A1A3-6374C3273C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8600" y="4386977"/>
                <a:ext cx="1282700" cy="0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3445827B-27C9-424C-93E4-D9BBDE3D2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6600" y="4386977"/>
                <a:ext cx="777780" cy="800766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4AB1E43F-7AF0-46AB-9B9E-3CD1236435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5780" y="3139427"/>
                <a:ext cx="0" cy="1247551"/>
              </a:xfrm>
              <a:prstGeom prst="straightConnector1">
                <a:avLst/>
              </a:prstGeom>
              <a:ln w="476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1D945080-EF48-468E-A84B-2DE14EC707AD}"/>
                      </a:ext>
                    </a:extLst>
                  </p:cNvPr>
                  <p:cNvSpPr txBox="1"/>
                  <p:nvPr/>
                </p:nvSpPr>
                <p:spPr>
                  <a:xfrm>
                    <a:off x="4420989" y="5060302"/>
                    <a:ext cx="868010" cy="718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fr-F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1D945080-EF48-468E-A84B-2DE14EC707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0989" y="5060302"/>
                    <a:ext cx="868010" cy="71872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F9F3292D-E010-4A9A-A478-44910E5D29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59333" y="3668254"/>
                    <a:ext cx="868010" cy="718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3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fr-FR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groupCh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F9F3292D-E010-4A9A-A478-44910E5D29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9333" y="3668254"/>
                    <a:ext cx="868010" cy="71872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292DAC8-4D93-44FC-A8BC-C81A0B0CCD9B}"/>
                  </a:ext>
                </a:extLst>
              </p:cNvPr>
              <p:cNvSpPr txBox="1"/>
              <p:nvPr/>
            </p:nvSpPr>
            <p:spPr>
              <a:xfrm>
                <a:off x="5324380" y="2796803"/>
                <a:ext cx="8680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i</a:t>
                </a:r>
              </a:p>
            </p:txBody>
          </p:sp>
        </p:grpSp>
      </p:grpSp>
      <p:pic>
        <p:nvPicPr>
          <p:cNvPr id="21" name="Picture 6" descr="Résultat de recherche d'images pour &quot;freinage par induction&quot;">
            <a:extLst>
              <a:ext uri="{FF2B5EF4-FFF2-40B4-BE49-F238E27FC236}">
                <a16:creationId xmlns:a16="http://schemas.microsoft.com/office/drawing/2014/main" id="{327DFBE1-9D11-4A87-B359-1F309E15B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9" b="9704"/>
          <a:stretch/>
        </p:blipFill>
        <p:spPr bwMode="auto">
          <a:xfrm>
            <a:off x="7580903" y="1115782"/>
            <a:ext cx="1560215" cy="17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C2485A5-A8FC-4ACE-8061-F0E70EBAF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9867" y="939170"/>
            <a:ext cx="1814215" cy="241620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B46969A-A846-4CFB-A15A-BA83FF2C4E6F}"/>
              </a:ext>
            </a:extLst>
          </p:cNvPr>
          <p:cNvSpPr txBox="1"/>
          <p:nvPr/>
        </p:nvSpPr>
        <p:spPr>
          <a:xfrm>
            <a:off x="9541394" y="3419375"/>
            <a:ext cx="26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Léon Foucault (1819-1868)</a:t>
            </a:r>
          </a:p>
        </p:txBody>
      </p:sp>
    </p:spTree>
    <p:extLst>
      <p:ext uri="{BB962C8B-B14F-4D97-AF65-F5344CB8AC3E}">
        <p14:creationId xmlns:p14="http://schemas.microsoft.com/office/powerpoint/2010/main" val="19646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53D74-A8B2-455B-BB01-29987041A467}"/>
              </a:ext>
            </a:extLst>
          </p:cNvPr>
          <p:cNvSpPr/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Applications</a:t>
            </a:r>
          </a:p>
        </p:txBody>
      </p:sp>
      <p:pic>
        <p:nvPicPr>
          <p:cNvPr id="4098" name="Picture 2" descr="Résultat de recherche d'images pour &quot;plaque a induction&quot;">
            <a:extLst>
              <a:ext uri="{FF2B5EF4-FFF2-40B4-BE49-F238E27FC236}">
                <a16:creationId xmlns:a16="http://schemas.microsoft.com/office/drawing/2014/main" id="{5759E22B-ECA7-4DAC-AE25-90E98DBEC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 bwMode="auto">
          <a:xfrm>
            <a:off x="415655" y="4038400"/>
            <a:ext cx="2857500" cy="25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ésultat de recherche d'images pour &quot;turbine centrale electrique&quot;">
            <a:extLst>
              <a:ext uri="{FF2B5EF4-FFF2-40B4-BE49-F238E27FC236}">
                <a16:creationId xmlns:a16="http://schemas.microsoft.com/office/drawing/2014/main" id="{CA611287-4BF6-428B-A158-492E1CE2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81" y="1358092"/>
            <a:ext cx="4826631" cy="233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718434-C8BF-4128-8B54-24D3A3D12A14}"/>
              </a:ext>
            </a:extLst>
          </p:cNvPr>
          <p:cNvSpPr/>
          <p:nvPr/>
        </p:nvSpPr>
        <p:spPr>
          <a:xfrm>
            <a:off x="3273155" y="5840151"/>
            <a:ext cx="4860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https://www.youtube.com/watch?v=nIFSZfKTUKA</a:t>
            </a:r>
            <a:endParaRPr lang="en-US" dirty="0"/>
          </a:p>
        </p:txBody>
      </p:sp>
      <p:pic>
        <p:nvPicPr>
          <p:cNvPr id="1026" name="Picture 2" descr="Résultat de recherche d'images pour &quot;microphone induction&quot;">
            <a:extLst>
              <a:ext uri="{FF2B5EF4-FFF2-40B4-BE49-F238E27FC236}">
                <a16:creationId xmlns:a16="http://schemas.microsoft.com/office/drawing/2014/main" id="{E50031D8-ACC3-474A-B039-DC8A9BC6C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0" t="15534" r="22823"/>
          <a:stretch/>
        </p:blipFill>
        <p:spPr bwMode="auto">
          <a:xfrm>
            <a:off x="7193798" y="1229510"/>
            <a:ext cx="1805338" cy="26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chargeur sans fil samsung&quot;">
            <a:extLst>
              <a:ext uri="{FF2B5EF4-FFF2-40B4-BE49-F238E27FC236}">
                <a16:creationId xmlns:a16="http://schemas.microsoft.com/office/drawing/2014/main" id="{B3DEB7EC-D65E-4A00-84D2-1969D30B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145" y="3733477"/>
            <a:ext cx="2895418" cy="266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6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53D74-A8B2-455B-BB01-29987041A467}"/>
              </a:ext>
            </a:extLst>
          </p:cNvPr>
          <p:cNvSpPr/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Transformateur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 1">
            <a:extLst>
              <a:ext uri="{FF2B5EF4-FFF2-40B4-BE49-F238E27FC236}">
                <a16:creationId xmlns:a16="http://schemas.microsoft.com/office/drawing/2014/main" id="{31C82A84-CEB8-4B04-B454-E7985FD6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" y="1510648"/>
            <a:ext cx="5751022" cy="406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8EBFCC3-3ABD-44AC-9785-8E23F31D43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9" y="2051791"/>
            <a:ext cx="1367906" cy="518293"/>
          </a:xfrm>
          <a:prstGeom prst="rect">
            <a:avLst/>
          </a:prstGeom>
        </p:spPr>
      </p:pic>
      <p:pic>
        <p:nvPicPr>
          <p:cNvPr id="5" name="Picture 8" descr="Résultat de recherche d'images pour &quot;transformateur&quot;">
            <a:extLst>
              <a:ext uri="{FF2B5EF4-FFF2-40B4-BE49-F238E27FC236}">
                <a16:creationId xmlns:a16="http://schemas.microsoft.com/office/drawing/2014/main" id="{F42846D3-0AAE-4021-AE2A-E45F007B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66" y="4672370"/>
            <a:ext cx="6330905" cy="197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E0FCEAF-B821-4511-A8C4-493D2D52BE59}"/>
              </a:ext>
            </a:extLst>
          </p:cNvPr>
          <p:cNvSpPr txBox="1"/>
          <p:nvPr/>
        </p:nvSpPr>
        <p:spPr>
          <a:xfrm>
            <a:off x="7135318" y="3191129"/>
            <a:ext cx="3223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err="1"/>
              <a:t>Transformateur</a:t>
            </a:r>
            <a:r>
              <a:rPr lang="en-US" sz="2000" dirty="0"/>
              <a:t> </a:t>
            </a:r>
            <a:r>
              <a:rPr lang="en-US" sz="2000" dirty="0" err="1"/>
              <a:t>d’isolement</a:t>
            </a:r>
            <a:endParaRPr lang="en-US" sz="2000" dirty="0"/>
          </a:p>
          <a:p>
            <a:r>
              <a:rPr lang="en-US" sz="2000" dirty="0"/>
              <a:t>- Transport </a:t>
            </a:r>
            <a:r>
              <a:rPr lang="en-US" sz="2000" dirty="0" err="1"/>
              <a:t>d’électricité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25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53D74-A8B2-455B-BB01-29987041A467}"/>
              </a:ext>
            </a:extLst>
          </p:cNvPr>
          <p:cNvSpPr/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Le microphone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8A4AE9-D2FA-40B1-8AB0-BF39E5FB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1" y="1280160"/>
            <a:ext cx="5815432" cy="31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F54136-9D00-4EA0-B048-630231B3E02E}"/>
              </a:ext>
            </a:extLst>
          </p:cNvPr>
          <p:cNvSpPr/>
          <p:nvPr/>
        </p:nvSpPr>
        <p:spPr>
          <a:xfrm>
            <a:off x="511597" y="2514600"/>
            <a:ext cx="877805" cy="840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4AA455-CE87-42EA-BBF0-27A85FF7401B}"/>
              </a:ext>
            </a:extLst>
          </p:cNvPr>
          <p:cNvSpPr/>
          <p:nvPr/>
        </p:nvSpPr>
        <p:spPr>
          <a:xfrm>
            <a:off x="168061" y="2514600"/>
            <a:ext cx="304644" cy="840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5936582-7C8D-4873-9546-D55B3ABB2C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60" y="1833886"/>
            <a:ext cx="3270136" cy="29620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FE84385-9225-4E62-8DA7-C66A1A1F81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60" y="2265833"/>
            <a:ext cx="3487114" cy="24097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5B5D9BE6-E885-427F-901A-0964F5E752F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60" y="3283992"/>
            <a:ext cx="4641460" cy="301184"/>
          </a:xfrm>
          <a:prstGeom prst="rect">
            <a:avLst/>
          </a:prstGeom>
        </p:spPr>
      </p:pic>
      <p:pic>
        <p:nvPicPr>
          <p:cNvPr id="1028" name="Image 1027">
            <a:extLst>
              <a:ext uri="{FF2B5EF4-FFF2-40B4-BE49-F238E27FC236}">
                <a16:creationId xmlns:a16="http://schemas.microsoft.com/office/drawing/2014/main" id="{E7B62F12-E161-4FF8-8928-752F03955C4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60" y="3699584"/>
            <a:ext cx="4503285" cy="300276"/>
          </a:xfrm>
          <a:prstGeom prst="rect">
            <a:avLst/>
          </a:prstGeom>
        </p:spPr>
      </p:pic>
      <p:pic>
        <p:nvPicPr>
          <p:cNvPr id="1033" name="Image 1032">
            <a:extLst>
              <a:ext uri="{FF2B5EF4-FFF2-40B4-BE49-F238E27FC236}">
                <a16:creationId xmlns:a16="http://schemas.microsoft.com/office/drawing/2014/main" id="{778AE86E-135B-4192-BD8B-D5ADD6CD2D4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58" y="4685669"/>
            <a:ext cx="5841423" cy="301182"/>
          </a:xfrm>
          <a:prstGeom prst="rect">
            <a:avLst/>
          </a:prstGeom>
        </p:spPr>
      </p:pic>
      <p:sp>
        <p:nvSpPr>
          <p:cNvPr id="1031" name="ZoneTexte 1030">
            <a:extLst>
              <a:ext uri="{FF2B5EF4-FFF2-40B4-BE49-F238E27FC236}">
                <a16:creationId xmlns:a16="http://schemas.microsoft.com/office/drawing/2014/main" id="{7C270F95-F025-4840-84D3-82FD1A64315C}"/>
              </a:ext>
            </a:extLst>
          </p:cNvPr>
          <p:cNvSpPr txBox="1"/>
          <p:nvPr/>
        </p:nvSpPr>
        <p:spPr>
          <a:xfrm>
            <a:off x="5863571" y="1252834"/>
            <a:ext cx="459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Equations </a:t>
            </a:r>
            <a:r>
              <a:rPr lang="en-US" sz="2400" u="sng" dirty="0" err="1"/>
              <a:t>mécanique</a:t>
            </a:r>
            <a:r>
              <a:rPr lang="en-US" sz="2400" u="sng" dirty="0"/>
              <a:t> et </a:t>
            </a:r>
            <a:r>
              <a:rPr lang="en-US" sz="2400" u="sng" dirty="0" err="1"/>
              <a:t>électrique</a:t>
            </a:r>
            <a:r>
              <a:rPr lang="en-US" sz="2400" u="sng" dirty="0"/>
              <a:t>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85326D8-2FD8-4AC2-8001-C41344662490}"/>
              </a:ext>
            </a:extLst>
          </p:cNvPr>
          <p:cNvSpPr txBox="1"/>
          <p:nvPr/>
        </p:nvSpPr>
        <p:spPr>
          <a:xfrm>
            <a:off x="5863570" y="2752082"/>
            <a:ext cx="238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/>
              <a:t>Bilan</a:t>
            </a:r>
            <a:r>
              <a:rPr lang="en-US" sz="2400" u="sng" dirty="0"/>
              <a:t> </a:t>
            </a:r>
            <a:r>
              <a:rPr lang="en-US" sz="2400" u="sng" dirty="0" err="1"/>
              <a:t>énergétique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64007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53D74-A8B2-455B-BB01-29987041A467}"/>
              </a:ext>
            </a:extLst>
          </p:cNvPr>
          <p:cNvSpPr/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Inductance </a:t>
            </a:r>
            <a:r>
              <a:rPr lang="en-US" sz="4000" dirty="0" err="1">
                <a:solidFill>
                  <a:schemeClr val="tx1"/>
                </a:solidFill>
              </a:rPr>
              <a:t>Mutuelle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649D47-762A-4F97-9083-9FD3056F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171019" y="776287"/>
            <a:ext cx="1971675" cy="53054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CA5963-3CD1-46F3-BDA7-816567816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597548" y="776287"/>
            <a:ext cx="1971675" cy="53054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D121A-B0CB-4E92-B879-9D0AFF60F4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4" y="1971886"/>
            <a:ext cx="411902" cy="3508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F8AA946-0809-443F-969A-B9E9766A4A7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26" y="1971887"/>
            <a:ext cx="423763" cy="3525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5C7F54-9FA2-4A87-8EC8-3EBF878513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78" y="1609896"/>
            <a:ext cx="430544" cy="290038"/>
          </a:xfrm>
          <a:prstGeom prst="rect">
            <a:avLst/>
          </a:prstGeom>
        </p:spPr>
      </p:pic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784E197B-7CC3-4FB8-856A-9DE2F2B8D11B}"/>
              </a:ext>
            </a:extLst>
          </p:cNvPr>
          <p:cNvSpPr/>
          <p:nvPr/>
        </p:nvSpPr>
        <p:spPr>
          <a:xfrm>
            <a:off x="5127171" y="2073585"/>
            <a:ext cx="1747158" cy="326715"/>
          </a:xfrm>
          <a:custGeom>
            <a:avLst/>
            <a:gdLst>
              <a:gd name="connsiteX0" fmla="*/ 0 w 1747158"/>
              <a:gd name="connsiteY0" fmla="*/ 326715 h 326715"/>
              <a:gd name="connsiteX1" fmla="*/ 881743 w 1747158"/>
              <a:gd name="connsiteY1" fmla="*/ 144 h 326715"/>
              <a:gd name="connsiteX2" fmla="*/ 1747158 w 1747158"/>
              <a:gd name="connsiteY2" fmla="*/ 294058 h 32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7158" h="326715">
                <a:moveTo>
                  <a:pt x="0" y="326715"/>
                </a:moveTo>
                <a:cubicBezTo>
                  <a:pt x="295275" y="166151"/>
                  <a:pt x="590550" y="5587"/>
                  <a:pt x="881743" y="144"/>
                </a:cubicBezTo>
                <a:cubicBezTo>
                  <a:pt x="1172936" y="-5299"/>
                  <a:pt x="1460047" y="144379"/>
                  <a:pt x="1747158" y="294058"/>
                </a:cubicBezTo>
              </a:path>
            </a:pathLst>
          </a:custGeom>
          <a:noFill/>
          <a:ln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77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5,2231"/>
  <p:tag name="ORIGINALWIDTH" val="1117,36"/>
  <p:tag name="LATEXADDIN" val="\documentclass{article}&#10;\usepackage{amsmath}&#10;\pagestyle{empty}&#10;\begin{document}&#10;&#10;$\underline{H}(\omega)=\frac{\underline{U_s}}{\underline{U_e}}=\frac{1}{1+j\frac{L}{R}\omega}$&#10;&#10;&#10;&#10;\end{document}"/>
  <p:tag name="IGUANATEXSIZE" val="20"/>
  <p:tag name="IGUANATEXCURSOR" val="8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121,4848"/>
  <p:tag name="LATEXADDIN" val="\documentclass{article}&#10;\usepackage{amsmath}&#10;\pagestyle{empty}&#10;\begin{document}&#10;&#10;$L_1$&#10;&#10;&#10;&#10;\end{document}"/>
  <p:tag name="IGUANATEXSIZE" val="20"/>
  <p:tag name="IGUANATEXCURSOR" val="8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124,4844"/>
  <p:tag name="LATEXADDIN" val="\documentclass{article}&#10;\usepackage{amsmath}&#10;\pagestyle{empty}&#10;\begin{document}&#10;&#10;$L_2$&#10;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125,9843"/>
  <p:tag name="LATEXADDIN" val="\documentclass{article}&#10;\usepackage{amsmath}&#10;\pagestyle{empty}&#10;\begin{document}&#10;&#10;$M$&#10;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9,7225"/>
  <p:tag name="ORIGINALWIDTH" val="967,379"/>
  <p:tag name="LATEXADDIN" val="\documentclass{article}&#10;\usepackage{amsmath}&#10;\pagestyle{empty}&#10;\begin{document}&#10;&#10;$|\underline{H}(\omega)|^2=\frac{1}{1+\frac{L^2}{R^2}\omega^2}$&#10;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,4777"/>
  <p:tag name="ORIGINALWIDTH" val="572,9283"/>
  <p:tag name="LATEXADDIN" val="\documentclass{article}&#10;\usepackage{amsmath}&#10;\pagestyle{empty}&#10;\begin{document}&#10;&#10;$L=\frac{\mu_0 N^2S}{l}$&#10;&#10;&#10;&#10;\end{document}"/>
  <p:tag name="IGUANATEXSIZE" val="20"/>
  <p:tag name="IGUANATEXCURSOR" val="10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439,445"/>
  <p:tag name="LATEXADDIN" val="\documentclass{article}&#10;\usepackage{amsmath}&#10;\pagestyle{empty}&#10;\begin{document}&#10;&#10;$\frac{U_2}{U_1}=\frac{N_2}{N_1}$&#10;&#10;&#10;&#10;\end{document}"/>
  <p:tag name="IGUANATEXSIZE" val="20"/>
  <p:tag name="IGUANATEXCURSOR" val="10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,4807"/>
  <p:tag name="ORIGINALWIDTH" val="1724,035"/>
  <p:tag name="LATEXADDIN" val="\documentclass{article}&#10;\usepackage{amsmath}&#10;\pagestyle{empty}&#10;\begin{document}&#10;&#10;(E) \quad $vB2\pi a N=Ri+L\frac{di}{dt}+\frac{q}{C}$&#10;&#10;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835,021"/>
  <p:tag name="LATEXADDIN" val="\documentclass{article}&#10;\usepackage{amsmath}&#10;\usepackage[greek,frenchb]{babel} %francais, polish, spanish, ...&#10;\usepackage[T1]{fontenc}&#10;\usepackage[UTF8]{inputenc}&#10;\usepackage{upgreek} % Permet d'avoir des lettres grecs non italiques&#10;\usepackage{lmodern} %Type1-font for non-english texts and characters&#10;&#10;\pagestyle{empty}&#10;\begin{document}&#10;&#10;(M) \quad $m \ddot{z} = -\alpha \dot{z} -kz -i2\pi aNB$&#10;&#10;&#10;&#10;\end{document}"/>
  <p:tag name="IGUANATEXSIZE" val="20"/>
  <p:tag name="IGUANATEXCURSOR" val="39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,7308"/>
  <p:tag name="ORIGINALWIDTH" val="2442,445"/>
  <p:tag name="LATEXADDIN" val="\documentclass{article}&#10;\usepackage{amsmath}&#10;\usepackage[greek,frenchb]{babel} %francais, polish, spanish, ...&#10;\usepackage[T1]{fontenc}&#10;\usepackage[UTF8]{inputenc}&#10;\usepackage{upgreek} % Permet d'avoir des lettres grecs non italiques&#10;\usepackage{lmodern} %Type1-font for non-english texts and characters&#10;&#10;\pagestyle{empty}&#10;\begin{document}&#10;&#10;(M) \quad $\frac{d}{dt} (\frac{1}{2} m\dot{z}^2+\frac{1}{2}kz^2)  = -\alpha \dot{z}^2 -iv2\pi aNB$&#10;&#10;&#10;&#10;\end{document}"/>
  <p:tag name="IGUANATEXSIZE" val="20"/>
  <p:tag name="IGUANATEXCURSOR" val="42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,4807"/>
  <p:tag name="ORIGINALWIDTH" val="2371,203"/>
  <p:tag name="LATEXADDIN" val="\documentclass{article}&#10;\usepackage{amsmath}&#10;\pagestyle{empty}&#10;\begin{document}&#10;&#10;(E) \quad $\frac{d}{dt} ( \frac{1}{2}L i^2+\frac{1}{2C} q^2) = -Ri^2 + i vB 2\pi a N$&#10;&#10;&#10;&#10;\end{document}"/>
  <p:tag name="IGUANATEXSIZE" val="20"/>
  <p:tag name="IGUANATEXCURSOR" val="15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,7308"/>
  <p:tag name="ORIGINALWIDTH" val="3075,366"/>
  <p:tag name="LATEXADDIN" val="\documentclass{article}&#10;\usepackage{amsmath}&#10;\pagestyle{empty}&#10;\begin{document}&#10;&#10;(E)+(M) \quad $\frac{d}{dt} (E_{bob} + E_{Capa} + E_c + E_k) = -Ri^2 + -\alpha \dot{z}^2$&#10;&#10;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</TotalTime>
  <Words>80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Bibouille</dc:creator>
  <cp:lastModifiedBy>Bibouille</cp:lastModifiedBy>
  <cp:revision>37</cp:revision>
  <dcterms:created xsi:type="dcterms:W3CDTF">2019-12-10T17:40:30Z</dcterms:created>
  <dcterms:modified xsi:type="dcterms:W3CDTF">2019-12-13T11:13:25Z</dcterms:modified>
</cp:coreProperties>
</file>