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66" r:id="rId3"/>
    <p:sldId id="273" r:id="rId4"/>
    <p:sldId id="274" r:id="rId5"/>
    <p:sldId id="271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7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3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Interactions lumière matière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1" y="2035827"/>
            <a:ext cx="11017674" cy="26814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326123" y="4729818"/>
                <a:ext cx="33152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𝑒𝑖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1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123" y="4729818"/>
                <a:ext cx="3315232" cy="430887"/>
              </a:xfrm>
              <a:prstGeom prst="rect">
                <a:avLst/>
              </a:prstGeom>
              <a:blipFill rotWithShape="0">
                <a:blip r:embed="rId3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4606505" y="4729818"/>
                <a:ext cx="33152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1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505" y="4729818"/>
                <a:ext cx="3315232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957477" y="4729818"/>
                <a:ext cx="33152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𝑒𝑠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fr-FR" sz="21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77" y="4729818"/>
                <a:ext cx="3315232" cy="415498"/>
              </a:xfrm>
              <a:prstGeom prst="rect">
                <a:avLst/>
              </a:prstGeom>
              <a:blipFill rotWithShape="0"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4442603" y="2035827"/>
            <a:ext cx="0" cy="437359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976548" y="2035827"/>
            <a:ext cx="0" cy="437359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908659" y="5496531"/>
                <a:ext cx="3315232" cy="77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fr-FR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1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59" y="5496531"/>
                <a:ext cx="3315232" cy="7792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442603" y="5496531"/>
                <a:ext cx="3476345" cy="749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fr-FR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1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603" y="5496531"/>
                <a:ext cx="3476345" cy="74969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8031360" y="5496531"/>
                <a:ext cx="4009651" cy="749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fr-FR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1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1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360" y="5496531"/>
                <a:ext cx="4009651" cy="7496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668507" y="1581023"/>
                <a:ext cx="33152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100" dirty="0" smtClean="0">
                    <a:solidFill>
                      <a:srgbClr val="FF0000"/>
                    </a:solidFill>
                  </a:rPr>
                  <a:t>Photon incident: E = </a:t>
                </a:r>
                <a14:m>
                  <m:oMath xmlns:m="http://schemas.openxmlformats.org/officeDocument/2006/math">
                    <m:r>
                      <a:rPr lang="fr-FR" sz="2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sz="2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507" y="1581023"/>
                <a:ext cx="3315232" cy="415498"/>
              </a:xfrm>
              <a:prstGeom prst="rect">
                <a:avLst/>
              </a:prstGeom>
              <a:blipFill rotWithShape="0">
                <a:blip r:embed="rId9"/>
                <a:stretch>
                  <a:fillRect l="-2206" t="-8696" b="-275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92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110" y="164281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Loi de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stéphane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Boltzman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69145" y="3569677"/>
            <a:ext cx="4694763" cy="1295621"/>
            <a:chOff x="3571334" y="3647314"/>
            <a:chExt cx="4694763" cy="129562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5984" t="56007" r="71028" b="32714"/>
            <a:stretch/>
          </p:blipFill>
          <p:spPr>
            <a:xfrm>
              <a:off x="3571334" y="3647314"/>
              <a:ext cx="4694763" cy="129562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40613" t="64906" r="57264" b="30692"/>
            <a:stretch/>
          </p:blipFill>
          <p:spPr>
            <a:xfrm>
              <a:off x="3792298" y="3786997"/>
              <a:ext cx="244005" cy="284672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667241" y="2304054"/>
            <a:ext cx="3814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Densité volumique d’énergie spectrale</a:t>
            </a:r>
          </a:p>
          <a:p>
            <a:r>
              <a:rPr lang="fr-FR" dirty="0" smtClean="0"/>
              <a:t>selon la loi de Planck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905905" y="3851696"/>
            <a:ext cx="3814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Densité volumique d’énergie spectrale</a:t>
            </a:r>
          </a:p>
          <a:p>
            <a:r>
              <a:rPr lang="fr-FR" dirty="0" smtClean="0"/>
              <a:t>trouvé</a:t>
            </a:r>
            <a:endParaRPr lang="fr-FR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87992" y="1643406"/>
            <a:ext cx="4226421" cy="1682152"/>
            <a:chOff x="4986067" y="1686538"/>
            <a:chExt cx="4226421" cy="168215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l="45778" t="23522" r="45145" b="65409"/>
            <a:stretch/>
          </p:blipFill>
          <p:spPr>
            <a:xfrm>
              <a:off x="4986067" y="1686539"/>
              <a:ext cx="2452225" cy="168215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/>
            <a:srcRect l="53217" t="23522" r="35331" b="65409"/>
            <a:stretch/>
          </p:blipFill>
          <p:spPr>
            <a:xfrm>
              <a:off x="6118364" y="1686538"/>
              <a:ext cx="3094124" cy="16821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549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740" y="164281"/>
            <a:ext cx="11624094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Bilan de puissance dans un volume du milieu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863" t="38742" r="39929" b="31572"/>
          <a:stretch/>
        </p:blipFill>
        <p:spPr>
          <a:xfrm>
            <a:off x="4010420" y="1322240"/>
            <a:ext cx="4013076" cy="28874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4323344"/>
                <a:ext cx="12007973" cy="428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9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9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19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9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9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9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9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𝑑𝑧</m:t>
                      </m:r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9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𝑑𝑤</m:t>
                      </m:r>
                      <m:d>
                        <m:dPr>
                          <m:ctrlPr>
                            <a:rPr lang="en-US" sz="19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9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9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9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9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9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9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9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9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19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9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9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9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19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9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9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US" sz="19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9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9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9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𝑒𝑚𝑖𝑠𝑒</m:t>
                              </m:r>
                            </m:sub>
                          </m:sSub>
                          <m:r>
                            <a:rPr lang="en-US" sz="1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9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𝑎𝑏𝑠</m:t>
                              </m:r>
                            </m:sub>
                          </m:sSub>
                          <m:r>
                            <a:rPr lang="en-US" sz="1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9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𝑝𝑒𝑟𝑡𝑒</m:t>
                              </m:r>
                            </m:sub>
                          </m:sSub>
                        </m:e>
                      </m:d>
                      <m:r>
                        <a:rPr lang="en-US" sz="1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fr-FR" sz="19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23344"/>
                <a:ext cx="12007973" cy="428194"/>
              </a:xfrm>
              <a:prstGeom prst="rect">
                <a:avLst/>
              </a:prstGeom>
              <a:blipFill rotWithShape="0">
                <a:blip r:embed="rId3"/>
                <a:stretch>
                  <a:fillRect b="-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215779" y="2750184"/>
            <a:ext cx="504765" cy="4259435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FF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6278153" y="3241224"/>
            <a:ext cx="475331" cy="3306791"/>
          </a:xfrm>
          <a:prstGeom prst="rightBrac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FF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9797731" y="3292981"/>
            <a:ext cx="475330" cy="320327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153" y="5132284"/>
            <a:ext cx="336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</a:rPr>
              <a:t>Variation d’énergie entre t et </a:t>
            </a:r>
            <a:r>
              <a:rPr lang="fr-FR" dirty="0" err="1" smtClean="0">
                <a:solidFill>
                  <a:srgbClr val="0000FF"/>
                </a:solidFill>
              </a:rPr>
              <a:t>t+dt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94646" y="5132284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Energie entrante – énergie sortante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94788" y="5132283"/>
            <a:ext cx="3237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Variation d’énergie du au milieu </a:t>
            </a:r>
          </a:p>
          <a:p>
            <a:pPr algn="ctr"/>
            <a:r>
              <a:rPr lang="fr-FR" dirty="0" smtClean="0">
                <a:solidFill>
                  <a:srgbClr val="FF0000"/>
                </a:solidFill>
              </a:rPr>
              <a:t>et aux pertes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4270" y="2051696"/>
            <a:ext cx="291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Volume éclairée </a:t>
            </a:r>
          </a:p>
          <a:p>
            <a:r>
              <a:rPr lang="fr-FR" dirty="0" smtClean="0"/>
              <a:t>par une intensité lumineuse I</a:t>
            </a:r>
            <a:endParaRPr lang="fr-FR" dirty="0"/>
          </a:p>
        </p:txBody>
      </p:sp>
      <p:grpSp>
        <p:nvGrpSpPr>
          <p:cNvPr id="16" name="Group 15"/>
          <p:cNvGrpSpPr/>
          <p:nvPr/>
        </p:nvGrpSpPr>
        <p:grpSpPr>
          <a:xfrm>
            <a:off x="4748685" y="5576966"/>
            <a:ext cx="3274812" cy="859603"/>
            <a:chOff x="4748685" y="5533836"/>
            <a:chExt cx="3274812" cy="85960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/>
            <a:srcRect l="36934" t="62138" r="40920" b="28302"/>
            <a:stretch/>
          </p:blipFill>
          <p:spPr>
            <a:xfrm>
              <a:off x="4748685" y="5566057"/>
              <a:ext cx="3274811" cy="79516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748685" y="5533836"/>
              <a:ext cx="3274812" cy="85960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7982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Principe du laser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b="12327"/>
          <a:stretch/>
        </p:blipFill>
        <p:spPr>
          <a:xfrm>
            <a:off x="1976592" y="1707173"/>
            <a:ext cx="7665075" cy="408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8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110" y="164281"/>
            <a:ext cx="9875520" cy="1356360"/>
          </a:xfrm>
        </p:spPr>
        <p:txBody>
          <a:bodyPr/>
          <a:lstStyle/>
          <a:p>
            <a:pPr algn="ctr"/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Coube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de gain et niveau des pertes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194" t="29560" r="27051" b="23271"/>
          <a:stretch/>
        </p:blipFill>
        <p:spPr>
          <a:xfrm>
            <a:off x="1673477" y="1520641"/>
            <a:ext cx="8229648" cy="391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0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110" y="164281"/>
            <a:ext cx="9875520" cy="1356360"/>
          </a:xfrm>
        </p:spPr>
        <p:txBody>
          <a:bodyPr/>
          <a:lstStyle/>
          <a:p>
            <a:pPr algn="ctr"/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Faiscéa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gaussien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750" t="28176" r="29387" b="25534"/>
          <a:stretch/>
        </p:blipFill>
        <p:spPr>
          <a:xfrm>
            <a:off x="475840" y="1520641"/>
            <a:ext cx="11020059" cy="429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8294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4452</TotalTime>
  <Words>79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Corbel</vt:lpstr>
      <vt:lpstr>Basis</vt:lpstr>
      <vt:lpstr>Laser</vt:lpstr>
      <vt:lpstr>Interactions lumière matière</vt:lpstr>
      <vt:lpstr>Loi de stéphane Boltzman</vt:lpstr>
      <vt:lpstr>Bilan de puissance dans un volume du milieu</vt:lpstr>
      <vt:lpstr>Principe du laser</vt:lpstr>
      <vt:lpstr>Coube de gain et niveau des pertes</vt:lpstr>
      <vt:lpstr>Faiscéau gaussien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Chelli</dc:creator>
  <cp:lastModifiedBy>Bernard Chelli</cp:lastModifiedBy>
  <cp:revision>127</cp:revision>
  <dcterms:created xsi:type="dcterms:W3CDTF">2019-10-29T18:08:20Z</dcterms:created>
  <dcterms:modified xsi:type="dcterms:W3CDTF">2020-05-23T20:57:28Z</dcterms:modified>
</cp:coreProperties>
</file>