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71" r:id="rId5"/>
    <p:sldId id="268" r:id="rId6"/>
    <p:sldId id="270" r:id="rId7"/>
    <p:sldId id="269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7" autoAdjust="0"/>
  </p:normalViewPr>
  <p:slideViewPr>
    <p:cSldViewPr snapToGrid="0">
      <p:cViewPr varScale="1">
        <p:scale>
          <a:sx n="48" d="100"/>
          <a:sy n="48" d="100"/>
        </p:scale>
        <p:origin x="7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0" y="3056527"/>
            <a:ext cx="10363731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LP03 : Notion de viscosité d’un fluide 		Ecoulement visqueux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Existence de contraintes tangentielles dans un fluide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3341" t="24422" r="12228" b="29505"/>
          <a:stretch/>
        </p:blipFill>
        <p:spPr>
          <a:xfrm>
            <a:off x="949105" y="1964602"/>
            <a:ext cx="10293790" cy="31596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Conditions aux limites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paroi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i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fluide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294578"/>
                  </p:ext>
                </p:extLst>
              </p:nvPr>
            </p:nvGraphicFramePr>
            <p:xfrm>
              <a:off x="1051858" y="4026152"/>
              <a:ext cx="10088283" cy="1823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2058895"/>
                    <a:gridCol w="1945341"/>
                    <a:gridCol w="350221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Interface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Vitesse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Pression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Contrainte tangentielle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707771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Paroi solide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56897" r="-265680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56897" r="-181505" b="-107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56897" r="-696" b="-107759"/>
                          </a:stretch>
                        </a:blipFill>
                      </a:tcPr>
                    </a:tc>
                  </a:tr>
                  <a:tr h="744982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Fluides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25740" t="-147967" r="-265680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9185" t="-147967" r="-181505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174" t="-147967" r="-696" b="-16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7" name="Groupe 16"/>
          <p:cNvGrpSpPr/>
          <p:nvPr/>
        </p:nvGrpSpPr>
        <p:grpSpPr>
          <a:xfrm>
            <a:off x="4665405" y="1238865"/>
            <a:ext cx="4441512" cy="2257372"/>
            <a:chOff x="4665405" y="1238865"/>
            <a:chExt cx="4441512" cy="2257372"/>
          </a:xfrm>
        </p:grpSpPr>
        <p:sp>
          <p:nvSpPr>
            <p:cNvPr id="16" name="Rectangle 15"/>
            <p:cNvSpPr/>
            <p:nvPr/>
          </p:nvSpPr>
          <p:spPr>
            <a:xfrm>
              <a:off x="4665405" y="2367551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65405" y="1238865"/>
              <a:ext cx="3083859" cy="112868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4665406" y="2367552"/>
              <a:ext cx="308385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 flipV="1">
              <a:off x="8386917" y="1685851"/>
              <a:ext cx="0" cy="72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8386917" y="2405851"/>
              <a:ext cx="72000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598" y="2444150"/>
                  <a:ext cx="18331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269" y="1663982"/>
                  <a:ext cx="1690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ZoneTexte 12"/>
            <p:cNvSpPr txBox="1"/>
            <p:nvPr/>
          </p:nvSpPr>
          <p:spPr>
            <a:xfrm>
              <a:off x="5744706" y="1618541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Fluide 1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409198" y="2747227"/>
              <a:ext cx="15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</a:rPr>
                <a:t>Paroi / Fluide 2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Operateur </a:t>
            </a:r>
            <a:r>
              <a:rPr lang="fr-FR" sz="3600" b="1" dirty="0" err="1" smtClean="0">
                <a:solidFill>
                  <a:srgbClr val="0070C0"/>
                </a:solidFill>
              </a:rPr>
              <a:t>v.gradient</a:t>
            </a:r>
            <a:r>
              <a:rPr lang="fr-FR" sz="3600" b="1" dirty="0" smtClean="0">
                <a:solidFill>
                  <a:srgbClr val="0070C0"/>
                </a:solidFill>
              </a:rPr>
              <a:t> </a:t>
            </a:r>
            <a:r>
              <a:rPr lang="fr-FR" sz="3600" b="1" dirty="0">
                <a:solidFill>
                  <a:srgbClr val="0070C0"/>
                </a:solidFill>
              </a:rPr>
              <a:t>e</a:t>
            </a:r>
            <a:r>
              <a:rPr lang="fr-FR" sz="3600" b="1" dirty="0" smtClean="0">
                <a:solidFill>
                  <a:srgbClr val="0070C0"/>
                </a:solidFill>
              </a:rPr>
              <a:t>n coordonnées cylindriques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210" t="43976" r="66184" b="38714"/>
          <a:stretch/>
        </p:blipFill>
        <p:spPr>
          <a:xfrm>
            <a:off x="2310062" y="1363578"/>
            <a:ext cx="7122698" cy="474846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50695" y="4940967"/>
            <a:ext cx="1379621" cy="11710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le 7"/>
          <p:cNvSpPr/>
          <p:nvPr/>
        </p:nvSpPr>
        <p:spPr>
          <a:xfrm>
            <a:off x="1955130" y="1836821"/>
            <a:ext cx="709864" cy="11710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/>
          <p:cNvSpPr/>
          <p:nvPr/>
        </p:nvSpPr>
        <p:spPr>
          <a:xfrm>
            <a:off x="7780422" y="4604083"/>
            <a:ext cx="1732548" cy="17485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72027" y="2044725"/>
                <a:ext cx="86426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5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5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7" y="2044725"/>
                <a:ext cx="864267" cy="6309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72026" y="3422338"/>
                <a:ext cx="86426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5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sz="3500" b="1" i="1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5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6" y="3422338"/>
                <a:ext cx="864267" cy="6309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72025" y="4940967"/>
                <a:ext cx="86426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5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35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35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5" y="4940967"/>
                <a:ext cx="864267" cy="630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96716" y="1836179"/>
            <a:ext cx="0" cy="38748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751" y="1494504"/>
                <a:ext cx="1973361" cy="601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20983" y="1125172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Loi de </a:t>
            </a:r>
            <a:r>
              <a:rPr lang="fr-FR" b="1" dirty="0" smtClean="0">
                <a:solidFill>
                  <a:schemeClr val="accent1"/>
                </a:solidFill>
              </a:rPr>
              <a:t>Poiseuille</a:t>
            </a:r>
            <a:r>
              <a:rPr lang="fr-FR" dirty="0" smtClean="0">
                <a:solidFill>
                  <a:schemeClr val="accent1"/>
                </a:solidFill>
              </a:rPr>
              <a:t> :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0983" y="3214527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Vitesse moyenne :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3583858"/>
                <a:ext cx="1977849" cy="602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220983" y="5303882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Nombre de Reynolds :</a:t>
            </a:r>
            <a:endParaRPr lang="fr-FR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63" y="5673214"/>
                <a:ext cx="2074093" cy="602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35" y="1795259"/>
            <a:ext cx="4876800" cy="3838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2096015"/>
                <a:ext cx="13182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51" y="3515858"/>
                <a:ext cx="131503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444" y="4935701"/>
                <a:ext cx="131824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Loi de Poiseuille et expérience de Reynolds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48" y="1696938"/>
            <a:ext cx="4876800" cy="3838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1997694"/>
                <a:ext cx="131824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64" y="3417537"/>
                <a:ext cx="13150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&gt;2000</m:t>
                      </m:r>
                    </m:oMath>
                  </m:oMathPara>
                </a14:m>
                <a:endParaRPr lang="fr-F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257" y="4837380"/>
                <a:ext cx="131824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/>
          <p:cNvSpPr txBox="1"/>
          <p:nvPr/>
        </p:nvSpPr>
        <p:spPr>
          <a:xfrm>
            <a:off x="11467122" y="64852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Cnam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9652" t="8608" r="20158" b="16962"/>
          <a:stretch/>
        </p:blipFill>
        <p:spPr>
          <a:xfrm>
            <a:off x="1703467" y="747252"/>
            <a:ext cx="8785066" cy="6110748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Coefficient de trainée autour d’une sphère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6" t="13079" r="20926" b="10450"/>
          <a:stretch/>
        </p:blipFill>
        <p:spPr>
          <a:xfrm>
            <a:off x="3175756" y="4286309"/>
            <a:ext cx="1377373" cy="12108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6" y="4286309"/>
            <a:ext cx="1614504" cy="12108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52" y="1094064"/>
            <a:ext cx="1925968" cy="11852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14" y="2591747"/>
            <a:ext cx="2302897" cy="121087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99045" y="64886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Sanz, 2016</a:t>
            </a:r>
            <a:endParaRPr lang="fr-FR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5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Viscosité de quelques fluides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53881" y="3406589"/>
            <a:ext cx="9084235" cy="12880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 dynamique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Pl</m:t>
                                </m:r>
                              </m:oMath>
                            </m:oMathPara>
                          </a14:m>
                          <a:endParaRPr lang="fr-FR" i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1,8.10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1,4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Masse volumique</a:t>
                          </a:r>
                          <a:endParaRPr lang="fr-FR" b="1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1,3.10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 smtClean="0"/>
                            <a:t>Viscosité</a:t>
                          </a:r>
                          <a:r>
                            <a:rPr lang="fr-FR" b="1" baseline="0" dirty="0" smtClean="0"/>
                            <a:t> cinématique</a:t>
                          </a:r>
                          <a:endParaRPr lang="fr-FR" b="1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baseline="0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1,0.10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1,4.10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1,1.10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049443"/>
                  </p:ext>
                </p:extLst>
              </p:nvPr>
            </p:nvGraphicFramePr>
            <p:xfrm>
              <a:off x="1553882" y="2403540"/>
              <a:ext cx="9084235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1835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Fluide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Unité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Eau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Air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Glycérine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62857" r="-25283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62857" r="-3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62857" r="-2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62857" r="-101498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62857" r="-1498" b="-20285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161321" r="-25283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161321" r="-3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161321" r="-2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161321" r="-101498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161321" r="-1498" b="-1009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36" t="-263810" r="-25283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9176" t="-263810" r="-3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59176" t="-263810" r="-2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9176" t="-263810" r="-1014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176" t="-263810" r="-1498" b="-19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0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136</Words>
  <Application>Microsoft Office PowerPoint</Application>
  <PresentationFormat>Widescreen</PresentationFormat>
  <Paragraphs>67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LP03 : Notion de viscosité d’un fluide   Ecoulement visqueux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Bernard Chelli</cp:lastModifiedBy>
  <cp:revision>35</cp:revision>
  <dcterms:created xsi:type="dcterms:W3CDTF">2019-10-10T16:45:18Z</dcterms:created>
  <dcterms:modified xsi:type="dcterms:W3CDTF">2020-06-02T12:15:16Z</dcterms:modified>
</cp:coreProperties>
</file>