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1" r:id="rId1"/>
  </p:sldMasterIdLst>
  <p:sldIdLst>
    <p:sldId id="256" r:id="rId2"/>
    <p:sldId id="273" r:id="rId3"/>
    <p:sldId id="275" r:id="rId4"/>
    <p:sldId id="270" r:id="rId5"/>
    <p:sldId id="258" r:id="rId6"/>
    <p:sldId id="276" r:id="rId7"/>
    <p:sldId id="269" r:id="rId8"/>
    <p:sldId id="27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34" autoAdjust="0"/>
    <p:restoredTop sz="94660"/>
  </p:normalViewPr>
  <p:slideViewPr>
    <p:cSldViewPr snapToGrid="0">
      <p:cViewPr varScale="1">
        <p:scale>
          <a:sx n="89" d="100"/>
          <a:sy n="89" d="100"/>
        </p:scale>
        <p:origin x="67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E700B27-DE4C-4B9E-BB11-B9027034A00F}" type="datetimeFigureOut">
              <a:rPr lang="en-US" smtClean="0"/>
              <a:pPr/>
              <a:t>5/2/2020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6275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smtClean="0"/>
              <a:t>5/2/2020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913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smtClean="0"/>
              <a:t>5/2/2020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469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smtClean="0"/>
              <a:t>5/2/2020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152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smtClean="0"/>
              <a:t>5/2/2020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3696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smtClean="0"/>
              <a:t>5/2/2020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561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smtClean="0"/>
              <a:t>5/2/2020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374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smtClean="0"/>
              <a:t>5/2/2020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862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smtClean="0"/>
              <a:t>5/2/2020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587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smtClean="0"/>
              <a:t>5/2/2020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021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smtClean="0"/>
              <a:t>5/2/2020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845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smtClean="0"/>
              <a:t>5/2/2020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355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ibtech.com/conductivite.php?lang=fr_FR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Conduction </a:t>
            </a:r>
            <a:r>
              <a:rPr lang="en-US" dirty="0" err="1" smtClean="0"/>
              <a:t>dans</a:t>
            </a:r>
            <a:r>
              <a:rPr lang="en-US" dirty="0" smtClean="0"/>
              <a:t> les </a:t>
            </a:r>
            <a:r>
              <a:rPr lang="en-US" dirty="0" err="1" smtClean="0"/>
              <a:t>solides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038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84314"/>
            <a:ext cx="9875520" cy="1356360"/>
          </a:xfrm>
        </p:spPr>
        <p:txBody>
          <a:bodyPr/>
          <a:lstStyle/>
          <a:p>
            <a:pPr algn="ctr"/>
            <a:r>
              <a:rPr lang="fr-FR" dirty="0"/>
              <a:t>Conductivité électrique de solides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au 4">
                <a:extLst>
                  <a:ext uri="{FF2B5EF4-FFF2-40B4-BE49-F238E27FC236}">
                    <a16:creationId xmlns="" xmlns:a16="http://schemas.microsoft.com/office/drawing/2014/main" id="{83274531-9E37-4656-8555-16C63DE12DB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029567" y="1889404"/>
              <a:ext cx="8193826" cy="368417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4096913">
                      <a:extLst>
                        <a:ext uri="{9D8B030D-6E8A-4147-A177-3AD203B41FA5}">
                          <a16:colId xmlns="" xmlns:a16="http://schemas.microsoft.com/office/drawing/2014/main" val="243145926"/>
                        </a:ext>
                      </a:extLst>
                    </a:gridCol>
                    <a:gridCol w="4096913">
                      <a:extLst>
                        <a:ext uri="{9D8B030D-6E8A-4147-A177-3AD203B41FA5}">
                          <a16:colId xmlns="" xmlns:a16="http://schemas.microsoft.com/office/drawing/2014/main" val="3953082525"/>
                        </a:ext>
                      </a:extLst>
                    </a:gridCol>
                  </a:tblGrid>
                  <a:tr h="7368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400" dirty="0"/>
                            <a:t>Métal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400" dirty="0"/>
                            <a:t>Conductivité (</a:t>
                          </a:r>
                          <a14:m>
                            <m:oMath xmlns:m="http://schemas.openxmlformats.org/officeDocument/2006/math">
                              <m:r>
                                <a:rPr lang="fr-FR" sz="2400" smtClean="0">
                                  <a:latin typeface="Cambria Math" panose="02040503050406030204" pitchFamily="18" charset="0"/>
                                </a:rPr>
                                <m:t>𝐌</m:t>
                              </m:r>
                              <m:r>
                                <a:rPr lang="fr-FR" sz="2400" smtClean="0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  <m:r>
                                <a:rPr lang="fr-FR" sz="2400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fr-FR" sz="2400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  <m:sSup>
                                <m:sSupPr>
                                  <m:ctrlPr>
                                    <a:rPr lang="fr-FR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2400" smtClean="0">
                                      <a:latin typeface="Cambria Math" panose="02040503050406030204" pitchFamily="18" charset="0"/>
                                    </a:rPr>
                                    <m:t>𝒎</m:t>
                                  </m:r>
                                </m:e>
                                <m:sup>
                                  <m:r>
                                    <a:rPr lang="fr-FR" sz="240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fr-FR" sz="2400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p>
                              </m:sSup>
                            </m:oMath>
                          </a14:m>
                          <a:r>
                            <a:rPr lang="fr-FR" sz="2400" dirty="0"/>
                            <a:t>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="" xmlns:a16="http://schemas.microsoft.com/office/drawing/2014/main" val="1984769953"/>
                      </a:ext>
                    </a:extLst>
                  </a:tr>
                  <a:tr h="7368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000" dirty="0"/>
                            <a:t>Aluminium  </a:t>
                          </a:r>
                          <a14:m>
                            <m:oMath xmlns:m="http://schemas.openxmlformats.org/officeDocument/2006/math">
                              <m:r>
                                <a:rPr lang="fr-FR" sz="200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FR" sz="200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fr-FR" sz="2000" smtClean="0">
                                  <a:latin typeface="Cambria Math" panose="02040503050406030204" pitchFamily="18" charset="0"/>
                                </a:rPr>
                                <m:t>=25°</m:t>
                              </m:r>
                              <m:r>
                                <a:rPr lang="fr-FR" sz="200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fr-FR" sz="200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fr-FR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 dirty="0" smtClean="0">
                                    <a:latin typeface="Cambria Math" panose="02040503050406030204" pitchFamily="18" charset="0"/>
                                  </a:rPr>
                                  <m:t>0,377</m:t>
                                </m:r>
                              </m:oMath>
                            </m:oMathPara>
                          </a14:m>
                          <a:endParaRPr lang="fr-FR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="" xmlns:a16="http://schemas.microsoft.com/office/drawing/2014/main" val="690146372"/>
                      </a:ext>
                    </a:extLst>
                  </a:tr>
                  <a:tr h="7368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000" dirty="0"/>
                            <a:t>Fer </a:t>
                          </a:r>
                          <a14:m>
                            <m:oMath xmlns:m="http://schemas.openxmlformats.org/officeDocument/2006/math">
                              <m:r>
                                <a:rPr lang="fr-FR" sz="200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FR" sz="200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fr-FR" sz="2000" smtClean="0">
                                  <a:latin typeface="Cambria Math" panose="02040503050406030204" pitchFamily="18" charset="0"/>
                                </a:rPr>
                                <m:t>=25°</m:t>
                              </m:r>
                              <m:r>
                                <a:rPr lang="fr-FR" sz="200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fr-FR" sz="200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fr-FR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 dirty="0" smtClean="0">
                                    <a:latin typeface="Cambria Math" panose="02040503050406030204" pitchFamily="18" charset="0"/>
                                  </a:rPr>
                                  <m:t>0,103</m:t>
                                </m:r>
                              </m:oMath>
                            </m:oMathPara>
                          </a14:m>
                          <a:endParaRPr lang="fr-FR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="" xmlns:a16="http://schemas.microsoft.com/office/drawing/2014/main" val="2894839709"/>
                      </a:ext>
                    </a:extLst>
                  </a:tr>
                  <a:tr h="7368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000" dirty="0"/>
                            <a:t>Carbone </a:t>
                          </a:r>
                          <a14:m>
                            <m:oMath xmlns:m="http://schemas.openxmlformats.org/officeDocument/2006/math">
                              <m:r>
                                <a:rPr lang="fr-FR" sz="200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FR" sz="200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fr-FR" sz="2000" smtClean="0">
                                  <a:latin typeface="Cambria Math" panose="02040503050406030204" pitchFamily="18" charset="0"/>
                                </a:rPr>
                                <m:t>=0°</m:t>
                              </m:r>
                              <m:r>
                                <a:rPr lang="fr-FR" sz="200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fr-FR" sz="200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fr-FR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fr-F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2000" smtClean="0">
                                        <a:latin typeface="Cambria Math" panose="02040503050406030204" pitchFamily="18" charset="0"/>
                                      </a:rPr>
                                      <m:t>7,272.10</m:t>
                                    </m:r>
                                  </m:e>
                                  <m:sup>
                                    <m:r>
                                      <a:rPr lang="fr-FR" sz="200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FR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="" xmlns:a16="http://schemas.microsoft.com/office/drawing/2014/main" val="1344800265"/>
                      </a:ext>
                    </a:extLst>
                  </a:tr>
                  <a:tr h="7368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000" dirty="0"/>
                            <a:t>Bore </a:t>
                          </a:r>
                          <a14:m>
                            <m:oMath xmlns:m="http://schemas.openxmlformats.org/officeDocument/2006/math">
                              <m:r>
                                <a:rPr lang="fr-FR" sz="200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FR" sz="200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fr-FR" sz="2000" smtClean="0">
                                  <a:latin typeface="Cambria Math" panose="02040503050406030204" pitchFamily="18" charset="0"/>
                                </a:rPr>
                                <m:t>=0°</m:t>
                              </m:r>
                              <m:r>
                                <a:rPr lang="fr-FR" sz="200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fr-FR" sz="200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fr-FR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fr-F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2000" smtClean="0">
                                        <a:latin typeface="Cambria Math" panose="02040503050406030204" pitchFamily="18" charset="0"/>
                                      </a:rPr>
                                      <m:t>5,555.10</m:t>
                                    </m:r>
                                  </m:e>
                                  <m:sup>
                                    <m:r>
                                      <a:rPr lang="fr-FR" sz="2000" smtClean="0">
                                        <a:latin typeface="Cambria Math" panose="02040503050406030204" pitchFamily="18" charset="0"/>
                                      </a:rPr>
                                      <m:t>−13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FR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="" xmlns:a16="http://schemas.microsoft.com/office/drawing/2014/main" val="36130338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au 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83274531-9E37-4656-8555-16C63DE12DB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029567" y="1889404"/>
              <a:ext cx="8193826" cy="368417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4096913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43145926"/>
                        </a:ext>
                      </a:extLst>
                    </a:gridCol>
                    <a:gridCol w="4096913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3953082525"/>
                        </a:ext>
                      </a:extLst>
                    </a:gridCol>
                  </a:tblGrid>
                  <a:tr h="7368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400" dirty="0"/>
                            <a:t>Métal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0149" t="-826" r="-594" b="-4024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984769953"/>
                      </a:ext>
                    </a:extLst>
                  </a:tr>
                  <a:tr h="736834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49" t="-100826" r="-100594" b="-3024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0149" t="-100826" r="-594" b="-3024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690146372"/>
                      </a:ext>
                    </a:extLst>
                  </a:tr>
                  <a:tr h="736834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49" t="-199180" r="-100594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0149" t="-199180" r="-594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894839709"/>
                      </a:ext>
                    </a:extLst>
                  </a:tr>
                  <a:tr h="736834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49" t="-301653" r="-100594" b="-1016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0149" t="-301653" r="-594" b="-1016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344800265"/>
                      </a:ext>
                    </a:extLst>
                  </a:tr>
                  <a:tr h="736834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49" t="-401653" r="-100594" b="-16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0149" t="-401653" r="-594" b="-16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36130338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62958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84314"/>
            <a:ext cx="9875520" cy="1356360"/>
          </a:xfrm>
        </p:spPr>
        <p:txBody>
          <a:bodyPr/>
          <a:lstStyle/>
          <a:p>
            <a:pPr algn="ctr"/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Ordres de grandeur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1572882" y="1929539"/>
                <a:ext cx="9641458" cy="19555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tabLst>
                    <a:tab pos="355600" algn="l"/>
                    <a:tab pos="711200" algn="l"/>
                  </a:tabLst>
                </a:pPr>
                <a14:m>
                  <m:oMath xmlns:m="http://schemas.openxmlformats.org/officeDocument/2006/math">
                    <m:r>
                      <a:rPr lang="fr-FR" sz="2500" i="1" kern="15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New York"/>
                      </a:rPr>
                      <m:t>𝜏</m:t>
                    </m:r>
                    <m:r>
                      <a:rPr lang="fr-FR" sz="2500" i="1" kern="15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New York"/>
                      </a:rPr>
                      <m:t>=</m:t>
                    </m:r>
                    <m:f>
                      <m:fPr>
                        <m:ctrlPr>
                          <a:rPr lang="fr-FR" sz="2500" i="1" kern="15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New York"/>
                          </a:rPr>
                        </m:ctrlPr>
                      </m:fPr>
                      <m:num>
                        <m:r>
                          <a:rPr lang="fr-FR" sz="2500" i="1" kern="15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New York"/>
                          </a:rPr>
                          <m:t>𝑙</m:t>
                        </m:r>
                      </m:num>
                      <m:den>
                        <m:r>
                          <a:rPr lang="fr-FR" sz="2500" i="1" kern="15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New York"/>
                          </a:rPr>
                          <m:t>&lt;</m:t>
                        </m:r>
                        <m:r>
                          <a:rPr lang="fr-FR" sz="2500" i="1" kern="15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New York"/>
                          </a:rPr>
                          <m:t>𝑣</m:t>
                        </m:r>
                        <m:r>
                          <a:rPr lang="fr-FR" sz="2500" i="1" kern="15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New York"/>
                          </a:rPr>
                          <m:t>&gt;</m:t>
                        </m:r>
                      </m:den>
                    </m:f>
                    <m:r>
                      <a:rPr lang="fr-FR" sz="2500" i="1" kern="15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New York"/>
                      </a:rPr>
                      <m:t>∝</m:t>
                    </m:r>
                    <m:f>
                      <m:fPr>
                        <m:ctrlPr>
                          <a:rPr lang="fr-FR" sz="2500" i="1" kern="15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New York"/>
                          </a:rPr>
                        </m:ctrlPr>
                      </m:fPr>
                      <m:num>
                        <m:r>
                          <a:rPr lang="fr-FR" sz="2500" i="1" kern="15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New York"/>
                          </a:rPr>
                          <m:t>𝑙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fr-FR" sz="2500" i="1" kern="15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New York"/>
                              </a:rPr>
                            </m:ctrlPr>
                          </m:radPr>
                          <m:deg/>
                          <m:e>
                            <m:r>
                              <a:rPr lang="fr-FR" sz="2500" i="1" kern="15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New York"/>
                              </a:rPr>
                              <m:t>𝑘𝑏</m:t>
                            </m:r>
                            <m:r>
                              <a:rPr lang="fr-FR" sz="2500" i="1" kern="15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New York"/>
                              </a:rPr>
                              <m:t>∗</m:t>
                            </m:r>
                            <m:f>
                              <m:fPr>
                                <m:ctrlPr>
                                  <a:rPr lang="fr-FR" sz="2500" i="1" kern="15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New York"/>
                                  </a:rPr>
                                </m:ctrlPr>
                              </m:fPr>
                              <m:num>
                                <m:r>
                                  <a:rPr lang="fr-FR" sz="2500" i="1" kern="15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New York"/>
                                  </a:rPr>
                                  <m:t>𝑇</m:t>
                                </m:r>
                              </m:num>
                              <m:den>
                                <m:r>
                                  <a:rPr lang="fr-FR" sz="2500" i="1" kern="15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New York"/>
                                  </a:rPr>
                                  <m:t>𝑚</m:t>
                                </m:r>
                              </m:den>
                            </m:f>
                          </m:e>
                        </m:rad>
                      </m:den>
                    </m:f>
                    <m:r>
                      <a:rPr lang="fr-FR" sz="2500" i="1" kern="15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New York"/>
                      </a:rPr>
                      <m:t>~</m:t>
                    </m:r>
                    <m:sSup>
                      <m:sSupPr>
                        <m:ctrlPr>
                          <a:rPr lang="fr-FR" sz="2500" i="1" kern="15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New York"/>
                          </a:rPr>
                        </m:ctrlPr>
                      </m:sSupPr>
                      <m:e>
                        <m:r>
                          <a:rPr lang="fr-FR" sz="2500" i="1" kern="15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New York"/>
                          </a:rPr>
                          <m:t>10</m:t>
                        </m:r>
                      </m:e>
                      <m:sup>
                        <m:r>
                          <a:rPr lang="fr-FR" sz="2500" i="1" kern="15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New York"/>
                          </a:rPr>
                          <m:t>−</m:t>
                        </m:r>
                        <m:f>
                          <m:fPr>
                            <m:ctrlPr>
                              <a:rPr lang="fr-FR" sz="2500" i="1" kern="15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New York"/>
                              </a:rPr>
                            </m:ctrlPr>
                          </m:fPr>
                          <m:num>
                            <m:r>
                              <a:rPr lang="fr-FR" sz="2500" i="1" kern="15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New York"/>
                              </a:rPr>
                              <m:t>−23+2+31</m:t>
                            </m:r>
                          </m:num>
                          <m:den>
                            <m:r>
                              <a:rPr lang="fr-FR" sz="2500" i="1" kern="15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New York"/>
                              </a:rPr>
                              <m:t>2</m:t>
                            </m:r>
                          </m:den>
                        </m:f>
                        <m:r>
                          <a:rPr lang="fr-FR" sz="2500" i="1" kern="15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New York"/>
                          </a:rPr>
                          <m:t>+10</m:t>
                        </m:r>
                      </m:sup>
                    </m:sSup>
                    <m:r>
                      <a:rPr lang="fr-FR" sz="2500" i="1" kern="15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New York"/>
                      </a:rPr>
                      <m:t>~</m:t>
                    </m:r>
                    <m:sSup>
                      <m:sSupPr>
                        <m:ctrlPr>
                          <a:rPr lang="fr-FR" sz="2500" i="1" kern="15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New York"/>
                          </a:rPr>
                        </m:ctrlPr>
                      </m:sSupPr>
                      <m:e>
                        <m:r>
                          <a:rPr lang="fr-FR" sz="2500" i="1" kern="15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New York"/>
                          </a:rPr>
                          <m:t>10</m:t>
                        </m:r>
                      </m:e>
                      <m:sup>
                        <m:r>
                          <a:rPr lang="fr-FR" sz="2500" i="1" kern="15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New York"/>
                          </a:rPr>
                          <m:t>−5−10</m:t>
                        </m:r>
                      </m:sup>
                    </m:sSup>
                    <m:r>
                      <a:rPr lang="fr-FR" sz="2500" i="1" kern="15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New York"/>
                      </a:rPr>
                      <m:t>~</m:t>
                    </m:r>
                    <m:sSup>
                      <m:sSupPr>
                        <m:ctrlPr>
                          <a:rPr lang="fr-FR" sz="2500" b="1" i="1" kern="15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New York"/>
                          </a:rPr>
                        </m:ctrlPr>
                      </m:sSupPr>
                      <m:e>
                        <m:r>
                          <a:rPr lang="fr-FR" sz="2500" b="1" i="1" kern="15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New York"/>
                          </a:rPr>
                          <m:t>𝟏𝟎</m:t>
                        </m:r>
                      </m:e>
                      <m:sup>
                        <m:r>
                          <a:rPr lang="fr-FR" sz="2500" b="1" i="1" kern="15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New York"/>
                          </a:rPr>
                          <m:t>−</m:t>
                        </m:r>
                        <m:r>
                          <a:rPr lang="fr-FR" sz="2500" b="1" i="1" kern="15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New York"/>
                          </a:rPr>
                          <m:t>𝟏𝟓</m:t>
                        </m:r>
                      </m:sup>
                    </m:sSup>
                  </m:oMath>
                </a14:m>
                <a:r>
                  <a:rPr lang="fr-FR" sz="2500" b="1" kern="150" dirty="0">
                    <a:solidFill>
                      <a:srgbClr val="000000"/>
                    </a:solidFill>
                    <a:effectLst/>
                    <a:latin typeface="New York"/>
                    <a:ea typeface="Times New Roman" panose="02020603050405020304" pitchFamily="18" charset="0"/>
                    <a:cs typeface="New York"/>
                  </a:rPr>
                  <a:t> secondes</a:t>
                </a:r>
                <a:endParaRPr lang="fr-FR" sz="2500" kern="150" dirty="0">
                  <a:effectLst/>
                  <a:latin typeface="New York"/>
                  <a:ea typeface="Times New Roman" panose="02020603050405020304" pitchFamily="18" charset="0"/>
                  <a:cs typeface="New York"/>
                </a:endParaRPr>
              </a:p>
              <a:p>
                <a:pPr algn="just">
                  <a:tabLst>
                    <a:tab pos="355600" algn="l"/>
                    <a:tab pos="711200" algn="l"/>
                  </a:tabLst>
                </a:pPr>
                <a:r>
                  <a:rPr lang="fr-FR" sz="2500" kern="150" dirty="0">
                    <a:solidFill>
                      <a:srgbClr val="000000"/>
                    </a:solidFill>
                    <a:effectLst/>
                    <a:latin typeface="New York"/>
                    <a:ea typeface="Times New Roman" panose="02020603050405020304" pitchFamily="18" charset="0"/>
                    <a:cs typeface="New York"/>
                  </a:rPr>
                  <a:t> </a:t>
                </a:r>
                <a:endParaRPr lang="fr-FR" sz="2500" kern="150" dirty="0">
                  <a:effectLst/>
                  <a:latin typeface="New York"/>
                  <a:ea typeface="Times New Roman" panose="02020603050405020304" pitchFamily="18" charset="0"/>
                  <a:cs typeface="New York"/>
                </a:endParaRPr>
              </a:p>
              <a:p>
                <a:pPr algn="just">
                  <a:tabLst>
                    <a:tab pos="355600" algn="l"/>
                    <a:tab pos="711200" algn="l"/>
                  </a:tabLst>
                </a:pPr>
                <a:r>
                  <a:rPr lang="fr-FR" sz="2500" kern="150" dirty="0">
                    <a:solidFill>
                      <a:srgbClr val="000000"/>
                    </a:solidFill>
                    <a:effectLst/>
                    <a:latin typeface="New York"/>
                    <a:ea typeface="Times New Roman" panose="02020603050405020304" pitchFamily="18" charset="0"/>
                    <a:cs typeface="New York"/>
                  </a:rPr>
                  <a:t> </a:t>
                </a:r>
                <a14:m>
                  <m:oMath xmlns:m="http://schemas.openxmlformats.org/officeDocument/2006/math">
                    <m:r>
                      <a:rPr lang="fr-FR" sz="2500" i="1" kern="15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New York"/>
                      </a:rPr>
                      <m:t>𝜎</m:t>
                    </m:r>
                    <m:r>
                      <a:rPr lang="fr-FR" sz="2500" i="1" kern="15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New York"/>
                      </a:rPr>
                      <m:t>=</m:t>
                    </m:r>
                    <m:f>
                      <m:fPr>
                        <m:ctrlPr>
                          <a:rPr lang="fr-FR" sz="2500" i="1" kern="15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New York"/>
                          </a:rPr>
                        </m:ctrlPr>
                      </m:fPr>
                      <m:num>
                        <m:r>
                          <a:rPr lang="fr-FR" sz="2500" i="1" kern="15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New York"/>
                          </a:rPr>
                          <m:t>𝑛</m:t>
                        </m:r>
                        <m:r>
                          <a:rPr lang="fr-FR" sz="2500" i="1" kern="15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New York"/>
                          </a:rPr>
                          <m:t>∗</m:t>
                        </m:r>
                        <m:r>
                          <a:rPr lang="fr-FR" sz="2500" i="1" kern="15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New York"/>
                          </a:rPr>
                          <m:t>𝑒</m:t>
                        </m:r>
                        <m:r>
                          <a:rPr lang="en-US" sz="2500" b="0" i="1" kern="150" baseline="300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New York"/>
                          </a:rPr>
                          <m:t>2</m:t>
                        </m:r>
                        <m:r>
                          <a:rPr lang="fr-FR" sz="2500" i="1" kern="15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New York"/>
                          </a:rPr>
                          <m:t>∗</m:t>
                        </m:r>
                        <m:r>
                          <a:rPr lang="fr-FR" sz="2500" i="1" kern="15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New York"/>
                          </a:rPr>
                          <m:t>𝜏</m:t>
                        </m:r>
                      </m:num>
                      <m:den>
                        <m:r>
                          <a:rPr lang="fr-FR" sz="2500" i="1" kern="15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New York"/>
                          </a:rPr>
                          <m:t>𝑚</m:t>
                        </m:r>
                      </m:den>
                    </m:f>
                    <m:r>
                      <a:rPr lang="fr-FR" sz="2500" i="1" kern="15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New York"/>
                      </a:rPr>
                      <m:t>~</m:t>
                    </m:r>
                    <m:sSup>
                      <m:sSupPr>
                        <m:ctrlPr>
                          <a:rPr lang="fr-FR" sz="2500" i="1" kern="15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New York"/>
                          </a:rPr>
                        </m:ctrlPr>
                      </m:sSupPr>
                      <m:e>
                        <m:r>
                          <a:rPr lang="fr-FR" sz="2500" i="1" kern="15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New York"/>
                          </a:rPr>
                          <m:t>10</m:t>
                        </m:r>
                      </m:e>
                      <m:sup>
                        <m:r>
                          <a:rPr lang="fr-FR" sz="2500" i="1" kern="15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New York"/>
                          </a:rPr>
                          <m:t>29−19−19−15+31</m:t>
                        </m:r>
                      </m:sup>
                    </m:sSup>
                    <m:r>
                      <a:rPr lang="fr-FR" sz="2500" i="1" kern="15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New York"/>
                      </a:rPr>
                      <m:t>~</m:t>
                    </m:r>
                    <m:sSup>
                      <m:sSupPr>
                        <m:ctrlPr>
                          <a:rPr lang="fr-FR" sz="2500" i="1" kern="15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New York"/>
                          </a:rPr>
                        </m:ctrlPr>
                      </m:sSupPr>
                      <m:e>
                        <m:r>
                          <a:rPr lang="fr-FR" sz="2500" i="1" kern="15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New York"/>
                          </a:rPr>
                          <m:t>10</m:t>
                        </m:r>
                      </m:e>
                      <m:sup>
                        <m:r>
                          <a:rPr lang="fr-FR" sz="2500" i="1" kern="15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New York"/>
                          </a:rPr>
                          <m:t>21−5</m:t>
                        </m:r>
                      </m:sup>
                    </m:sSup>
                    <m:r>
                      <a:rPr lang="fr-FR" sz="2500" i="1" kern="15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New York"/>
                      </a:rPr>
                      <m:t>~</m:t>
                    </m:r>
                    <m:sSup>
                      <m:sSupPr>
                        <m:ctrlPr>
                          <a:rPr lang="fr-FR" sz="2500" b="1" i="1" kern="15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New York"/>
                          </a:rPr>
                        </m:ctrlPr>
                      </m:sSupPr>
                      <m:e>
                        <m:r>
                          <a:rPr lang="fr-FR" sz="2500" b="1" i="1" kern="15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New York"/>
                          </a:rPr>
                          <m:t>𝟏𝟎</m:t>
                        </m:r>
                      </m:e>
                      <m:sup>
                        <m:r>
                          <a:rPr lang="fr-FR" sz="2500" b="1" i="1" kern="15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New York"/>
                          </a:rPr>
                          <m:t>𝟕</m:t>
                        </m:r>
                      </m:sup>
                    </m:sSup>
                  </m:oMath>
                </a14:m>
                <a:r>
                  <a:rPr lang="fr-FR" sz="2500" b="1" kern="150" dirty="0">
                    <a:solidFill>
                      <a:srgbClr val="000000"/>
                    </a:solidFill>
                    <a:effectLst/>
                    <a:latin typeface="New York"/>
                    <a:ea typeface="Times New Roman" panose="02020603050405020304" pitchFamily="18" charset="0"/>
                    <a:cs typeface="New York"/>
                  </a:rPr>
                  <a:t> </a:t>
                </a:r>
                <a:r>
                  <a:rPr lang="fr-FR" sz="2500" b="1" kern="150" dirty="0" smtClean="0">
                    <a:solidFill>
                      <a:srgbClr val="000000"/>
                    </a:solidFill>
                    <a:effectLst/>
                    <a:latin typeface="New York"/>
                    <a:ea typeface="Times New Roman" panose="02020603050405020304" pitchFamily="18" charset="0"/>
                    <a:cs typeface="New York"/>
                  </a:rPr>
                  <a:t>S.m</a:t>
                </a:r>
                <a:r>
                  <a:rPr lang="fr-FR" sz="2500" b="1" kern="150" baseline="30000" dirty="0" smtClean="0">
                    <a:solidFill>
                      <a:srgbClr val="000000"/>
                    </a:solidFill>
                    <a:effectLst/>
                    <a:latin typeface="New York"/>
                    <a:ea typeface="Times New Roman" panose="02020603050405020304" pitchFamily="18" charset="0"/>
                    <a:cs typeface="New York"/>
                  </a:rPr>
                  <a:t>-1</a:t>
                </a:r>
                <a:endParaRPr lang="fr-FR" sz="2500" kern="150" baseline="30000" dirty="0">
                  <a:effectLst/>
                  <a:latin typeface="New York"/>
                  <a:ea typeface="Times New Roman" panose="02020603050405020304" pitchFamily="18" charset="0"/>
                  <a:cs typeface="New York"/>
                </a:endParaRPr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2882" y="1929539"/>
                <a:ext cx="9641458" cy="1955535"/>
              </a:xfrm>
              <a:prstGeom prst="rect">
                <a:avLst/>
              </a:prstGeom>
              <a:blipFill rotWithShape="0">
                <a:blip r:embed="rId2"/>
                <a:stretch>
                  <a:fillRect b="-62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5978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84314"/>
            <a:ext cx="9875520" cy="1356360"/>
          </a:xfrm>
        </p:spPr>
        <p:txBody>
          <a:bodyPr/>
          <a:lstStyle/>
          <a:p>
            <a:pPr algn="ctr"/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Ordres de grandeur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1572882" y="1929539"/>
                <a:ext cx="9641458" cy="19242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tabLst>
                    <a:tab pos="355600" algn="l"/>
                    <a:tab pos="711200" algn="l"/>
                  </a:tabLst>
                </a:pPr>
                <a14:m>
                  <m:oMath xmlns:m="http://schemas.openxmlformats.org/officeDocument/2006/math">
                    <m:r>
                      <a:rPr lang="fr-FR" sz="2500" i="1" kern="15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New York"/>
                      </a:rPr>
                      <m:t>𝜏</m:t>
                    </m:r>
                    <m:r>
                      <a:rPr lang="fr-FR" sz="2500" i="1" kern="15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New York"/>
                      </a:rPr>
                      <m:t>=</m:t>
                    </m:r>
                    <m:f>
                      <m:fPr>
                        <m:ctrlPr>
                          <a:rPr lang="fr-FR" sz="2500" i="1" kern="15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New York"/>
                          </a:rPr>
                        </m:ctrlPr>
                      </m:fPr>
                      <m:num>
                        <m:r>
                          <a:rPr lang="fr-FR" sz="2500" i="1" kern="15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New York"/>
                          </a:rPr>
                          <m:t>𝑙</m:t>
                        </m:r>
                      </m:num>
                      <m:den>
                        <m:r>
                          <a:rPr lang="fr-FR" sz="2500" i="1" kern="15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New York"/>
                          </a:rPr>
                          <m:t>&lt;</m:t>
                        </m:r>
                        <m:r>
                          <a:rPr lang="fr-FR" sz="2500" i="1" kern="15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New York"/>
                          </a:rPr>
                          <m:t>𝑣</m:t>
                        </m:r>
                        <m:r>
                          <a:rPr lang="fr-FR" sz="2500" i="1" kern="15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New York"/>
                          </a:rPr>
                          <m:t>&gt;</m:t>
                        </m:r>
                      </m:den>
                    </m:f>
                    <m:r>
                      <a:rPr lang="fr-FR" sz="2500" i="1" kern="15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New York"/>
                      </a:rPr>
                      <m:t>∝</m:t>
                    </m:r>
                    <m:f>
                      <m:fPr>
                        <m:ctrlPr>
                          <a:rPr lang="fr-FR" sz="2500" i="1" kern="15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New York"/>
                          </a:rPr>
                        </m:ctrlPr>
                      </m:fPr>
                      <m:num>
                        <m:r>
                          <a:rPr lang="fr-FR" sz="2500" i="1" kern="15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New York"/>
                          </a:rPr>
                          <m:t>𝑙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fr-FR" sz="2500" i="1" kern="15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New York"/>
                              </a:rPr>
                            </m:ctrlPr>
                          </m:radPr>
                          <m:deg/>
                          <m:e>
                            <m:r>
                              <a:rPr lang="fr-FR" sz="2500" i="1" kern="15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New York"/>
                              </a:rPr>
                              <m:t>𝑘𝑏</m:t>
                            </m:r>
                            <m:r>
                              <a:rPr lang="fr-FR" sz="2500" i="1" kern="15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New York"/>
                              </a:rPr>
                              <m:t>∗</m:t>
                            </m:r>
                            <m:f>
                              <m:fPr>
                                <m:ctrlPr>
                                  <a:rPr lang="fr-FR" sz="2500" i="1" kern="15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New York"/>
                                  </a:rPr>
                                </m:ctrlPr>
                              </m:fPr>
                              <m:num>
                                <m:r>
                                  <a:rPr lang="fr-FR" sz="2500" i="1" kern="15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New York"/>
                                  </a:rPr>
                                  <m:t>𝑇</m:t>
                                </m:r>
                              </m:num>
                              <m:den>
                                <m:r>
                                  <a:rPr lang="fr-FR" sz="2500" i="1" kern="15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New York"/>
                                  </a:rPr>
                                  <m:t>𝑚</m:t>
                                </m:r>
                              </m:den>
                            </m:f>
                          </m:e>
                        </m:rad>
                      </m:den>
                    </m:f>
                    <m:r>
                      <a:rPr lang="fr-FR" sz="2500" i="1" kern="15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New York"/>
                      </a:rPr>
                      <m:t>~</m:t>
                    </m:r>
                    <m:sSup>
                      <m:sSupPr>
                        <m:ctrlPr>
                          <a:rPr lang="fr-FR" sz="2500" i="1" kern="15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New York"/>
                          </a:rPr>
                        </m:ctrlPr>
                      </m:sSupPr>
                      <m:e>
                        <m:r>
                          <a:rPr lang="fr-FR" sz="2500" i="1" kern="15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New York"/>
                          </a:rPr>
                          <m:t>10</m:t>
                        </m:r>
                      </m:e>
                      <m:sup>
                        <m:r>
                          <a:rPr lang="fr-FR" sz="2500" i="1" kern="15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New York"/>
                          </a:rPr>
                          <m:t>−</m:t>
                        </m:r>
                        <m:f>
                          <m:fPr>
                            <m:ctrlPr>
                              <a:rPr lang="fr-FR" sz="2500" i="1" kern="15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New York"/>
                              </a:rPr>
                            </m:ctrlPr>
                          </m:fPr>
                          <m:num>
                            <m:r>
                              <a:rPr lang="fr-FR" sz="2500" i="1" kern="15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New York"/>
                              </a:rPr>
                              <m:t>−23+2+31</m:t>
                            </m:r>
                          </m:num>
                          <m:den>
                            <m:r>
                              <a:rPr lang="fr-FR" sz="2500" i="1" kern="15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New York"/>
                              </a:rPr>
                              <m:t>2</m:t>
                            </m:r>
                          </m:den>
                        </m:f>
                        <m:r>
                          <a:rPr lang="fr-FR" sz="2500" i="1" kern="15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New York"/>
                          </a:rPr>
                          <m:t>+10</m:t>
                        </m:r>
                      </m:sup>
                    </m:sSup>
                    <m:r>
                      <a:rPr lang="fr-FR" sz="2500" i="1" kern="15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New York"/>
                      </a:rPr>
                      <m:t>~</m:t>
                    </m:r>
                    <m:sSup>
                      <m:sSupPr>
                        <m:ctrlPr>
                          <a:rPr lang="fr-FR" sz="2500" i="1" kern="15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New York"/>
                          </a:rPr>
                        </m:ctrlPr>
                      </m:sSupPr>
                      <m:e>
                        <m:r>
                          <a:rPr lang="fr-FR" sz="2500" i="1" kern="15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New York"/>
                          </a:rPr>
                          <m:t>10</m:t>
                        </m:r>
                      </m:e>
                      <m:sup>
                        <m:r>
                          <a:rPr lang="fr-FR" sz="2500" i="1" kern="15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New York"/>
                          </a:rPr>
                          <m:t>−5−10</m:t>
                        </m:r>
                      </m:sup>
                    </m:sSup>
                    <m:r>
                      <a:rPr lang="fr-FR" sz="2500" i="1" kern="15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New York"/>
                      </a:rPr>
                      <m:t>~</m:t>
                    </m:r>
                    <m:sSup>
                      <m:sSupPr>
                        <m:ctrlPr>
                          <a:rPr lang="fr-FR" sz="2500" b="1" i="1" kern="15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New York"/>
                          </a:rPr>
                        </m:ctrlPr>
                      </m:sSupPr>
                      <m:e>
                        <m:r>
                          <a:rPr lang="fr-FR" sz="2500" b="1" i="1" kern="15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New York"/>
                          </a:rPr>
                          <m:t>𝟏𝟎</m:t>
                        </m:r>
                      </m:e>
                      <m:sup>
                        <m:r>
                          <a:rPr lang="fr-FR" sz="2500" b="1" i="1" kern="15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New York"/>
                          </a:rPr>
                          <m:t>−</m:t>
                        </m:r>
                        <m:r>
                          <a:rPr lang="fr-FR" sz="2500" b="1" i="1" kern="15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New York"/>
                          </a:rPr>
                          <m:t>𝟏𝟓</m:t>
                        </m:r>
                      </m:sup>
                    </m:sSup>
                  </m:oMath>
                </a14:m>
                <a:r>
                  <a:rPr lang="fr-FR" sz="2500" b="1" kern="150" dirty="0">
                    <a:solidFill>
                      <a:srgbClr val="000000"/>
                    </a:solidFill>
                    <a:effectLst/>
                    <a:latin typeface="New York"/>
                    <a:ea typeface="Times New Roman" panose="02020603050405020304" pitchFamily="18" charset="0"/>
                    <a:cs typeface="New York"/>
                  </a:rPr>
                  <a:t> secondes</a:t>
                </a:r>
                <a:endParaRPr lang="fr-FR" sz="2500" kern="150" dirty="0">
                  <a:effectLst/>
                  <a:latin typeface="New York"/>
                  <a:ea typeface="Times New Roman" panose="02020603050405020304" pitchFamily="18" charset="0"/>
                  <a:cs typeface="New York"/>
                </a:endParaRPr>
              </a:p>
              <a:p>
                <a:pPr algn="just">
                  <a:tabLst>
                    <a:tab pos="355600" algn="l"/>
                    <a:tab pos="711200" algn="l"/>
                  </a:tabLst>
                </a:pPr>
                <a:r>
                  <a:rPr lang="fr-FR" sz="2500" kern="150" dirty="0">
                    <a:solidFill>
                      <a:srgbClr val="000000"/>
                    </a:solidFill>
                    <a:effectLst/>
                    <a:latin typeface="New York"/>
                    <a:ea typeface="Times New Roman" panose="02020603050405020304" pitchFamily="18" charset="0"/>
                    <a:cs typeface="New York"/>
                  </a:rPr>
                  <a:t> </a:t>
                </a:r>
                <a:endParaRPr lang="fr-FR" sz="2500" kern="150" dirty="0">
                  <a:effectLst/>
                  <a:latin typeface="New York"/>
                  <a:ea typeface="Times New Roman" panose="02020603050405020304" pitchFamily="18" charset="0"/>
                  <a:cs typeface="New York"/>
                </a:endParaRPr>
              </a:p>
              <a:p>
                <a:pPr algn="just">
                  <a:tabLst>
                    <a:tab pos="355600" algn="l"/>
                    <a:tab pos="711200" algn="l"/>
                  </a:tabLst>
                </a:pPr>
                <a:r>
                  <a:rPr lang="fr-FR" sz="2500" kern="150" dirty="0">
                    <a:solidFill>
                      <a:srgbClr val="000000"/>
                    </a:solidFill>
                    <a:effectLst/>
                    <a:latin typeface="New York"/>
                    <a:ea typeface="Times New Roman" panose="02020603050405020304" pitchFamily="18" charset="0"/>
                    <a:cs typeface="New York"/>
                  </a:rPr>
                  <a:t> </a:t>
                </a:r>
                <a14:m>
                  <m:oMath xmlns:m="http://schemas.openxmlformats.org/officeDocument/2006/math">
                    <m:r>
                      <a:rPr lang="fr-FR" sz="2500" i="1" kern="15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New York"/>
                      </a:rPr>
                      <m:t>𝜎</m:t>
                    </m:r>
                    <m:r>
                      <a:rPr lang="fr-FR" sz="2500" i="1" kern="15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New York"/>
                      </a:rPr>
                      <m:t>=</m:t>
                    </m:r>
                    <m:f>
                      <m:fPr>
                        <m:ctrlPr>
                          <a:rPr lang="fr-FR" sz="2500" i="1" kern="15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New York"/>
                          </a:rPr>
                        </m:ctrlPr>
                      </m:fPr>
                      <m:num>
                        <m:r>
                          <a:rPr lang="fr-FR" sz="2500" i="1" kern="15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New York"/>
                          </a:rPr>
                          <m:t>𝑛</m:t>
                        </m:r>
                        <m:r>
                          <a:rPr lang="fr-FR" sz="2500" i="1" kern="15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New York"/>
                          </a:rPr>
                          <m:t>∗</m:t>
                        </m:r>
                        <m:r>
                          <a:rPr lang="fr-FR" sz="2500" i="1" kern="15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New York"/>
                          </a:rPr>
                          <m:t>𝑒</m:t>
                        </m:r>
                        <m:r>
                          <a:rPr lang="fr-FR" sz="2500" i="1" kern="15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New York"/>
                          </a:rPr>
                          <m:t>∗</m:t>
                        </m:r>
                        <m:r>
                          <a:rPr lang="fr-FR" sz="2500" i="1" kern="15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New York"/>
                          </a:rPr>
                          <m:t>𝜏</m:t>
                        </m:r>
                      </m:num>
                      <m:den>
                        <m:r>
                          <a:rPr lang="fr-FR" sz="2500" i="1" kern="15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New York"/>
                          </a:rPr>
                          <m:t>𝑚</m:t>
                        </m:r>
                      </m:den>
                    </m:f>
                    <m:r>
                      <a:rPr lang="fr-FR" sz="2500" i="1" kern="15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New York"/>
                      </a:rPr>
                      <m:t>~</m:t>
                    </m:r>
                    <m:sSup>
                      <m:sSupPr>
                        <m:ctrlPr>
                          <a:rPr lang="fr-FR" sz="2500" i="1" kern="15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New York"/>
                          </a:rPr>
                        </m:ctrlPr>
                      </m:sSupPr>
                      <m:e>
                        <m:r>
                          <a:rPr lang="fr-FR" sz="2500" i="1" kern="15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New York"/>
                          </a:rPr>
                          <m:t>10</m:t>
                        </m:r>
                      </m:e>
                      <m:sup>
                        <m:r>
                          <a:rPr lang="fr-FR" sz="2500" i="1" kern="15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New York"/>
                          </a:rPr>
                          <m:t>29−19−19−15+31</m:t>
                        </m:r>
                      </m:sup>
                    </m:sSup>
                    <m:r>
                      <a:rPr lang="fr-FR" sz="2500" i="1" kern="15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New York"/>
                      </a:rPr>
                      <m:t>~</m:t>
                    </m:r>
                    <m:sSup>
                      <m:sSupPr>
                        <m:ctrlPr>
                          <a:rPr lang="fr-FR" sz="2500" i="1" kern="15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New York"/>
                          </a:rPr>
                        </m:ctrlPr>
                      </m:sSupPr>
                      <m:e>
                        <m:r>
                          <a:rPr lang="fr-FR" sz="2500" i="1" kern="15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New York"/>
                          </a:rPr>
                          <m:t>10</m:t>
                        </m:r>
                      </m:e>
                      <m:sup>
                        <m:r>
                          <a:rPr lang="fr-FR" sz="2500" i="1" kern="15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New York"/>
                          </a:rPr>
                          <m:t>21−5</m:t>
                        </m:r>
                      </m:sup>
                    </m:sSup>
                    <m:r>
                      <a:rPr lang="fr-FR" sz="2500" i="1" kern="15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New York"/>
                      </a:rPr>
                      <m:t>~</m:t>
                    </m:r>
                    <m:sSup>
                      <m:sSupPr>
                        <m:ctrlPr>
                          <a:rPr lang="fr-FR" sz="2500" b="1" i="1" kern="15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New York"/>
                          </a:rPr>
                        </m:ctrlPr>
                      </m:sSupPr>
                      <m:e>
                        <m:r>
                          <a:rPr lang="fr-FR" sz="2500" b="1" i="1" kern="15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New York"/>
                          </a:rPr>
                          <m:t>𝟏𝟎</m:t>
                        </m:r>
                      </m:e>
                      <m:sup>
                        <m:r>
                          <a:rPr lang="fr-FR" sz="2500" b="1" i="1" kern="15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New York"/>
                          </a:rPr>
                          <m:t>𝟕</m:t>
                        </m:r>
                      </m:sup>
                    </m:sSup>
                  </m:oMath>
                </a14:m>
                <a:r>
                  <a:rPr lang="fr-FR" sz="2500" b="1" kern="150" dirty="0">
                    <a:solidFill>
                      <a:srgbClr val="000000"/>
                    </a:solidFill>
                    <a:effectLst/>
                    <a:latin typeface="New York"/>
                    <a:ea typeface="Times New Roman" panose="02020603050405020304" pitchFamily="18" charset="0"/>
                    <a:cs typeface="New York"/>
                  </a:rPr>
                  <a:t> </a:t>
                </a:r>
                <a:r>
                  <a:rPr lang="fr-FR" sz="2500" b="1" kern="150" dirty="0" smtClean="0">
                    <a:solidFill>
                      <a:srgbClr val="000000"/>
                    </a:solidFill>
                    <a:effectLst/>
                    <a:latin typeface="New York"/>
                    <a:ea typeface="Times New Roman" panose="02020603050405020304" pitchFamily="18" charset="0"/>
                    <a:cs typeface="New York"/>
                  </a:rPr>
                  <a:t>S.m</a:t>
                </a:r>
                <a:r>
                  <a:rPr lang="fr-FR" sz="2500" b="1" kern="150" baseline="30000" dirty="0" smtClean="0">
                    <a:solidFill>
                      <a:srgbClr val="000000"/>
                    </a:solidFill>
                    <a:effectLst/>
                    <a:latin typeface="New York"/>
                    <a:ea typeface="Times New Roman" panose="02020603050405020304" pitchFamily="18" charset="0"/>
                    <a:cs typeface="New York"/>
                  </a:rPr>
                  <a:t>-1</a:t>
                </a:r>
                <a:endParaRPr lang="fr-FR" sz="2500" kern="150" baseline="30000" dirty="0">
                  <a:effectLst/>
                  <a:latin typeface="New York"/>
                  <a:ea typeface="Times New Roman" panose="02020603050405020304" pitchFamily="18" charset="0"/>
                  <a:cs typeface="New York"/>
                </a:endParaRPr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2882" y="1929539"/>
                <a:ext cx="9641458" cy="1924245"/>
              </a:xfrm>
              <a:prstGeom prst="rect">
                <a:avLst/>
              </a:prstGeom>
              <a:blipFill rotWithShape="0">
                <a:blip r:embed="rId2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3872045" y="4176789"/>
            <a:ext cx="41389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Conductivité tabulé à T ambiante pour:</a:t>
            </a:r>
          </a:p>
          <a:p>
            <a:pPr marL="285750" indent="-285750">
              <a:buFontTx/>
              <a:buChar char="-"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l’argent = 6,3.10</a:t>
            </a:r>
            <a:r>
              <a:rPr lang="fr-FR" baseline="300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 S.m</a:t>
            </a:r>
            <a:r>
              <a:rPr lang="fr-FR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Le Fer = 1,01.10</a:t>
            </a:r>
            <a:r>
              <a:rPr lang="fr-FR" baseline="300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 S.m</a:t>
            </a:r>
            <a:r>
              <a:rPr lang="fr-FR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endParaRPr lang="fr-FR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9744" y="6161788"/>
            <a:ext cx="53094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>
                <a:latin typeface="20"/>
                <a:hlinkClick r:id="rId3"/>
              </a:rPr>
              <a:t>https://</a:t>
            </a:r>
            <a:r>
              <a:rPr lang="fr-FR" sz="1200" dirty="0" smtClean="0">
                <a:latin typeface="20"/>
                <a:hlinkClick r:id="rId3"/>
              </a:rPr>
              <a:t>www.tibtech.com/conductivite.php?lang=fr_FR</a:t>
            </a:r>
            <a:r>
              <a:rPr lang="fr-FR" sz="1200" dirty="0" smtClean="0">
                <a:latin typeface="20"/>
              </a:rPr>
              <a:t>, consulté le 02/05/20203</a:t>
            </a:r>
            <a:endParaRPr lang="fr-FR" sz="1200" dirty="0">
              <a:latin typeface="2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746862" y="5446287"/>
            <a:ext cx="40446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a les bons ordres de grandeur ! </a:t>
            </a:r>
            <a:endParaRPr lang="fr-FR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356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80799"/>
            <a:ext cx="9875520" cy="1356360"/>
          </a:xfrm>
        </p:spPr>
        <p:txBody>
          <a:bodyPr/>
          <a:lstStyle/>
          <a:p>
            <a:pPr algn="ctr"/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Limite du modèle de Drude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 5">
            <a:extLst>
              <a:ext uri="{FF2B5EF4-FFF2-40B4-BE49-F238E27FC236}">
                <a16:creationId xmlns="" xmlns:a16="http://schemas.microsoft.com/office/drawing/2014/main" id="{B0B80CB6-53FB-4CBD-8AC8-5BA0FB9D06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1523" y="1436178"/>
            <a:ext cx="4398990" cy="4860053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="" xmlns:a16="http://schemas.microsoft.com/office/drawing/2014/main" id="{381E26A1-DEB5-4475-A4A9-F502AECA2E17}"/>
              </a:ext>
            </a:extLst>
          </p:cNvPr>
          <p:cNvSpPr txBox="1"/>
          <p:nvPr/>
        </p:nvSpPr>
        <p:spPr>
          <a:xfrm>
            <a:off x="710734" y="6303805"/>
            <a:ext cx="8645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BUP </a:t>
            </a:r>
            <a:r>
              <a:rPr lang="fr-FR" sz="1200" dirty="0"/>
              <a:t>n°550</a:t>
            </a:r>
          </a:p>
        </p:txBody>
      </p:sp>
    </p:spTree>
    <p:extLst>
      <p:ext uri="{BB962C8B-B14F-4D97-AF65-F5344CB8AC3E}">
        <p14:creationId xmlns:p14="http://schemas.microsoft.com/office/powerpoint/2010/main" val="2451628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867BA6A9-396B-4BAF-88C8-CB6EA1FA4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868" y="316301"/>
            <a:ext cx="9875520" cy="1356360"/>
          </a:xfrm>
        </p:spPr>
        <p:txBody>
          <a:bodyPr/>
          <a:lstStyle/>
          <a:p>
            <a:pPr algn="ctr"/>
            <a:r>
              <a:rPr lang="fr-FR" dirty="0" smtClean="0"/>
              <a:t>Sphère de Fermi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="" xmlns:a16="http://schemas.microsoft.com/office/drawing/2014/main" id="{A8C42DAA-A912-40FC-AFBD-F5B060974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6E76-DF7C-4A50-AE58-1A21BF200154}" type="slidenum">
              <a:rPr lang="fr-FR" smtClean="0"/>
              <a:t>6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="" xmlns:a16="http://schemas.microsoft.com/office/drawing/2014/main" id="{F4872306-1189-454E-B408-7636B24A09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687"/>
          <a:stretch/>
        </p:blipFill>
        <p:spPr>
          <a:xfrm>
            <a:off x="3856849" y="1563255"/>
            <a:ext cx="4131212" cy="4502381"/>
          </a:xfrm>
          <a:prstGeom prst="rect">
            <a:avLst/>
          </a:prstGeom>
        </p:spPr>
      </p:pic>
      <p:sp>
        <p:nvSpPr>
          <p:cNvPr id="5" name="ZoneTexte 6">
            <a:extLst>
              <a:ext uri="{FF2B5EF4-FFF2-40B4-BE49-F238E27FC236}">
                <a16:creationId xmlns="" xmlns:a16="http://schemas.microsoft.com/office/drawing/2014/main" id="{381E26A1-DEB5-4475-A4A9-F502AECA2E17}"/>
              </a:ext>
            </a:extLst>
          </p:cNvPr>
          <p:cNvSpPr txBox="1"/>
          <p:nvPr/>
        </p:nvSpPr>
        <p:spPr>
          <a:xfrm>
            <a:off x="710734" y="6303805"/>
            <a:ext cx="21387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 smtClean="0"/>
              <a:t>Kittel</a:t>
            </a:r>
            <a:r>
              <a:rPr lang="fr-FR" sz="1200" dirty="0" smtClean="0"/>
              <a:t>  et al. </a:t>
            </a:r>
            <a:r>
              <a:rPr lang="fr-FR" sz="1200" dirty="0"/>
              <a:t>Physique du solide 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1136021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362" y="204158"/>
            <a:ext cx="9875520" cy="1356360"/>
          </a:xfrm>
        </p:spPr>
        <p:txBody>
          <a:bodyPr/>
          <a:lstStyle/>
          <a:p>
            <a:pPr algn="ctr"/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Distribution électronique dans un 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metal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 à différentes T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9650" y="6261915"/>
            <a:ext cx="26779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Kittel, Introduction to solid state physics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7642" t="23648" r="40000" b="65283"/>
          <a:stretch/>
        </p:blipFill>
        <p:spPr>
          <a:xfrm>
            <a:off x="948905" y="3411746"/>
            <a:ext cx="2725947" cy="759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3491" t="21509" r="26273" b="17485"/>
          <a:stretch/>
        </p:blipFill>
        <p:spPr>
          <a:xfrm>
            <a:off x="5055080" y="1699403"/>
            <a:ext cx="6124755" cy="418381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15314" y="3042414"/>
            <a:ext cx="2993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Distribution de Fermi-Dirac:</a:t>
            </a:r>
            <a:endParaRPr lang="fr-FR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1887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867BA6A9-396B-4BAF-88C8-CB6EA1FA4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Gaz d’électrons libres de Fermi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="" xmlns:a16="http://schemas.microsoft.com/office/drawing/2014/main" id="{A8C42DAA-A912-40FC-AFBD-F5B060974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6E76-DF7C-4A50-AE58-1A21BF200154}" type="slidenum">
              <a:rPr lang="fr-FR" smtClean="0"/>
              <a:t>8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="" xmlns:a16="http://schemas.microsoft.com/office/drawing/2014/main" id="{F4872306-1189-454E-B408-7636B24A09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630" y="1615014"/>
            <a:ext cx="8731699" cy="450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103548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6283</TotalTime>
  <Words>136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20</vt:lpstr>
      <vt:lpstr>New York</vt:lpstr>
      <vt:lpstr>Arial</vt:lpstr>
      <vt:lpstr>Calibri</vt:lpstr>
      <vt:lpstr>Cambria Math</vt:lpstr>
      <vt:lpstr>Corbel</vt:lpstr>
      <vt:lpstr>Times New Roman</vt:lpstr>
      <vt:lpstr>Basis</vt:lpstr>
      <vt:lpstr>Conduction dans les solides </vt:lpstr>
      <vt:lpstr>Conductivité électrique de solides</vt:lpstr>
      <vt:lpstr>Ordres de grandeur</vt:lpstr>
      <vt:lpstr>Ordres de grandeur</vt:lpstr>
      <vt:lpstr>Limite du modèle de Drude</vt:lpstr>
      <vt:lpstr>Sphère de Fermi</vt:lpstr>
      <vt:lpstr>Distribution électronique dans un metal à différentes T</vt:lpstr>
      <vt:lpstr>Gaz d’électrons libres de Fermi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Bernard Chelli</dc:creator>
  <cp:lastModifiedBy>Bernard Chelli</cp:lastModifiedBy>
  <cp:revision>90</cp:revision>
  <dcterms:created xsi:type="dcterms:W3CDTF">2019-10-29T18:08:20Z</dcterms:created>
  <dcterms:modified xsi:type="dcterms:W3CDTF">2020-05-04T11:02:37Z</dcterms:modified>
</cp:coreProperties>
</file>