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6" r:id="rId2"/>
    <p:sldId id="301" r:id="rId3"/>
    <p:sldId id="314" r:id="rId4"/>
    <p:sldId id="341" r:id="rId5"/>
    <p:sldId id="316" r:id="rId6"/>
    <p:sldId id="312" r:id="rId7"/>
    <p:sldId id="308" r:id="rId8"/>
    <p:sldId id="317" r:id="rId9"/>
    <p:sldId id="318" r:id="rId10"/>
    <p:sldId id="319" r:id="rId11"/>
    <p:sldId id="320" r:id="rId12"/>
    <p:sldId id="321" r:id="rId13"/>
    <p:sldId id="323" r:id="rId14"/>
    <p:sldId id="325" r:id="rId15"/>
    <p:sldId id="329" r:id="rId16"/>
    <p:sldId id="330" r:id="rId17"/>
    <p:sldId id="328" r:id="rId18"/>
    <p:sldId id="327" r:id="rId19"/>
    <p:sldId id="331" r:id="rId20"/>
    <p:sldId id="333" r:id="rId21"/>
    <p:sldId id="334" r:id="rId22"/>
    <p:sldId id="336" r:id="rId23"/>
    <p:sldId id="340" r:id="rId24"/>
  </p:sldIdLst>
  <p:sldSz cx="9144000" cy="6858000" type="screen4x3"/>
  <p:notesSz cx="7102475" cy="10233025"/>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9314" autoAdjust="0"/>
  </p:normalViewPr>
  <p:slideViewPr>
    <p:cSldViewPr>
      <p:cViewPr>
        <p:scale>
          <a:sx n="110" d="100"/>
          <a:sy n="110" d="100"/>
        </p:scale>
        <p:origin x="-1644" y="-2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2412" y="-108"/>
      </p:cViewPr>
      <p:guideLst>
        <p:guide orient="horz" pos="3223"/>
        <p:guide pos="2237"/>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7739" cy="511652"/>
          </a:xfrm>
          <a:prstGeom prst="rect">
            <a:avLst/>
          </a:prstGeom>
        </p:spPr>
        <p:txBody>
          <a:bodyPr vert="horz" lIns="99048" tIns="49524" rIns="99048" bIns="49524" rtlCol="0"/>
          <a:lstStyle>
            <a:lvl1pPr algn="l">
              <a:defRPr sz="1300"/>
            </a:lvl1pPr>
          </a:lstStyle>
          <a:p>
            <a:endParaRPr lang="es-ES"/>
          </a:p>
        </p:txBody>
      </p:sp>
      <p:sp>
        <p:nvSpPr>
          <p:cNvPr id="3" name="2 Marcador de fecha"/>
          <p:cNvSpPr>
            <a:spLocks noGrp="1"/>
          </p:cNvSpPr>
          <p:nvPr>
            <p:ph type="dt" sz="quarter" idx="1"/>
          </p:nvPr>
        </p:nvSpPr>
        <p:spPr>
          <a:xfrm>
            <a:off x="4023093" y="0"/>
            <a:ext cx="3077739" cy="511652"/>
          </a:xfrm>
          <a:prstGeom prst="rect">
            <a:avLst/>
          </a:prstGeom>
        </p:spPr>
        <p:txBody>
          <a:bodyPr vert="horz" lIns="99048" tIns="49524" rIns="99048" bIns="49524" rtlCol="0"/>
          <a:lstStyle>
            <a:lvl1pPr algn="r">
              <a:defRPr sz="1300"/>
            </a:lvl1pPr>
          </a:lstStyle>
          <a:p>
            <a:fld id="{51F31E54-FD48-42D4-A185-89C8BCAC9A85}" type="datetimeFigureOut">
              <a:rPr lang="es-ES" smtClean="0"/>
              <a:pPr/>
              <a:t>04/05/2018</a:t>
            </a:fld>
            <a:endParaRPr lang="es-ES"/>
          </a:p>
        </p:txBody>
      </p:sp>
      <p:sp>
        <p:nvSpPr>
          <p:cNvPr id="4" name="3 Marcador de pie de página"/>
          <p:cNvSpPr>
            <a:spLocks noGrp="1"/>
          </p:cNvSpPr>
          <p:nvPr>
            <p:ph type="ftr" sz="quarter" idx="2"/>
          </p:nvPr>
        </p:nvSpPr>
        <p:spPr>
          <a:xfrm>
            <a:off x="0" y="9719598"/>
            <a:ext cx="3077739" cy="511652"/>
          </a:xfrm>
          <a:prstGeom prst="rect">
            <a:avLst/>
          </a:prstGeom>
        </p:spPr>
        <p:txBody>
          <a:bodyPr vert="horz" lIns="99048" tIns="49524" rIns="99048" bIns="49524" rtlCol="0" anchor="b"/>
          <a:lstStyle>
            <a:lvl1pPr algn="l">
              <a:defRPr sz="1300"/>
            </a:lvl1pPr>
          </a:lstStyle>
          <a:p>
            <a:endParaRPr lang="es-ES"/>
          </a:p>
        </p:txBody>
      </p:sp>
      <p:sp>
        <p:nvSpPr>
          <p:cNvPr id="5" name="4 Marcador de número de diapositiva"/>
          <p:cNvSpPr>
            <a:spLocks noGrp="1"/>
          </p:cNvSpPr>
          <p:nvPr>
            <p:ph type="sldNum" sz="quarter" idx="3"/>
          </p:nvPr>
        </p:nvSpPr>
        <p:spPr>
          <a:xfrm>
            <a:off x="4023093" y="9719598"/>
            <a:ext cx="3077739" cy="511652"/>
          </a:xfrm>
          <a:prstGeom prst="rect">
            <a:avLst/>
          </a:prstGeom>
        </p:spPr>
        <p:txBody>
          <a:bodyPr vert="horz" lIns="99048" tIns="49524" rIns="99048" bIns="49524" rtlCol="0" anchor="b"/>
          <a:lstStyle>
            <a:lvl1pPr algn="r">
              <a:defRPr sz="1300"/>
            </a:lvl1pPr>
          </a:lstStyle>
          <a:p>
            <a:fld id="{4B660A8B-AA7E-4F1F-BA09-217BE6A3F5DC}" type="slidenum">
              <a:rPr lang="es-ES" smtClean="0"/>
              <a:pPr/>
              <a:t>‹Nº›</a:t>
            </a:fld>
            <a:endParaRPr lang="es-ES"/>
          </a:p>
        </p:txBody>
      </p:sp>
    </p:spTree>
    <p:extLst>
      <p:ext uri="{BB962C8B-B14F-4D97-AF65-F5344CB8AC3E}">
        <p14:creationId xmlns:p14="http://schemas.microsoft.com/office/powerpoint/2010/main" xmlns="" val="2717270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7739" cy="511652"/>
          </a:xfrm>
          <a:prstGeom prst="rect">
            <a:avLst/>
          </a:prstGeom>
        </p:spPr>
        <p:txBody>
          <a:bodyPr vert="horz" lIns="99048" tIns="49524" rIns="99048" bIns="49524" rtlCol="0"/>
          <a:lstStyle>
            <a:lvl1pPr algn="l">
              <a:defRPr sz="1300"/>
            </a:lvl1pPr>
          </a:lstStyle>
          <a:p>
            <a:endParaRPr lang="es-ES"/>
          </a:p>
        </p:txBody>
      </p:sp>
      <p:sp>
        <p:nvSpPr>
          <p:cNvPr id="3" name="2 Marcador de fecha"/>
          <p:cNvSpPr>
            <a:spLocks noGrp="1"/>
          </p:cNvSpPr>
          <p:nvPr>
            <p:ph type="dt" idx="1"/>
          </p:nvPr>
        </p:nvSpPr>
        <p:spPr>
          <a:xfrm>
            <a:off x="4023093" y="0"/>
            <a:ext cx="3077739" cy="511652"/>
          </a:xfrm>
          <a:prstGeom prst="rect">
            <a:avLst/>
          </a:prstGeom>
        </p:spPr>
        <p:txBody>
          <a:bodyPr vert="horz" lIns="99048" tIns="49524" rIns="99048" bIns="49524" rtlCol="0"/>
          <a:lstStyle>
            <a:lvl1pPr algn="r">
              <a:defRPr sz="1300"/>
            </a:lvl1pPr>
          </a:lstStyle>
          <a:p>
            <a:fld id="{4F963382-65BD-4CE0-9636-462E94C98985}" type="datetimeFigureOut">
              <a:rPr lang="es-ES" smtClean="0"/>
              <a:pPr/>
              <a:t>04/05/2018</a:t>
            </a:fld>
            <a:endParaRPr lang="es-ES"/>
          </a:p>
        </p:txBody>
      </p:sp>
      <p:sp>
        <p:nvSpPr>
          <p:cNvPr id="4" name="3 Marcador de imagen de diapositiva"/>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48" tIns="49524" rIns="99048" bIns="49524" rtlCol="0" anchor="ctr"/>
          <a:lstStyle/>
          <a:p>
            <a:endParaRPr lang="es-ES"/>
          </a:p>
        </p:txBody>
      </p:sp>
      <p:sp>
        <p:nvSpPr>
          <p:cNvPr id="5" name="4 Marcador de notas"/>
          <p:cNvSpPr>
            <a:spLocks noGrp="1"/>
          </p:cNvSpPr>
          <p:nvPr>
            <p:ph type="body" sz="quarter" idx="3"/>
          </p:nvPr>
        </p:nvSpPr>
        <p:spPr>
          <a:xfrm>
            <a:off x="710248" y="4860687"/>
            <a:ext cx="5681980" cy="4604861"/>
          </a:xfrm>
          <a:prstGeom prst="rect">
            <a:avLst/>
          </a:prstGeom>
        </p:spPr>
        <p:txBody>
          <a:bodyPr vert="horz" lIns="99048" tIns="49524" rIns="99048" bIns="49524"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9719598"/>
            <a:ext cx="3077739" cy="511652"/>
          </a:xfrm>
          <a:prstGeom prst="rect">
            <a:avLst/>
          </a:prstGeom>
        </p:spPr>
        <p:txBody>
          <a:bodyPr vert="horz" lIns="99048" tIns="49524" rIns="99048" bIns="49524" rtlCol="0" anchor="b"/>
          <a:lstStyle>
            <a:lvl1pPr algn="l">
              <a:defRPr sz="1300"/>
            </a:lvl1pPr>
          </a:lstStyle>
          <a:p>
            <a:endParaRPr lang="es-ES"/>
          </a:p>
        </p:txBody>
      </p:sp>
      <p:sp>
        <p:nvSpPr>
          <p:cNvPr id="7" name="6 Marcador de número de diapositiva"/>
          <p:cNvSpPr>
            <a:spLocks noGrp="1"/>
          </p:cNvSpPr>
          <p:nvPr>
            <p:ph type="sldNum" sz="quarter" idx="5"/>
          </p:nvPr>
        </p:nvSpPr>
        <p:spPr>
          <a:xfrm>
            <a:off x="4023093" y="9719598"/>
            <a:ext cx="3077739" cy="511652"/>
          </a:xfrm>
          <a:prstGeom prst="rect">
            <a:avLst/>
          </a:prstGeom>
        </p:spPr>
        <p:txBody>
          <a:bodyPr vert="horz" lIns="99048" tIns="49524" rIns="99048" bIns="49524" rtlCol="0" anchor="b"/>
          <a:lstStyle>
            <a:lvl1pPr algn="r">
              <a:defRPr sz="1300"/>
            </a:lvl1pPr>
          </a:lstStyle>
          <a:p>
            <a:fld id="{DB33D4C1-4F17-4311-8DD8-AD6073DEC72B}" type="slidenum">
              <a:rPr lang="es-ES" smtClean="0"/>
              <a:pPr/>
              <a:t>‹Nº›</a:t>
            </a:fld>
            <a:endParaRPr lang="es-ES"/>
          </a:p>
        </p:txBody>
      </p:sp>
    </p:spTree>
    <p:extLst>
      <p:ext uri="{BB962C8B-B14F-4D97-AF65-F5344CB8AC3E}">
        <p14:creationId xmlns:p14="http://schemas.microsoft.com/office/powerpoint/2010/main" xmlns="" val="2816449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33D4C1-4F17-4311-8DD8-AD6073DEC72B}" type="slidenum">
              <a:rPr lang="es-ES" smtClean="0"/>
              <a:pPr/>
              <a:t>2</a:t>
            </a:fld>
            <a:endParaRPr lang="es-ES"/>
          </a:p>
        </p:txBody>
      </p:sp>
    </p:spTree>
    <p:extLst>
      <p:ext uri="{BB962C8B-B14F-4D97-AF65-F5344CB8AC3E}">
        <p14:creationId xmlns:p14="http://schemas.microsoft.com/office/powerpoint/2010/main" xmlns="" val="3556971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5" name="4 Marcador de pie de página"/>
          <p:cNvSpPr>
            <a:spLocks noGrp="1"/>
          </p:cNvSpPr>
          <p:nvPr>
            <p:ph type="ftr" sz="quarter" idx="11"/>
          </p:nvPr>
        </p:nvSpPr>
        <p:spPr/>
        <p:txBody>
          <a:bodyPr/>
          <a:lstStyle/>
          <a:p>
            <a:r>
              <a:rPr lang="en-GB" smtClean="0"/>
              <a:t>Deep Learning for Finance</a:t>
            </a:r>
            <a:endParaRPr lang="es-ES"/>
          </a:p>
        </p:txBody>
      </p:sp>
      <p:sp>
        <p:nvSpPr>
          <p:cNvPr id="6" name="5 Marcador de número de diapositiva"/>
          <p:cNvSpPr>
            <a:spLocks noGrp="1"/>
          </p:cNvSpPr>
          <p:nvPr>
            <p:ph type="sldNum" sz="quarter" idx="12"/>
          </p:nvPr>
        </p:nvSpPr>
        <p:spPr/>
        <p:txBody>
          <a:bodyPr/>
          <a:lstStyle/>
          <a:p>
            <a:fld id="{EE066765-D2D0-48D9-BC46-F648C8DB7387}"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5" name="4 Marcador de pie de página"/>
          <p:cNvSpPr>
            <a:spLocks noGrp="1"/>
          </p:cNvSpPr>
          <p:nvPr>
            <p:ph type="ftr" sz="quarter" idx="11"/>
          </p:nvPr>
        </p:nvSpPr>
        <p:spPr/>
        <p:txBody>
          <a:bodyPr/>
          <a:lstStyle/>
          <a:p>
            <a:r>
              <a:rPr lang="en-GB" smtClean="0"/>
              <a:t>Deep Learning for Finance</a:t>
            </a:r>
            <a:endParaRPr lang="es-ES"/>
          </a:p>
        </p:txBody>
      </p:sp>
      <p:sp>
        <p:nvSpPr>
          <p:cNvPr id="6" name="5 Marcador de número de diapositiva"/>
          <p:cNvSpPr>
            <a:spLocks noGrp="1"/>
          </p:cNvSpPr>
          <p:nvPr>
            <p:ph type="sldNum" sz="quarter" idx="12"/>
          </p:nvPr>
        </p:nvSpPr>
        <p:spPr/>
        <p:txBody>
          <a:bodyPr/>
          <a:lstStyle/>
          <a:p>
            <a:fld id="{EE066765-D2D0-48D9-BC46-F648C8DB7387}"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5" name="4 Marcador de pie de página"/>
          <p:cNvSpPr>
            <a:spLocks noGrp="1"/>
          </p:cNvSpPr>
          <p:nvPr>
            <p:ph type="ftr" sz="quarter" idx="11"/>
          </p:nvPr>
        </p:nvSpPr>
        <p:spPr/>
        <p:txBody>
          <a:bodyPr/>
          <a:lstStyle/>
          <a:p>
            <a:r>
              <a:rPr lang="en-GB" smtClean="0"/>
              <a:t>Deep Learning for Finance</a:t>
            </a:r>
            <a:endParaRPr lang="es-ES"/>
          </a:p>
        </p:txBody>
      </p:sp>
      <p:sp>
        <p:nvSpPr>
          <p:cNvPr id="6" name="5 Marcador de número de diapositiva"/>
          <p:cNvSpPr>
            <a:spLocks noGrp="1"/>
          </p:cNvSpPr>
          <p:nvPr>
            <p:ph type="sldNum" sz="quarter" idx="12"/>
          </p:nvPr>
        </p:nvSpPr>
        <p:spPr/>
        <p:txBody>
          <a:bodyPr/>
          <a:lstStyle/>
          <a:p>
            <a:fld id="{EE066765-D2D0-48D9-BC46-F648C8DB7387}"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3 Marcador de fecha"/>
          <p:cNvSpPr>
            <a:spLocks noGrp="1"/>
          </p:cNvSpPr>
          <p:nvPr>
            <p:ph type="dt" sz="half" idx="10"/>
          </p:nvPr>
        </p:nvSpPr>
        <p:spPr/>
        <p:txBody>
          <a:bodyPr/>
          <a:lstStyle>
            <a:lvl1pPr>
              <a:defRPr/>
            </a:lvl1p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5" name="4 Marcador de pie de página"/>
          <p:cNvSpPr>
            <a:spLocks noGrp="1"/>
          </p:cNvSpPr>
          <p:nvPr>
            <p:ph type="ftr" sz="quarter" idx="11"/>
          </p:nvPr>
        </p:nvSpPr>
        <p:spPr/>
        <p:txBody>
          <a:bodyPr/>
          <a:lstStyle/>
          <a:p>
            <a:r>
              <a:rPr lang="en-GB" smtClean="0"/>
              <a:t>Deep Learning for Finance</a:t>
            </a:r>
            <a:endParaRPr lang="es-ES" dirty="0"/>
          </a:p>
        </p:txBody>
      </p:sp>
      <p:sp>
        <p:nvSpPr>
          <p:cNvPr id="6" name="5 Marcador de número de diapositiva"/>
          <p:cNvSpPr>
            <a:spLocks noGrp="1"/>
          </p:cNvSpPr>
          <p:nvPr>
            <p:ph type="sldNum" sz="quarter" idx="12"/>
          </p:nvPr>
        </p:nvSpPr>
        <p:spPr/>
        <p:txBody>
          <a:bodyPr/>
          <a:lstStyle/>
          <a:p>
            <a:fld id="{EE066765-D2D0-48D9-BC46-F648C8DB7387}"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5" name="4 Marcador de pie de página"/>
          <p:cNvSpPr>
            <a:spLocks noGrp="1"/>
          </p:cNvSpPr>
          <p:nvPr>
            <p:ph type="ftr" sz="quarter" idx="11"/>
          </p:nvPr>
        </p:nvSpPr>
        <p:spPr/>
        <p:txBody>
          <a:bodyPr/>
          <a:lstStyle/>
          <a:p>
            <a:r>
              <a:rPr lang="en-GB" smtClean="0"/>
              <a:t>Deep Learning for Finance</a:t>
            </a:r>
            <a:endParaRPr lang="es-ES"/>
          </a:p>
        </p:txBody>
      </p:sp>
      <p:sp>
        <p:nvSpPr>
          <p:cNvPr id="6" name="5 Marcador de número de diapositiva"/>
          <p:cNvSpPr>
            <a:spLocks noGrp="1"/>
          </p:cNvSpPr>
          <p:nvPr>
            <p:ph type="sldNum" sz="quarter" idx="12"/>
          </p:nvPr>
        </p:nvSpPr>
        <p:spPr/>
        <p:txBody>
          <a:bodyPr/>
          <a:lstStyle/>
          <a:p>
            <a:fld id="{EE066765-D2D0-48D9-BC46-F648C8DB7387}"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6" name="5 Marcador de pie de página"/>
          <p:cNvSpPr>
            <a:spLocks noGrp="1"/>
          </p:cNvSpPr>
          <p:nvPr>
            <p:ph type="ftr" sz="quarter" idx="11"/>
          </p:nvPr>
        </p:nvSpPr>
        <p:spPr/>
        <p:txBody>
          <a:bodyPr/>
          <a:lstStyle/>
          <a:p>
            <a:r>
              <a:rPr lang="en-GB" smtClean="0"/>
              <a:t>Deep Learning for Finance</a:t>
            </a:r>
            <a:endParaRPr lang="es-ES"/>
          </a:p>
        </p:txBody>
      </p:sp>
      <p:sp>
        <p:nvSpPr>
          <p:cNvPr id="7" name="6 Marcador de número de diapositiva"/>
          <p:cNvSpPr>
            <a:spLocks noGrp="1"/>
          </p:cNvSpPr>
          <p:nvPr>
            <p:ph type="sldNum" sz="quarter" idx="12"/>
          </p:nvPr>
        </p:nvSpPr>
        <p:spPr/>
        <p:txBody>
          <a:bodyPr/>
          <a:lstStyle/>
          <a:p>
            <a:fld id="{EE066765-D2D0-48D9-BC46-F648C8DB7387}"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8" name="7 Marcador de pie de página"/>
          <p:cNvSpPr>
            <a:spLocks noGrp="1"/>
          </p:cNvSpPr>
          <p:nvPr>
            <p:ph type="ftr" sz="quarter" idx="11"/>
          </p:nvPr>
        </p:nvSpPr>
        <p:spPr/>
        <p:txBody>
          <a:bodyPr/>
          <a:lstStyle/>
          <a:p>
            <a:r>
              <a:rPr lang="en-GB" smtClean="0"/>
              <a:t>Deep Learning for Finance</a:t>
            </a:r>
            <a:endParaRPr lang="es-ES"/>
          </a:p>
        </p:txBody>
      </p:sp>
      <p:sp>
        <p:nvSpPr>
          <p:cNvPr id="9" name="8 Marcador de número de diapositiva"/>
          <p:cNvSpPr>
            <a:spLocks noGrp="1"/>
          </p:cNvSpPr>
          <p:nvPr>
            <p:ph type="sldNum" sz="quarter" idx="12"/>
          </p:nvPr>
        </p:nvSpPr>
        <p:spPr/>
        <p:txBody>
          <a:bodyPr/>
          <a:lstStyle/>
          <a:p>
            <a:fld id="{EE066765-D2D0-48D9-BC46-F648C8DB7387}"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4" name="3 Marcador de pie de página"/>
          <p:cNvSpPr>
            <a:spLocks noGrp="1"/>
          </p:cNvSpPr>
          <p:nvPr>
            <p:ph type="ftr" sz="quarter" idx="11"/>
          </p:nvPr>
        </p:nvSpPr>
        <p:spPr/>
        <p:txBody>
          <a:bodyPr/>
          <a:lstStyle/>
          <a:p>
            <a:r>
              <a:rPr lang="en-GB" smtClean="0"/>
              <a:t>Deep Learning for Finance</a:t>
            </a:r>
            <a:endParaRPr lang="es-ES"/>
          </a:p>
        </p:txBody>
      </p:sp>
      <p:sp>
        <p:nvSpPr>
          <p:cNvPr id="5" name="4 Marcador de número de diapositiva"/>
          <p:cNvSpPr>
            <a:spLocks noGrp="1"/>
          </p:cNvSpPr>
          <p:nvPr>
            <p:ph type="sldNum" sz="quarter" idx="12"/>
          </p:nvPr>
        </p:nvSpPr>
        <p:spPr/>
        <p:txBody>
          <a:bodyPr/>
          <a:lstStyle/>
          <a:p>
            <a:fld id="{EE066765-D2D0-48D9-BC46-F648C8DB7387}"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3" name="2 Marcador de pie de página"/>
          <p:cNvSpPr>
            <a:spLocks noGrp="1"/>
          </p:cNvSpPr>
          <p:nvPr>
            <p:ph type="ftr" sz="quarter" idx="11"/>
          </p:nvPr>
        </p:nvSpPr>
        <p:spPr/>
        <p:txBody>
          <a:bodyPr/>
          <a:lstStyle/>
          <a:p>
            <a:r>
              <a:rPr lang="en-GB" smtClean="0"/>
              <a:t>Deep Learning for Finance</a:t>
            </a:r>
            <a:endParaRPr lang="es-ES"/>
          </a:p>
        </p:txBody>
      </p:sp>
      <p:sp>
        <p:nvSpPr>
          <p:cNvPr id="4" name="3 Marcador de número de diapositiva"/>
          <p:cNvSpPr>
            <a:spLocks noGrp="1"/>
          </p:cNvSpPr>
          <p:nvPr>
            <p:ph type="sldNum" sz="quarter" idx="12"/>
          </p:nvPr>
        </p:nvSpPr>
        <p:spPr/>
        <p:txBody>
          <a:bodyPr/>
          <a:lstStyle/>
          <a:p>
            <a:fld id="{EE066765-D2D0-48D9-BC46-F648C8DB7387}"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6" name="5 Marcador de pie de página"/>
          <p:cNvSpPr>
            <a:spLocks noGrp="1"/>
          </p:cNvSpPr>
          <p:nvPr>
            <p:ph type="ftr" sz="quarter" idx="11"/>
          </p:nvPr>
        </p:nvSpPr>
        <p:spPr/>
        <p:txBody>
          <a:bodyPr/>
          <a:lstStyle/>
          <a:p>
            <a:r>
              <a:rPr lang="en-GB" smtClean="0"/>
              <a:t>Deep Learning for Finance</a:t>
            </a:r>
            <a:endParaRPr lang="es-ES"/>
          </a:p>
        </p:txBody>
      </p:sp>
      <p:sp>
        <p:nvSpPr>
          <p:cNvPr id="7" name="6 Marcador de número de diapositiva"/>
          <p:cNvSpPr>
            <a:spLocks noGrp="1"/>
          </p:cNvSpPr>
          <p:nvPr>
            <p:ph type="sldNum" sz="quarter" idx="12"/>
          </p:nvPr>
        </p:nvSpPr>
        <p:spPr/>
        <p:txBody>
          <a:bodyPr/>
          <a:lstStyle/>
          <a:p>
            <a:fld id="{EE066765-D2D0-48D9-BC46-F648C8DB7387}"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6" name="5 Marcador de pie de página"/>
          <p:cNvSpPr>
            <a:spLocks noGrp="1"/>
          </p:cNvSpPr>
          <p:nvPr>
            <p:ph type="ftr" sz="quarter" idx="11"/>
          </p:nvPr>
        </p:nvSpPr>
        <p:spPr/>
        <p:txBody>
          <a:bodyPr/>
          <a:lstStyle/>
          <a:p>
            <a:r>
              <a:rPr lang="en-GB" smtClean="0"/>
              <a:t>Deep Learning for Finance</a:t>
            </a:r>
            <a:endParaRPr lang="es-ES"/>
          </a:p>
        </p:txBody>
      </p:sp>
      <p:sp>
        <p:nvSpPr>
          <p:cNvPr id="7" name="6 Marcador de número de diapositiva"/>
          <p:cNvSpPr>
            <a:spLocks noGrp="1"/>
          </p:cNvSpPr>
          <p:nvPr>
            <p:ph type="sldNum" sz="quarter" idx="12"/>
          </p:nvPr>
        </p:nvSpPr>
        <p:spPr/>
        <p:txBody>
          <a:bodyPr/>
          <a:lstStyle/>
          <a:p>
            <a:fld id="{EE066765-D2D0-48D9-BC46-F648C8DB7387}"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3 Marcador de fecha"/>
          <p:cNvSpPr>
            <a:spLocks noGrp="1"/>
          </p:cNvSpPr>
          <p:nvPr>
            <p:ph type="dt" sz="half" idx="2"/>
          </p:nvPr>
        </p:nvSpPr>
        <p:spPr>
          <a:xfrm>
            <a:off x="0" y="6650983"/>
            <a:ext cx="2915816" cy="207017"/>
          </a:xfrm>
          <a:prstGeom prst="rect">
            <a:avLst/>
          </a:prstGeom>
          <a:solidFill>
            <a:schemeClr val="accent2">
              <a:lumMod val="50000"/>
            </a:schemeClr>
          </a:solidFill>
        </p:spPr>
        <p:txBody>
          <a:bodyPr vert="horz" lIns="91440" tIns="45720" rIns="91440" bIns="45720" rtlCol="0" anchor="ctr"/>
          <a:lstStyle>
            <a:lvl1pPr algn="just">
              <a:defRPr sz="1200">
                <a:solidFill>
                  <a:schemeClr val="bg1"/>
                </a:solidFill>
              </a:defRPr>
            </a:lvl1p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5" name="4 Marcador de pie de página"/>
          <p:cNvSpPr>
            <a:spLocks noGrp="1"/>
          </p:cNvSpPr>
          <p:nvPr>
            <p:ph type="ftr" sz="quarter" idx="3"/>
          </p:nvPr>
        </p:nvSpPr>
        <p:spPr>
          <a:xfrm>
            <a:off x="2908176" y="6650983"/>
            <a:ext cx="3103984" cy="207017"/>
          </a:xfrm>
          <a:prstGeom prst="rect">
            <a:avLst/>
          </a:prstGeom>
          <a:solidFill>
            <a:schemeClr val="accent2">
              <a:lumMod val="60000"/>
              <a:lumOff val="40000"/>
            </a:schemeClr>
          </a:solidFill>
        </p:spPr>
        <p:txBody>
          <a:bodyPr vert="horz" lIns="91440" tIns="45720" rIns="91440" bIns="45720" rtlCol="0" anchor="ctr"/>
          <a:lstStyle>
            <a:lvl1pPr algn="ctr">
              <a:defRPr sz="1200" b="1">
                <a:solidFill>
                  <a:schemeClr val="bg1"/>
                </a:solidFill>
              </a:defRPr>
            </a:lvl1pPr>
          </a:lstStyle>
          <a:p>
            <a:r>
              <a:rPr lang="en-GB" smtClean="0"/>
              <a:t>Deep Learning for Finance</a:t>
            </a:r>
            <a:endParaRPr lang="es-ES" dirty="0"/>
          </a:p>
        </p:txBody>
      </p:sp>
      <p:sp>
        <p:nvSpPr>
          <p:cNvPr id="6" name="5 Marcador de número de diapositiva"/>
          <p:cNvSpPr>
            <a:spLocks noGrp="1"/>
          </p:cNvSpPr>
          <p:nvPr>
            <p:ph type="sldNum" sz="quarter" idx="4"/>
          </p:nvPr>
        </p:nvSpPr>
        <p:spPr>
          <a:xfrm>
            <a:off x="6012160" y="6645709"/>
            <a:ext cx="3106688" cy="196131"/>
          </a:xfrm>
          <a:prstGeom prst="rect">
            <a:avLst/>
          </a:prstGeom>
          <a:solidFill>
            <a:schemeClr val="accent2">
              <a:lumMod val="20000"/>
              <a:lumOff val="80000"/>
            </a:schemeClr>
          </a:solidFill>
        </p:spPr>
        <p:txBody>
          <a:bodyPr vert="horz" lIns="91440" tIns="45720" rIns="91440" bIns="45720" rtlCol="0" anchor="ctr"/>
          <a:lstStyle>
            <a:lvl1pPr algn="r">
              <a:defRPr sz="1200">
                <a:solidFill>
                  <a:schemeClr val="accent2">
                    <a:lumMod val="75000"/>
                  </a:schemeClr>
                </a:solidFill>
              </a:defRPr>
            </a:lvl1pPr>
          </a:lstStyle>
          <a:p>
            <a:fld id="{EE066765-D2D0-48D9-BC46-F648C8DB7387}"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444500" indent="-444500" algn="l" defTabSz="914400" rtl="0" eaLnBrk="1" latinLnBrk="0" hangingPunct="1">
        <a:spcBef>
          <a:spcPct val="20000"/>
        </a:spcBef>
        <a:buClr>
          <a:schemeClr val="accent2">
            <a:lumMod val="50000"/>
          </a:schemeClr>
        </a:buClr>
        <a:buFont typeface="Arial" pitchFamily="34" charset="0"/>
        <a:buChar char="•"/>
        <a:defRPr sz="3200" kern="1200">
          <a:solidFill>
            <a:schemeClr val="tx1"/>
          </a:solidFill>
          <a:latin typeface="+mn-lt"/>
          <a:ea typeface="+mn-ea"/>
          <a:cs typeface="+mn-cs"/>
        </a:defRPr>
      </a:lvl1pPr>
      <a:lvl2pPr marL="901700" indent="-444500" algn="l" defTabSz="914400" rtl="0" eaLnBrk="1" latinLnBrk="0" hangingPunct="1">
        <a:spcBef>
          <a:spcPct val="20000"/>
        </a:spcBef>
        <a:buClr>
          <a:schemeClr val="accent2">
            <a:lumMod val="50000"/>
          </a:schemeClr>
        </a:buClr>
        <a:buFont typeface="Arial" pitchFamily="34" charset="0"/>
        <a:buChar char="–"/>
        <a:defRPr sz="2800" kern="1200">
          <a:solidFill>
            <a:schemeClr val="tx1"/>
          </a:solidFill>
          <a:latin typeface="+mn-lt"/>
          <a:ea typeface="+mn-ea"/>
          <a:cs typeface="+mn-cs"/>
        </a:defRPr>
      </a:lvl2pPr>
      <a:lvl3pPr marL="1435100" indent="-520700" algn="l" defTabSz="914400" rtl="0" eaLnBrk="1" latinLnBrk="0" hangingPunct="1">
        <a:spcBef>
          <a:spcPct val="20000"/>
        </a:spcBef>
        <a:buClr>
          <a:schemeClr val="accent2">
            <a:lumMod val="50000"/>
          </a:schemeClr>
        </a:buClr>
        <a:buFont typeface="Arial" pitchFamily="34" charset="0"/>
        <a:buChar char="•"/>
        <a:defRPr sz="2400" kern="1200">
          <a:solidFill>
            <a:schemeClr val="tx1"/>
          </a:solidFill>
          <a:latin typeface="+mn-lt"/>
          <a:ea typeface="+mn-ea"/>
          <a:cs typeface="+mn-cs"/>
        </a:defRPr>
      </a:lvl3pPr>
      <a:lvl4pPr marL="1790700" indent="-419100" algn="l" defTabSz="914400" rtl="0" eaLnBrk="1" latinLnBrk="0" hangingPunct="1">
        <a:spcBef>
          <a:spcPct val="20000"/>
        </a:spcBef>
        <a:buClr>
          <a:schemeClr val="accent2">
            <a:lumMod val="50000"/>
          </a:schemeClr>
        </a:buClr>
        <a:buFont typeface="Arial" pitchFamily="34" charset="0"/>
        <a:buChar char="–"/>
        <a:defRPr sz="2000" kern="1200">
          <a:solidFill>
            <a:schemeClr val="tx1"/>
          </a:solidFill>
          <a:latin typeface="+mn-lt"/>
          <a:ea typeface="+mn-ea"/>
          <a:cs typeface="+mn-cs"/>
        </a:defRPr>
      </a:lvl4pPr>
      <a:lvl5pPr marL="2159000" indent="-330200" algn="l" defTabSz="914400" rtl="0" eaLnBrk="1" latinLnBrk="0" hangingPunct="1">
        <a:spcBef>
          <a:spcPct val="20000"/>
        </a:spcBef>
        <a:buClr>
          <a:schemeClr val="accent2">
            <a:lumMod val="50000"/>
          </a:schemeClr>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png"/><Relationship Id="rId5" Type="http://schemas.openxmlformats.org/officeDocument/2006/relationships/hyperlink" Target="https://en.wikipedia.org/wiki/Normalization_(statistics)"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udacity.com/"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package" Target="../embeddings/Hoja_de_c_lculo_de_Microsoft_Office_Excel1.xlsx"/><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3687167"/>
            <a:ext cx="7488832" cy="1470025"/>
          </a:xfrm>
        </p:spPr>
        <p:txBody>
          <a:bodyPr>
            <a:normAutofit/>
          </a:bodyPr>
          <a:lstStyle/>
          <a:p>
            <a:pPr algn="l"/>
            <a:r>
              <a:rPr lang="en-US" b="1" dirty="0" smtClean="0">
                <a:solidFill>
                  <a:schemeClr val="accent2">
                    <a:lumMod val="50000"/>
                  </a:schemeClr>
                </a:solidFill>
              </a:rPr>
              <a:t>Deep Learning for finance</a:t>
            </a:r>
            <a:r>
              <a:rPr lang="en-US" sz="3200" b="1" dirty="0" smtClean="0"/>
              <a:t/>
            </a:r>
            <a:br>
              <a:rPr lang="en-US" sz="3200" b="1" dirty="0" smtClean="0"/>
            </a:br>
            <a:r>
              <a:rPr lang="en-US" sz="3100" b="1" dirty="0" smtClean="0">
                <a:solidFill>
                  <a:schemeClr val="accent2">
                    <a:lumMod val="75000"/>
                  </a:schemeClr>
                </a:solidFill>
              </a:rPr>
              <a:t>Machine Learning</a:t>
            </a:r>
            <a:endParaRPr lang="en-US" sz="3100" b="1" dirty="0">
              <a:solidFill>
                <a:schemeClr val="accent2">
                  <a:lumMod val="75000"/>
                </a:schemeClr>
              </a:solidFill>
            </a:endParaRPr>
          </a:p>
        </p:txBody>
      </p:sp>
      <p:sp>
        <p:nvSpPr>
          <p:cNvPr id="3" name="2 Subtítulo"/>
          <p:cNvSpPr>
            <a:spLocks noGrp="1"/>
          </p:cNvSpPr>
          <p:nvPr>
            <p:ph type="subTitle" idx="1"/>
          </p:nvPr>
        </p:nvSpPr>
        <p:spPr>
          <a:xfrm>
            <a:off x="683568" y="5429264"/>
            <a:ext cx="6400800" cy="736040"/>
          </a:xfrm>
        </p:spPr>
        <p:txBody>
          <a:bodyPr>
            <a:normAutofit/>
          </a:bodyPr>
          <a:lstStyle/>
          <a:p>
            <a:pPr algn="l"/>
            <a:r>
              <a:rPr lang="es-ES_tradnl" sz="1800" dirty="0" smtClean="0">
                <a:solidFill>
                  <a:schemeClr val="tx1">
                    <a:lumMod val="65000"/>
                    <a:lumOff val="35000"/>
                  </a:schemeClr>
                </a:solidFill>
              </a:rPr>
              <a:t>Pablo-Manuel Calderón Gómez</a:t>
            </a:r>
          </a:p>
          <a:p>
            <a:pPr algn="l"/>
            <a:r>
              <a:rPr lang="es-ES_tradnl" sz="1800" dirty="0" smtClean="0">
                <a:solidFill>
                  <a:schemeClr val="tx1">
                    <a:lumMod val="65000"/>
                    <a:lumOff val="35000"/>
                  </a:schemeClr>
                </a:solidFill>
              </a:rPr>
              <a:t>2018</a:t>
            </a:r>
            <a:endParaRPr lang="es-ES_tradnl" sz="1800" dirty="0" smtClean="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024000" y="6650983"/>
            <a:ext cx="3024000" cy="207017"/>
          </a:xfrm>
        </p:spPr>
        <p:txBody>
          <a:bodyPr/>
          <a:lstStyle/>
          <a:p>
            <a:r>
              <a:rPr lang="en-GB" smtClean="0"/>
              <a:t>Deep Learning for Finance</a:t>
            </a:r>
            <a:endParaRPr lang="en-US" dirty="0"/>
          </a:p>
        </p:txBody>
      </p:sp>
      <p:sp>
        <p:nvSpPr>
          <p:cNvPr id="5" name="4 Marcador de fecha"/>
          <p:cNvSpPr>
            <a:spLocks noGrp="1"/>
          </p:cNvSpPr>
          <p:nvPr>
            <p:ph type="dt" sz="half" idx="10"/>
          </p:nvPr>
        </p:nvSpPr>
        <p:spPr>
          <a:xfrm>
            <a:off x="0" y="6650983"/>
            <a:ext cx="3024000" cy="207017"/>
          </a:xfrm>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6" name="5 Marcador de número de diapositiva"/>
          <p:cNvSpPr>
            <a:spLocks noGrp="1"/>
          </p:cNvSpPr>
          <p:nvPr>
            <p:ph type="sldNum" sz="quarter" idx="12"/>
          </p:nvPr>
        </p:nvSpPr>
        <p:spPr>
          <a:xfrm>
            <a:off x="6048000" y="6650831"/>
            <a:ext cx="3096000" cy="207169"/>
          </a:xfrm>
        </p:spPr>
        <p:txBody>
          <a:bodyPr/>
          <a:lstStyle/>
          <a:p>
            <a:fld id="{EE066765-D2D0-48D9-BC46-F648C8DB7387}" type="slidenum">
              <a:rPr lang="es-ES" smtClean="0"/>
              <a:pPr/>
              <a:t>10</a:t>
            </a:fld>
            <a:endParaRPr lang="es-ES"/>
          </a:p>
        </p:txBody>
      </p:sp>
      <p:cxnSp>
        <p:nvCxnSpPr>
          <p:cNvPr id="77" name="76 Conector recto"/>
          <p:cNvCxnSpPr/>
          <p:nvPr/>
        </p:nvCxnSpPr>
        <p:spPr>
          <a:xfrm>
            <a:off x="0" y="396000"/>
            <a:ext cx="914400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9" name="1 Título"/>
          <p:cNvSpPr>
            <a:spLocks noGrp="1"/>
          </p:cNvSpPr>
          <p:nvPr>
            <p:ph type="title"/>
          </p:nvPr>
        </p:nvSpPr>
        <p:spPr>
          <a:xfrm>
            <a:off x="0" y="0"/>
            <a:ext cx="9144000" cy="396000"/>
          </a:xfrm>
        </p:spPr>
        <p:txBody>
          <a:bodyPr>
            <a:noAutofit/>
          </a:bodyPr>
          <a:lstStyle/>
          <a:p>
            <a:r>
              <a:rPr lang="en-US" sz="2400" dirty="0" smtClean="0">
                <a:solidFill>
                  <a:schemeClr val="accent2">
                    <a:lumMod val="50000"/>
                  </a:schemeClr>
                </a:solidFill>
              </a:rPr>
              <a:t>Machine Learning</a:t>
            </a:r>
            <a:endParaRPr lang="en-US" sz="2400" dirty="0">
              <a:solidFill>
                <a:schemeClr val="accent2">
                  <a:lumMod val="50000"/>
                </a:schemeClr>
              </a:solidFill>
            </a:endParaRPr>
          </a:p>
        </p:txBody>
      </p:sp>
      <p:sp>
        <p:nvSpPr>
          <p:cNvPr id="11" name="Title 1"/>
          <p:cNvSpPr txBox="1">
            <a:spLocks/>
          </p:cNvSpPr>
          <p:nvPr/>
        </p:nvSpPr>
        <p:spPr>
          <a:xfrm>
            <a:off x="310828" y="476672"/>
            <a:ext cx="8547452" cy="5952724"/>
          </a:xfrm>
          <a:prstGeom prst="rect">
            <a:avLst/>
          </a:prstGeom>
        </p:spPr>
        <p:txBody>
          <a:bodyPr vert="horz" lIns="91440" tIns="45720" rIns="91440" bIns="45720" rtlCol="0" anchor="t">
            <a:noAutofit/>
          </a:bodyPr>
          <a:lstStyle/>
          <a:p>
            <a:pPr lvl="0" fontAlgn="base">
              <a:spcBef>
                <a:spcPct val="0"/>
              </a:spcBef>
              <a:spcAft>
                <a:spcPct val="0"/>
              </a:spcAft>
            </a:pPr>
            <a:r>
              <a:rPr lang="en-US" sz="2400" kern="0" dirty="0" smtClean="0">
                <a:solidFill>
                  <a:schemeClr val="accent2">
                    <a:lumMod val="50000"/>
                  </a:schemeClr>
                </a:solidFill>
                <a:latin typeface="Arial"/>
                <a:ea typeface="+mj-ea"/>
                <a:cs typeface="+mj-cs"/>
              </a:rPr>
              <a:t>Gradient Descent</a:t>
            </a:r>
            <a:endParaRPr kumimoji="0" lang="en-US" sz="2400" b="0" i="0" u="none" strike="noStrike" kern="0" cap="none" spc="0" normalizeH="0" noProof="0" dirty="0" smtClean="0">
              <a:ln>
                <a:noFill/>
              </a:ln>
              <a:solidFill>
                <a:schemeClr val="accent2">
                  <a:lumMod val="50000"/>
                </a:schemeClr>
              </a:solidFill>
              <a:effectLst/>
              <a:uLnTx/>
              <a:uFillTx/>
              <a:latin typeface="Arial"/>
              <a:ea typeface="+mj-ea"/>
              <a:cs typeface="+mj-cs"/>
            </a:endParaRPr>
          </a:p>
          <a:p>
            <a:pPr marL="457200" lvl="0" indent="-457200" fontAlgn="base">
              <a:spcBef>
                <a:spcPct val="0"/>
              </a:spcBef>
              <a:spcAft>
                <a:spcPct val="0"/>
              </a:spcAft>
            </a:pPr>
            <a:r>
              <a:rPr lang="en-US" kern="0" dirty="0" smtClean="0">
                <a:latin typeface="Arial"/>
                <a:ea typeface="+mj-ea"/>
                <a:cs typeface="+mj-cs"/>
              </a:rPr>
              <a:t>Gradient descent is </a:t>
            </a:r>
            <a:r>
              <a:rPr lang="en-US" kern="0" dirty="0">
                <a:latin typeface="Arial"/>
                <a:ea typeface="+mj-ea"/>
                <a:cs typeface="+mj-cs"/>
              </a:rPr>
              <a:t>an iterative method that is given an initial point, and follows the </a:t>
            </a:r>
            <a:r>
              <a:rPr lang="en-US" kern="0" dirty="0" smtClean="0">
                <a:latin typeface="Arial"/>
                <a:ea typeface="+mj-ea"/>
                <a:cs typeface="+mj-cs"/>
              </a:rPr>
              <a:t>negative of </a:t>
            </a:r>
            <a:r>
              <a:rPr lang="en-US" kern="0" dirty="0">
                <a:latin typeface="Arial"/>
                <a:ea typeface="+mj-ea"/>
                <a:cs typeface="+mj-cs"/>
              </a:rPr>
              <a:t>the gradient in order to move the point toward a critical point, which </a:t>
            </a:r>
            <a:r>
              <a:rPr lang="en-US" kern="0" dirty="0" smtClean="0">
                <a:latin typeface="Arial"/>
                <a:ea typeface="+mj-ea"/>
                <a:cs typeface="+mj-cs"/>
              </a:rPr>
              <a:t>is hopefully </a:t>
            </a:r>
            <a:r>
              <a:rPr lang="en-US" kern="0" dirty="0">
                <a:latin typeface="Arial"/>
                <a:ea typeface="+mj-ea"/>
                <a:cs typeface="+mj-cs"/>
              </a:rPr>
              <a:t>the desired local minimum</a:t>
            </a:r>
            <a:r>
              <a:rPr lang="en-US" kern="0" dirty="0" smtClean="0">
                <a:latin typeface="Arial"/>
                <a:ea typeface="+mj-ea"/>
                <a:cs typeface="+mj-cs"/>
              </a:rPr>
              <a:t>.</a:t>
            </a:r>
          </a:p>
          <a:p>
            <a:pPr marL="457200" lvl="0" indent="-457200" fontAlgn="base">
              <a:spcBef>
                <a:spcPct val="0"/>
              </a:spcBef>
              <a:spcAft>
                <a:spcPct val="0"/>
              </a:spcAft>
            </a:pPr>
            <a:r>
              <a:rPr lang="en-US" kern="0" dirty="0" smtClean="0">
                <a:latin typeface="Arial"/>
                <a:ea typeface="+mj-ea"/>
                <a:cs typeface="+mj-cs"/>
              </a:rPr>
              <a:t> </a:t>
            </a:r>
          </a:p>
          <a:p>
            <a:pPr marL="457200" lvl="0" indent="-457200" fontAlgn="base">
              <a:spcBef>
                <a:spcPct val="0"/>
              </a:spcBef>
              <a:spcAft>
                <a:spcPct val="0"/>
              </a:spcAft>
            </a:pPr>
            <a:r>
              <a:rPr lang="en-US" kern="0" dirty="0" smtClean="0">
                <a:latin typeface="Arial"/>
                <a:ea typeface="+mj-ea"/>
                <a:cs typeface="+mj-cs"/>
              </a:rPr>
              <a:t>Take the derivative of the loss with respect to each parameter and follow the derivative by taking a step backwards and repeat until you get to the bottom.</a:t>
            </a:r>
          </a:p>
        </p:txBody>
      </p:sp>
      <p:graphicFrame>
        <p:nvGraphicFramePr>
          <p:cNvPr id="74" name="Object 73"/>
          <p:cNvGraphicFramePr>
            <a:graphicFrameLocks noChangeAspect="1"/>
          </p:cNvGraphicFramePr>
          <p:nvPr>
            <p:extLst>
              <p:ext uri="{D42A27DB-BD31-4B8C-83A1-F6EECF244321}">
                <p14:modId xmlns:p14="http://schemas.microsoft.com/office/powerpoint/2010/main" xmlns="" val="2557993977"/>
              </p:ext>
            </p:extLst>
          </p:nvPr>
        </p:nvGraphicFramePr>
        <p:xfrm>
          <a:off x="3384550" y="2700338"/>
          <a:ext cx="2132013" cy="800100"/>
        </p:xfrm>
        <a:graphic>
          <a:graphicData uri="http://schemas.openxmlformats.org/presentationml/2006/ole">
            <p:oleObj spid="_x0000_s4194" name="Ecuación" r:id="rId3" imgW="1219200" imgH="457200" progId="Equation.3">
              <p:embed/>
            </p:oleObj>
          </a:graphicData>
        </a:graphic>
      </p:graphicFrame>
      <p:pic>
        <p:nvPicPr>
          <p:cNvPr id="4102" name="Picture 6" descr="https://2.bp.blogspot.com/-w3EFnDuIyf4/V1KrbOK944I/AAAAAAAAFOk/BHszQSE-w5Q0i0aQEtIsuoaIclkaDuBowCLcB/s320/rosenbrock-nag%2Bcopy.png"/>
          <p:cNvPicPr>
            <a:picLocks noChangeAspect="1" noChangeArrowheads="1"/>
          </p:cNvPicPr>
          <p:nvPr/>
        </p:nvPicPr>
        <p:blipFill>
          <a:blip r:embed="rId4"/>
          <a:srcRect/>
          <a:stretch>
            <a:fillRect/>
          </a:stretch>
        </p:blipFill>
        <p:spPr bwMode="auto">
          <a:xfrm>
            <a:off x="5346177" y="3401968"/>
            <a:ext cx="3440665" cy="3128968"/>
          </a:xfrm>
          <a:prstGeom prst="rect">
            <a:avLst/>
          </a:prstGeom>
          <a:noFill/>
        </p:spPr>
      </p:pic>
      <p:pic>
        <p:nvPicPr>
          <p:cNvPr id="4104" name="Picture 8"/>
          <p:cNvPicPr>
            <a:picLocks noChangeAspect="1" noChangeArrowheads="1"/>
          </p:cNvPicPr>
          <p:nvPr/>
        </p:nvPicPr>
        <p:blipFill>
          <a:blip r:embed="rId5"/>
          <a:srcRect/>
          <a:stretch>
            <a:fillRect/>
          </a:stretch>
        </p:blipFill>
        <p:spPr bwMode="auto">
          <a:xfrm>
            <a:off x="428596" y="3643314"/>
            <a:ext cx="4143404" cy="2887622"/>
          </a:xfrm>
          <a:prstGeom prst="rect">
            <a:avLst/>
          </a:prstGeom>
          <a:noFill/>
          <a:ln w="9525">
            <a:noFill/>
            <a:miter lim="800000"/>
            <a:headEnd/>
            <a:tailEnd/>
          </a:ln>
          <a:effectLst/>
        </p:spPr>
      </p:pic>
    </p:spTree>
    <p:extLst>
      <p:ext uri="{BB962C8B-B14F-4D97-AF65-F5344CB8AC3E}">
        <p14:creationId xmlns:p14="http://schemas.microsoft.com/office/powerpoint/2010/main" xmlns="" val="318749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024000" y="6650983"/>
            <a:ext cx="3024000" cy="207017"/>
          </a:xfrm>
        </p:spPr>
        <p:txBody>
          <a:bodyPr/>
          <a:lstStyle/>
          <a:p>
            <a:r>
              <a:rPr lang="en-GB" smtClean="0"/>
              <a:t>Deep Learning for Finance</a:t>
            </a:r>
            <a:endParaRPr lang="en-US" dirty="0"/>
          </a:p>
        </p:txBody>
      </p:sp>
      <p:sp>
        <p:nvSpPr>
          <p:cNvPr id="5" name="4 Marcador de fecha"/>
          <p:cNvSpPr>
            <a:spLocks noGrp="1"/>
          </p:cNvSpPr>
          <p:nvPr>
            <p:ph type="dt" sz="half" idx="10"/>
          </p:nvPr>
        </p:nvSpPr>
        <p:spPr>
          <a:xfrm>
            <a:off x="0" y="6650983"/>
            <a:ext cx="3024000" cy="207017"/>
          </a:xfrm>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6" name="5 Marcador de número de diapositiva"/>
          <p:cNvSpPr>
            <a:spLocks noGrp="1"/>
          </p:cNvSpPr>
          <p:nvPr>
            <p:ph type="sldNum" sz="quarter" idx="12"/>
          </p:nvPr>
        </p:nvSpPr>
        <p:spPr>
          <a:xfrm>
            <a:off x="6048000" y="6650831"/>
            <a:ext cx="3096000" cy="207169"/>
          </a:xfrm>
        </p:spPr>
        <p:txBody>
          <a:bodyPr/>
          <a:lstStyle/>
          <a:p>
            <a:fld id="{EE066765-D2D0-48D9-BC46-F648C8DB7387}" type="slidenum">
              <a:rPr lang="es-ES" smtClean="0"/>
              <a:pPr/>
              <a:t>11</a:t>
            </a:fld>
            <a:endParaRPr lang="es-ES"/>
          </a:p>
        </p:txBody>
      </p:sp>
      <p:cxnSp>
        <p:nvCxnSpPr>
          <p:cNvPr id="77" name="76 Conector recto"/>
          <p:cNvCxnSpPr/>
          <p:nvPr/>
        </p:nvCxnSpPr>
        <p:spPr>
          <a:xfrm>
            <a:off x="0" y="396000"/>
            <a:ext cx="914400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9" name="1 Título"/>
          <p:cNvSpPr>
            <a:spLocks noGrp="1"/>
          </p:cNvSpPr>
          <p:nvPr>
            <p:ph type="title"/>
          </p:nvPr>
        </p:nvSpPr>
        <p:spPr>
          <a:xfrm>
            <a:off x="0" y="0"/>
            <a:ext cx="9144000" cy="396000"/>
          </a:xfrm>
        </p:spPr>
        <p:txBody>
          <a:bodyPr>
            <a:noAutofit/>
          </a:bodyPr>
          <a:lstStyle/>
          <a:p>
            <a:r>
              <a:rPr lang="en-US" sz="2400" dirty="0" smtClean="0">
                <a:solidFill>
                  <a:schemeClr val="accent2">
                    <a:lumMod val="50000"/>
                  </a:schemeClr>
                </a:solidFill>
              </a:rPr>
              <a:t>Machine Learning</a:t>
            </a:r>
            <a:endParaRPr lang="en-US" sz="2400" dirty="0">
              <a:solidFill>
                <a:schemeClr val="accent2">
                  <a:lumMod val="50000"/>
                </a:schemeClr>
              </a:solidFill>
            </a:endParaRPr>
          </a:p>
        </p:txBody>
      </p:sp>
      <p:sp>
        <p:nvSpPr>
          <p:cNvPr id="11" name="Title 1"/>
          <p:cNvSpPr txBox="1">
            <a:spLocks/>
          </p:cNvSpPr>
          <p:nvPr/>
        </p:nvSpPr>
        <p:spPr>
          <a:xfrm>
            <a:off x="310828" y="476672"/>
            <a:ext cx="8547452" cy="5952724"/>
          </a:xfrm>
          <a:prstGeom prst="rect">
            <a:avLst/>
          </a:prstGeom>
        </p:spPr>
        <p:txBody>
          <a:bodyPr vert="horz" lIns="91440" tIns="45720" rIns="91440" bIns="45720" rtlCol="0" anchor="t">
            <a:noAutofit/>
          </a:bodyPr>
          <a:lstStyle/>
          <a:p>
            <a:pPr lvl="0" fontAlgn="base">
              <a:spcBef>
                <a:spcPct val="0"/>
              </a:spcBef>
              <a:spcAft>
                <a:spcPct val="0"/>
              </a:spcAft>
            </a:pPr>
            <a:r>
              <a:rPr lang="en-US" sz="2400" kern="0" dirty="0" smtClean="0">
                <a:solidFill>
                  <a:schemeClr val="accent2">
                    <a:lumMod val="50000"/>
                  </a:schemeClr>
                </a:solidFill>
                <a:latin typeface="Arial"/>
                <a:ea typeface="+mj-ea"/>
                <a:cs typeface="+mj-cs"/>
              </a:rPr>
              <a:t>Normalized inputs (numerical stability)</a:t>
            </a:r>
            <a:endParaRPr kumimoji="0" lang="en-US" sz="2400" b="0" i="0" u="none" strike="noStrike" kern="0" cap="none" spc="0" normalizeH="0" noProof="0" dirty="0" smtClean="0">
              <a:ln>
                <a:noFill/>
              </a:ln>
              <a:solidFill>
                <a:schemeClr val="accent2">
                  <a:lumMod val="50000"/>
                </a:schemeClr>
              </a:solidFill>
              <a:effectLst/>
              <a:uLnTx/>
              <a:uFillTx/>
              <a:latin typeface="Arial"/>
              <a:ea typeface="+mj-ea"/>
              <a:cs typeface="+mj-cs"/>
            </a:endParaRPr>
          </a:p>
          <a:p>
            <a:pPr marL="457200" lvl="0" indent="-457200" fontAlgn="base">
              <a:spcBef>
                <a:spcPct val="0"/>
              </a:spcBef>
              <a:spcAft>
                <a:spcPct val="0"/>
              </a:spcAft>
            </a:pPr>
            <a:r>
              <a:rPr lang="en-US" kern="0" dirty="0" smtClean="0">
                <a:latin typeface="Arial"/>
                <a:ea typeface="+mj-ea"/>
                <a:cs typeface="+mj-cs"/>
              </a:rPr>
              <a:t>There are mathematical reasons to keep values to compute roughly around a mean of zero and equal variance when doing optimization.</a:t>
            </a: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buFont typeface="Arial" pitchFamily="34" charset="0"/>
              <a:buChar char="•"/>
            </a:pPr>
            <a:r>
              <a:rPr lang="en-US" kern="0" dirty="0" smtClean="0">
                <a:latin typeface="Arial"/>
                <a:ea typeface="+mj-ea"/>
                <a:cs typeface="+mj-cs"/>
              </a:rPr>
              <a:t>A badly conditioned problem means that the optimizer has to do a lot of searching to go and find a good solution.</a:t>
            </a:r>
          </a:p>
          <a:p>
            <a:pPr marL="457200" lvl="0" indent="-457200" fontAlgn="base">
              <a:spcBef>
                <a:spcPct val="0"/>
              </a:spcBef>
              <a:spcAft>
                <a:spcPct val="0"/>
              </a:spcAft>
              <a:buFont typeface="Arial" pitchFamily="34" charset="0"/>
              <a:buChar char="•"/>
            </a:pPr>
            <a:r>
              <a:rPr lang="en-US" kern="0" dirty="0" smtClean="0">
                <a:latin typeface="Arial"/>
              </a:rPr>
              <a:t>A well condition problem makes it a lot easier for the optimizer to do its job.</a:t>
            </a:r>
          </a:p>
          <a:p>
            <a:pPr marL="457200" lvl="0" indent="-457200" fontAlgn="base">
              <a:spcBef>
                <a:spcPct val="0"/>
              </a:spcBef>
              <a:spcAft>
                <a:spcPct val="0"/>
              </a:spcAft>
              <a:buFont typeface="Arial" pitchFamily="34" charset="0"/>
              <a:buChar char="•"/>
            </a:pPr>
            <a:r>
              <a:rPr lang="en-US" kern="0" dirty="0" smtClean="0">
                <a:latin typeface="Arial"/>
              </a:rPr>
              <a:t>Adding very small numbers to very large numbers can introduce errors.</a:t>
            </a:r>
          </a:p>
          <a:p>
            <a:pPr marL="457200" lvl="0" indent="-457200" fontAlgn="base">
              <a:spcBef>
                <a:spcPct val="0"/>
              </a:spcBef>
              <a:spcAft>
                <a:spcPct val="0"/>
              </a:spcAft>
            </a:pPr>
            <a:endParaRPr lang="en-US" sz="1000" kern="0" dirty="0" smtClean="0">
              <a:latin typeface="Arial"/>
            </a:endParaRPr>
          </a:p>
          <a:p>
            <a:pPr marL="457200" lvl="0" indent="-457200" fontAlgn="base">
              <a:spcBef>
                <a:spcPct val="0"/>
              </a:spcBef>
              <a:spcAft>
                <a:spcPct val="0"/>
              </a:spcAft>
            </a:pPr>
            <a:r>
              <a:rPr lang="en-US" kern="0" dirty="0" smtClean="0">
                <a:latin typeface="Arial"/>
              </a:rPr>
              <a:t>There </a:t>
            </a:r>
            <a:r>
              <a:rPr lang="en-US" kern="0" dirty="0">
                <a:latin typeface="Arial"/>
              </a:rPr>
              <a:t>are various </a:t>
            </a:r>
            <a:r>
              <a:rPr lang="en-US" kern="0" dirty="0" smtClean="0">
                <a:latin typeface="Arial"/>
              </a:rPr>
              <a:t>normalizations:</a:t>
            </a:r>
          </a:p>
        </p:txBody>
      </p:sp>
      <p:graphicFrame>
        <p:nvGraphicFramePr>
          <p:cNvPr id="26633" name="Object 9"/>
          <p:cNvGraphicFramePr>
            <a:graphicFrameLocks noChangeAspect="1"/>
          </p:cNvGraphicFramePr>
          <p:nvPr/>
        </p:nvGraphicFramePr>
        <p:xfrm>
          <a:off x="3749675" y="1485892"/>
          <a:ext cx="1644650" cy="800100"/>
        </p:xfrm>
        <a:graphic>
          <a:graphicData uri="http://schemas.openxmlformats.org/presentationml/2006/ole">
            <p:oleObj spid="_x0000_s26728" name="Ecuación" r:id="rId3" imgW="939800" imgH="457200" progId="Equation.3">
              <p:embed/>
            </p:oleObj>
          </a:graphicData>
        </a:graphic>
      </p:graphicFrame>
      <p:pic>
        <p:nvPicPr>
          <p:cNvPr id="26634" name="Picture 10"/>
          <p:cNvPicPr>
            <a:picLocks noChangeAspect="1" noChangeArrowheads="1"/>
          </p:cNvPicPr>
          <p:nvPr/>
        </p:nvPicPr>
        <p:blipFill>
          <a:blip r:embed="rId4" cstate="print"/>
          <a:srcRect/>
          <a:stretch>
            <a:fillRect/>
          </a:stretch>
        </p:blipFill>
        <p:spPr bwMode="auto">
          <a:xfrm>
            <a:off x="3431852" y="3926285"/>
            <a:ext cx="5244030" cy="2513111"/>
          </a:xfrm>
          <a:prstGeom prst="rect">
            <a:avLst/>
          </a:prstGeom>
          <a:noFill/>
          <a:ln w="9525">
            <a:noFill/>
            <a:miter lim="800000"/>
            <a:headEnd/>
            <a:tailEnd/>
          </a:ln>
          <a:effectLst/>
        </p:spPr>
      </p:pic>
      <p:pic>
        <p:nvPicPr>
          <p:cNvPr id="26721" name="Picture 97">
            <a:hlinkClick r:id="rId5"/>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539552" y="3868355"/>
            <a:ext cx="2160240" cy="26289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87496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024000" y="6650983"/>
            <a:ext cx="3024000" cy="207017"/>
          </a:xfrm>
        </p:spPr>
        <p:txBody>
          <a:bodyPr/>
          <a:lstStyle/>
          <a:p>
            <a:r>
              <a:rPr lang="en-GB" smtClean="0"/>
              <a:t>Deep Learning for Finance</a:t>
            </a:r>
            <a:endParaRPr lang="en-US" dirty="0"/>
          </a:p>
        </p:txBody>
      </p:sp>
      <p:sp>
        <p:nvSpPr>
          <p:cNvPr id="5" name="4 Marcador de fecha"/>
          <p:cNvSpPr>
            <a:spLocks noGrp="1"/>
          </p:cNvSpPr>
          <p:nvPr>
            <p:ph type="dt" sz="half" idx="10"/>
          </p:nvPr>
        </p:nvSpPr>
        <p:spPr>
          <a:xfrm>
            <a:off x="0" y="6650983"/>
            <a:ext cx="3024000" cy="207017"/>
          </a:xfrm>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6" name="5 Marcador de número de diapositiva"/>
          <p:cNvSpPr>
            <a:spLocks noGrp="1"/>
          </p:cNvSpPr>
          <p:nvPr>
            <p:ph type="sldNum" sz="quarter" idx="12"/>
          </p:nvPr>
        </p:nvSpPr>
        <p:spPr>
          <a:xfrm>
            <a:off x="6048000" y="6650831"/>
            <a:ext cx="3096000" cy="207169"/>
          </a:xfrm>
        </p:spPr>
        <p:txBody>
          <a:bodyPr/>
          <a:lstStyle/>
          <a:p>
            <a:fld id="{EE066765-D2D0-48D9-BC46-F648C8DB7387}" type="slidenum">
              <a:rPr lang="es-ES" smtClean="0"/>
              <a:pPr/>
              <a:t>12</a:t>
            </a:fld>
            <a:endParaRPr lang="es-ES"/>
          </a:p>
        </p:txBody>
      </p:sp>
      <p:cxnSp>
        <p:nvCxnSpPr>
          <p:cNvPr id="77" name="76 Conector recto"/>
          <p:cNvCxnSpPr/>
          <p:nvPr/>
        </p:nvCxnSpPr>
        <p:spPr>
          <a:xfrm>
            <a:off x="0" y="396000"/>
            <a:ext cx="914400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9" name="1 Título"/>
          <p:cNvSpPr>
            <a:spLocks noGrp="1"/>
          </p:cNvSpPr>
          <p:nvPr>
            <p:ph type="title"/>
          </p:nvPr>
        </p:nvSpPr>
        <p:spPr>
          <a:xfrm>
            <a:off x="0" y="0"/>
            <a:ext cx="9144000" cy="396000"/>
          </a:xfrm>
        </p:spPr>
        <p:txBody>
          <a:bodyPr>
            <a:noAutofit/>
          </a:bodyPr>
          <a:lstStyle/>
          <a:p>
            <a:r>
              <a:rPr lang="en-US" sz="2400" dirty="0" smtClean="0">
                <a:solidFill>
                  <a:schemeClr val="accent2">
                    <a:lumMod val="50000"/>
                  </a:schemeClr>
                </a:solidFill>
              </a:rPr>
              <a:t>Machine Learning</a:t>
            </a:r>
            <a:endParaRPr lang="en-US" sz="2400" dirty="0">
              <a:solidFill>
                <a:schemeClr val="accent2">
                  <a:lumMod val="50000"/>
                </a:schemeClr>
              </a:solidFill>
            </a:endParaRPr>
          </a:p>
        </p:txBody>
      </p:sp>
      <p:sp>
        <p:nvSpPr>
          <p:cNvPr id="11" name="Title 1"/>
          <p:cNvSpPr txBox="1">
            <a:spLocks/>
          </p:cNvSpPr>
          <p:nvPr/>
        </p:nvSpPr>
        <p:spPr>
          <a:xfrm>
            <a:off x="310828" y="476672"/>
            <a:ext cx="8547452" cy="5952724"/>
          </a:xfrm>
          <a:prstGeom prst="rect">
            <a:avLst/>
          </a:prstGeom>
        </p:spPr>
        <p:txBody>
          <a:bodyPr vert="horz" lIns="91440" tIns="45720" rIns="91440" bIns="45720" rtlCol="0" anchor="t">
            <a:noAutofit/>
          </a:bodyPr>
          <a:lstStyle/>
          <a:p>
            <a:pPr lvl="0" fontAlgn="base">
              <a:spcBef>
                <a:spcPct val="0"/>
              </a:spcBef>
              <a:spcAft>
                <a:spcPct val="0"/>
              </a:spcAft>
            </a:pPr>
            <a:r>
              <a:rPr lang="en-US" sz="2400" kern="0" dirty="0" smtClean="0">
                <a:solidFill>
                  <a:schemeClr val="accent2">
                    <a:lumMod val="50000"/>
                  </a:schemeClr>
                </a:solidFill>
                <a:latin typeface="Arial"/>
                <a:ea typeface="+mj-ea"/>
                <a:cs typeface="+mj-cs"/>
              </a:rPr>
              <a:t>Parameters initialization</a:t>
            </a:r>
            <a:endParaRPr kumimoji="0" lang="en-US" sz="2400" b="0" i="0" u="none" strike="noStrike" kern="0" cap="none" spc="0" normalizeH="0" noProof="0" dirty="0" smtClean="0">
              <a:ln>
                <a:noFill/>
              </a:ln>
              <a:solidFill>
                <a:schemeClr val="accent2">
                  <a:lumMod val="50000"/>
                </a:schemeClr>
              </a:solidFill>
              <a:effectLst/>
              <a:uLnTx/>
              <a:uFillTx/>
              <a:latin typeface="Arial"/>
              <a:ea typeface="+mj-ea"/>
              <a:cs typeface="+mj-cs"/>
            </a:endParaRPr>
          </a:p>
          <a:p>
            <a:pPr marL="457200" lvl="0" indent="-457200" fontAlgn="base">
              <a:spcBef>
                <a:spcPct val="0"/>
              </a:spcBef>
              <a:spcAft>
                <a:spcPct val="0"/>
              </a:spcAft>
            </a:pPr>
            <a:r>
              <a:rPr lang="en-US" kern="0" dirty="0" smtClean="0">
                <a:latin typeface="Arial"/>
                <a:ea typeface="+mj-ea"/>
                <a:cs typeface="+mj-cs"/>
              </a:rPr>
              <a:t>To start the optimization we need to define the initial values for the parameters W and B. In general we will generate random parameters with a normal distribution.</a:t>
            </a: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r>
              <a:rPr lang="en-US" kern="0" dirty="0" smtClean="0">
                <a:latin typeface="Arial"/>
                <a:ea typeface="+mj-ea"/>
                <a:cs typeface="+mj-cs"/>
              </a:rPr>
              <a:t>Large sigma values will mean we will have a wider distribution. As we applied the Softmax function this means higher peaks of probability (t</a:t>
            </a:r>
            <a:r>
              <a:rPr lang="en-US" kern="0" dirty="0" smtClean="0">
                <a:latin typeface="Arial"/>
              </a:rPr>
              <a:t>he initialization will be biased and inflexible).</a:t>
            </a:r>
            <a:endParaRPr lang="en-US" kern="0" dirty="0" smtClean="0">
              <a:latin typeface="Arial"/>
              <a:ea typeface="+mj-ea"/>
              <a:cs typeface="+mj-cs"/>
            </a:endParaRPr>
          </a:p>
          <a:p>
            <a:pPr marL="457200" lvl="0" indent="-457200" fontAlgn="base">
              <a:spcBef>
                <a:spcPct val="0"/>
              </a:spcBef>
              <a:spcAft>
                <a:spcPct val="0"/>
              </a:spcAft>
            </a:pPr>
            <a:r>
              <a:rPr lang="en-US" kern="0" dirty="0" smtClean="0">
                <a:latin typeface="Arial"/>
                <a:ea typeface="+mj-ea"/>
                <a:cs typeface="+mj-cs"/>
              </a:rPr>
              <a:t>Small sigma means the distribution is very uncertain.</a:t>
            </a: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r>
              <a:rPr lang="en-US" kern="0" dirty="0" smtClean="0">
                <a:latin typeface="Arial"/>
                <a:ea typeface="+mj-ea"/>
                <a:cs typeface="+mj-cs"/>
              </a:rPr>
              <a:t>In general it is better to start with an uncertain distribution (small sigma) and let the optimization to become more confident as the training progress.</a:t>
            </a:r>
          </a:p>
          <a:p>
            <a:pPr marL="457200" lvl="0" indent="-457200" fontAlgn="base">
              <a:spcBef>
                <a:spcPct val="0"/>
              </a:spcBef>
              <a:spcAft>
                <a:spcPct val="0"/>
              </a:spcAft>
            </a:pPr>
            <a:endParaRPr lang="en-US" kern="0" dirty="0" smtClean="0">
              <a:latin typeface="Arial"/>
              <a:ea typeface="+mj-ea"/>
              <a:cs typeface="+mj-cs"/>
            </a:endParaRPr>
          </a:p>
        </p:txBody>
      </p:sp>
      <p:graphicFrame>
        <p:nvGraphicFramePr>
          <p:cNvPr id="27651" name="Object 3"/>
          <p:cNvGraphicFramePr>
            <a:graphicFrameLocks noChangeAspect="1"/>
          </p:cNvGraphicFramePr>
          <p:nvPr/>
        </p:nvGraphicFramePr>
        <p:xfrm>
          <a:off x="3481388" y="1714488"/>
          <a:ext cx="2181225" cy="403225"/>
        </p:xfrm>
        <a:graphic>
          <a:graphicData uri="http://schemas.openxmlformats.org/presentationml/2006/ole">
            <p:oleObj spid="_x0000_s27747" name="Ecuación" r:id="rId3" imgW="1244600" imgH="228600" progId="Equation.3">
              <p:embed/>
            </p:oleObj>
          </a:graphicData>
        </a:graphic>
      </p:graphicFrame>
      <p:pic>
        <p:nvPicPr>
          <p:cNvPr id="12" name="11 Imagen" descr="720px-Normal_Distribution_PDF.svg.png"/>
          <p:cNvPicPr>
            <a:picLocks noChangeAspect="1"/>
          </p:cNvPicPr>
          <p:nvPr/>
        </p:nvPicPr>
        <p:blipFill>
          <a:blip r:embed="rId4"/>
          <a:stretch>
            <a:fillRect/>
          </a:stretch>
        </p:blipFill>
        <p:spPr>
          <a:xfrm>
            <a:off x="2786062" y="4357694"/>
            <a:ext cx="3571876" cy="2282032"/>
          </a:xfrm>
          <a:prstGeom prst="rect">
            <a:avLst/>
          </a:prstGeom>
        </p:spPr>
      </p:pic>
    </p:spTree>
    <p:extLst>
      <p:ext uri="{BB962C8B-B14F-4D97-AF65-F5344CB8AC3E}">
        <p14:creationId xmlns:p14="http://schemas.microsoft.com/office/powerpoint/2010/main" xmlns="" val="3187496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024000" y="6650983"/>
            <a:ext cx="3024000" cy="207017"/>
          </a:xfrm>
        </p:spPr>
        <p:txBody>
          <a:bodyPr/>
          <a:lstStyle/>
          <a:p>
            <a:r>
              <a:rPr lang="en-GB" smtClean="0"/>
              <a:t>Deep Learning for Finance</a:t>
            </a:r>
            <a:endParaRPr lang="en-US" dirty="0"/>
          </a:p>
        </p:txBody>
      </p:sp>
      <p:sp>
        <p:nvSpPr>
          <p:cNvPr id="5" name="4 Marcador de fecha"/>
          <p:cNvSpPr>
            <a:spLocks noGrp="1"/>
          </p:cNvSpPr>
          <p:nvPr>
            <p:ph type="dt" sz="half" idx="10"/>
          </p:nvPr>
        </p:nvSpPr>
        <p:spPr>
          <a:xfrm>
            <a:off x="0" y="6650983"/>
            <a:ext cx="3024000" cy="207017"/>
          </a:xfrm>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6" name="5 Marcador de número de diapositiva"/>
          <p:cNvSpPr>
            <a:spLocks noGrp="1"/>
          </p:cNvSpPr>
          <p:nvPr>
            <p:ph type="sldNum" sz="quarter" idx="12"/>
          </p:nvPr>
        </p:nvSpPr>
        <p:spPr>
          <a:xfrm>
            <a:off x="6048000" y="6650831"/>
            <a:ext cx="3096000" cy="207169"/>
          </a:xfrm>
        </p:spPr>
        <p:txBody>
          <a:bodyPr/>
          <a:lstStyle/>
          <a:p>
            <a:fld id="{EE066765-D2D0-48D9-BC46-F648C8DB7387}" type="slidenum">
              <a:rPr lang="es-ES" smtClean="0"/>
              <a:pPr/>
              <a:t>13</a:t>
            </a:fld>
            <a:endParaRPr lang="es-ES" dirty="0"/>
          </a:p>
        </p:txBody>
      </p:sp>
      <p:cxnSp>
        <p:nvCxnSpPr>
          <p:cNvPr id="77" name="76 Conector recto"/>
          <p:cNvCxnSpPr/>
          <p:nvPr/>
        </p:nvCxnSpPr>
        <p:spPr>
          <a:xfrm>
            <a:off x="0" y="396000"/>
            <a:ext cx="914400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9" name="1 Título"/>
          <p:cNvSpPr>
            <a:spLocks noGrp="1"/>
          </p:cNvSpPr>
          <p:nvPr>
            <p:ph type="title"/>
          </p:nvPr>
        </p:nvSpPr>
        <p:spPr>
          <a:xfrm>
            <a:off x="0" y="0"/>
            <a:ext cx="9144000" cy="396000"/>
          </a:xfrm>
        </p:spPr>
        <p:txBody>
          <a:bodyPr>
            <a:noAutofit/>
          </a:bodyPr>
          <a:lstStyle/>
          <a:p>
            <a:r>
              <a:rPr lang="en-US" sz="2400" dirty="0" smtClean="0">
                <a:solidFill>
                  <a:schemeClr val="accent2">
                    <a:lumMod val="50000"/>
                  </a:schemeClr>
                </a:solidFill>
              </a:rPr>
              <a:t>Machine Learning</a:t>
            </a:r>
            <a:endParaRPr lang="en-US" sz="2400" dirty="0">
              <a:solidFill>
                <a:schemeClr val="accent2">
                  <a:lumMod val="50000"/>
                </a:schemeClr>
              </a:solidFill>
            </a:endParaRPr>
          </a:p>
        </p:txBody>
      </p:sp>
      <p:sp>
        <p:nvSpPr>
          <p:cNvPr id="11" name="Title 1"/>
          <p:cNvSpPr txBox="1">
            <a:spLocks/>
          </p:cNvSpPr>
          <p:nvPr/>
        </p:nvSpPr>
        <p:spPr>
          <a:xfrm>
            <a:off x="310828" y="476672"/>
            <a:ext cx="8547452" cy="5952724"/>
          </a:xfrm>
          <a:prstGeom prst="rect">
            <a:avLst/>
          </a:prstGeom>
        </p:spPr>
        <p:txBody>
          <a:bodyPr vert="horz" lIns="91440" tIns="45720" rIns="91440" bIns="45720" rtlCol="0" anchor="t">
            <a:noAutofit/>
          </a:bodyPr>
          <a:lstStyle/>
          <a:p>
            <a:pPr lvl="0" fontAlgn="base">
              <a:spcBef>
                <a:spcPct val="0"/>
              </a:spcBef>
              <a:spcAft>
                <a:spcPct val="0"/>
              </a:spcAft>
            </a:pPr>
            <a:r>
              <a:rPr lang="en-US" sz="2400" kern="0" dirty="0" smtClean="0">
                <a:solidFill>
                  <a:schemeClr val="accent2">
                    <a:lumMod val="50000"/>
                  </a:schemeClr>
                </a:solidFill>
                <a:latin typeface="Arial"/>
                <a:ea typeface="+mj-ea"/>
                <a:cs typeface="+mj-cs"/>
              </a:rPr>
              <a:t>Rectified Linear Units (RELU)</a:t>
            </a:r>
            <a:endParaRPr kumimoji="0" lang="en-US" sz="2400" b="0" i="0" u="none" strike="noStrike" kern="0" cap="none" spc="0" normalizeH="0" noProof="0" dirty="0" smtClean="0">
              <a:ln>
                <a:noFill/>
              </a:ln>
              <a:solidFill>
                <a:schemeClr val="accent2">
                  <a:lumMod val="50000"/>
                </a:schemeClr>
              </a:solidFill>
              <a:effectLst/>
              <a:uLnTx/>
              <a:uFillTx/>
              <a:latin typeface="Arial"/>
              <a:ea typeface="+mj-ea"/>
              <a:cs typeface="+mj-cs"/>
            </a:endParaRPr>
          </a:p>
          <a:p>
            <a:pPr marL="457200" lvl="0" indent="-457200" fontAlgn="base">
              <a:spcBef>
                <a:spcPct val="0"/>
              </a:spcBef>
              <a:spcAft>
                <a:spcPct val="0"/>
              </a:spcAft>
            </a:pPr>
            <a:r>
              <a:rPr lang="en-US" kern="0" dirty="0">
                <a:latin typeface="Arial"/>
                <a:ea typeface="+mj-ea"/>
                <a:cs typeface="+mj-cs"/>
              </a:rPr>
              <a:t>The Multinomial </a:t>
            </a:r>
            <a:r>
              <a:rPr lang="en-US" kern="0" dirty="0" smtClean="0">
                <a:latin typeface="Arial"/>
                <a:ea typeface="+mj-ea"/>
                <a:cs typeface="+mj-cs"/>
              </a:rPr>
              <a:t>Logistic Classification has some limitation because is based on linear models (Y=X</a:t>
            </a:r>
            <a:r>
              <a:rPr lang="en-US" kern="0" baseline="-25000" dirty="0" smtClean="0">
                <a:latin typeface="Arial"/>
                <a:ea typeface="+mj-ea"/>
                <a:cs typeface="+mj-cs"/>
              </a:rPr>
              <a:t>1</a:t>
            </a:r>
            <a:r>
              <a:rPr lang="en-US" kern="0" dirty="0" smtClean="0">
                <a:latin typeface="Arial"/>
                <a:ea typeface="+mj-ea"/>
                <a:cs typeface="+mj-cs"/>
              </a:rPr>
              <a:t>+X</a:t>
            </a:r>
            <a:r>
              <a:rPr lang="en-US" kern="0" baseline="-25000" dirty="0" smtClean="0">
                <a:latin typeface="Arial"/>
                <a:ea typeface="+mj-ea"/>
                <a:cs typeface="+mj-cs"/>
              </a:rPr>
              <a:t>2</a:t>
            </a:r>
            <a:r>
              <a:rPr lang="en-US" kern="0" dirty="0" smtClean="0">
                <a:latin typeface="Arial"/>
                <a:ea typeface="+mj-ea"/>
                <a:cs typeface="+mj-cs"/>
              </a:rPr>
              <a:t>).</a:t>
            </a:r>
          </a:p>
          <a:p>
            <a:pPr marL="457200" lvl="0" indent="-457200" fontAlgn="base">
              <a:spcBef>
                <a:spcPct val="0"/>
              </a:spcBef>
              <a:spcAft>
                <a:spcPct val="0"/>
              </a:spcAft>
            </a:pPr>
            <a:r>
              <a:rPr lang="en-US" kern="0" dirty="0" smtClean="0">
                <a:latin typeface="Arial"/>
                <a:ea typeface="+mj-ea"/>
                <a:cs typeface="+mj-cs"/>
              </a:rPr>
              <a:t>We won’t be able to model efficiently the non-linear relations </a:t>
            </a:r>
            <a:r>
              <a:rPr lang="en-US" kern="0" dirty="0">
                <a:latin typeface="Arial"/>
              </a:rPr>
              <a:t>(</a:t>
            </a:r>
            <a:r>
              <a:rPr lang="en-US" kern="0" dirty="0" smtClean="0">
                <a:latin typeface="Arial"/>
              </a:rPr>
              <a:t>Y=X</a:t>
            </a:r>
            <a:r>
              <a:rPr lang="en-US" kern="0" baseline="-25000" dirty="0" smtClean="0">
                <a:latin typeface="Arial"/>
              </a:rPr>
              <a:t>1</a:t>
            </a:r>
            <a:r>
              <a:rPr lang="en-US" kern="0" dirty="0" smtClean="0">
                <a:latin typeface="Arial"/>
              </a:rPr>
              <a:t>·X</a:t>
            </a:r>
            <a:r>
              <a:rPr lang="en-US" kern="0" baseline="-25000" dirty="0" smtClean="0">
                <a:latin typeface="Arial"/>
              </a:rPr>
              <a:t>2</a:t>
            </a:r>
            <a:r>
              <a:rPr lang="en-US" kern="0" dirty="0" smtClean="0">
                <a:latin typeface="Arial"/>
              </a:rPr>
              <a:t>).</a:t>
            </a:r>
          </a:p>
          <a:p>
            <a:pPr marL="457200" lvl="0" indent="-457200" fontAlgn="base">
              <a:spcBef>
                <a:spcPct val="0"/>
              </a:spcBef>
              <a:spcAft>
                <a:spcPct val="0"/>
              </a:spcAft>
            </a:pPr>
            <a:endParaRPr lang="en-US" kern="0" dirty="0" smtClean="0">
              <a:latin typeface="Arial"/>
            </a:endParaRPr>
          </a:p>
          <a:p>
            <a:pPr marL="457200" lvl="0" indent="-457200" fontAlgn="base">
              <a:spcBef>
                <a:spcPct val="0"/>
              </a:spcBef>
              <a:spcAft>
                <a:spcPct val="0"/>
              </a:spcAft>
            </a:pPr>
            <a:r>
              <a:rPr lang="en-US" kern="0" dirty="0" smtClean="0">
                <a:latin typeface="Arial"/>
                <a:ea typeface="+mj-ea"/>
                <a:cs typeface="+mj-cs"/>
              </a:rPr>
              <a:t>Rectified Linear Units are the simplest non-linear functions.</a:t>
            </a:r>
          </a:p>
          <a:p>
            <a:pPr marL="457200" lvl="0" indent="-457200" fontAlgn="base">
              <a:spcBef>
                <a:spcPct val="0"/>
              </a:spcBef>
              <a:spcAft>
                <a:spcPct val="0"/>
              </a:spcAft>
            </a:pPr>
            <a:r>
              <a:rPr lang="en-US" kern="0" dirty="0" smtClean="0">
                <a:latin typeface="Arial"/>
                <a:ea typeface="+mj-ea"/>
                <a:cs typeface="+mj-cs"/>
              </a:rPr>
              <a:t>A smooth approximation to the rectifier is the </a:t>
            </a:r>
            <a:r>
              <a:rPr lang="en-US" kern="0" dirty="0" err="1" smtClean="0">
                <a:latin typeface="Arial"/>
                <a:ea typeface="+mj-ea"/>
                <a:cs typeface="+mj-cs"/>
              </a:rPr>
              <a:t>softplus</a:t>
            </a:r>
            <a:r>
              <a:rPr lang="en-US" kern="0" dirty="0" smtClean="0">
                <a:latin typeface="Arial"/>
                <a:ea typeface="+mj-ea"/>
                <a:cs typeface="+mj-cs"/>
              </a:rPr>
              <a:t> function: f(x)=ln(1+e</a:t>
            </a:r>
            <a:r>
              <a:rPr lang="en-US" kern="0" baseline="30000" dirty="0" smtClean="0">
                <a:latin typeface="Arial"/>
                <a:ea typeface="+mj-ea"/>
                <a:cs typeface="+mj-cs"/>
              </a:rPr>
              <a:t>x</a:t>
            </a:r>
            <a:r>
              <a:rPr lang="en-US" kern="0" dirty="0" smtClean="0">
                <a:latin typeface="Arial"/>
                <a:ea typeface="+mj-ea"/>
                <a:cs typeface="+mj-cs"/>
              </a:rPr>
              <a:t>). The derivative of </a:t>
            </a:r>
            <a:r>
              <a:rPr lang="en-US" kern="0" dirty="0" err="1" smtClean="0">
                <a:latin typeface="Arial"/>
                <a:ea typeface="+mj-ea"/>
                <a:cs typeface="+mj-cs"/>
              </a:rPr>
              <a:t>softplus</a:t>
            </a:r>
            <a:r>
              <a:rPr lang="en-US" kern="0" dirty="0" smtClean="0">
                <a:latin typeface="Arial"/>
                <a:ea typeface="+mj-ea"/>
                <a:cs typeface="+mj-cs"/>
              </a:rPr>
              <a:t> is the </a:t>
            </a:r>
            <a:r>
              <a:rPr lang="en-US" kern="0" dirty="0" err="1" smtClean="0">
                <a:latin typeface="Arial"/>
                <a:ea typeface="+mj-ea"/>
                <a:cs typeface="+mj-cs"/>
              </a:rPr>
              <a:t>logisitc</a:t>
            </a:r>
            <a:r>
              <a:rPr lang="en-US" kern="0" dirty="0" smtClean="0">
                <a:latin typeface="Arial"/>
                <a:ea typeface="+mj-ea"/>
                <a:cs typeface="+mj-cs"/>
              </a:rPr>
              <a:t> function (f’(x)).</a:t>
            </a:r>
          </a:p>
        </p:txBody>
      </p:sp>
      <p:graphicFrame>
        <p:nvGraphicFramePr>
          <p:cNvPr id="2" name="Object 1"/>
          <p:cNvGraphicFramePr>
            <a:graphicFrameLocks noChangeAspect="1"/>
          </p:cNvGraphicFramePr>
          <p:nvPr>
            <p:extLst>
              <p:ext uri="{D42A27DB-BD31-4B8C-83A1-F6EECF244321}">
                <p14:modId xmlns:p14="http://schemas.microsoft.com/office/powerpoint/2010/main" xmlns="" val="1111958050"/>
              </p:ext>
            </p:extLst>
          </p:nvPr>
        </p:nvGraphicFramePr>
        <p:xfrm>
          <a:off x="467544" y="3314823"/>
          <a:ext cx="3160712" cy="852488"/>
        </p:xfrm>
        <a:graphic>
          <a:graphicData uri="http://schemas.openxmlformats.org/presentationml/2006/ole">
            <p:oleObj spid="_x0000_s28773" name="Equation" r:id="rId3" imgW="1803240" imgH="482400" progId="Equation.3">
              <p:embed/>
            </p:oleObj>
          </a:graphicData>
        </a:graphic>
      </p:graphicFrame>
      <p:pic>
        <p:nvPicPr>
          <p:cNvPr id="28687" name="Picture 1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873171" y="3296002"/>
            <a:ext cx="4982667" cy="315733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8688" name="Picture 1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33900" y="4445312"/>
            <a:ext cx="2828000" cy="1792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65772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024000" y="6650983"/>
            <a:ext cx="3024000" cy="207017"/>
          </a:xfrm>
        </p:spPr>
        <p:txBody>
          <a:bodyPr/>
          <a:lstStyle/>
          <a:p>
            <a:r>
              <a:rPr lang="en-GB" smtClean="0"/>
              <a:t>Deep Learning for Finance</a:t>
            </a:r>
            <a:endParaRPr lang="en-US" dirty="0"/>
          </a:p>
        </p:txBody>
      </p:sp>
      <p:sp>
        <p:nvSpPr>
          <p:cNvPr id="5" name="4 Marcador de fecha"/>
          <p:cNvSpPr>
            <a:spLocks noGrp="1"/>
          </p:cNvSpPr>
          <p:nvPr>
            <p:ph type="dt" sz="half" idx="10"/>
          </p:nvPr>
        </p:nvSpPr>
        <p:spPr>
          <a:xfrm>
            <a:off x="0" y="6650983"/>
            <a:ext cx="3024000" cy="207017"/>
          </a:xfrm>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6" name="5 Marcador de número de diapositiva"/>
          <p:cNvSpPr>
            <a:spLocks noGrp="1"/>
          </p:cNvSpPr>
          <p:nvPr>
            <p:ph type="sldNum" sz="quarter" idx="12"/>
          </p:nvPr>
        </p:nvSpPr>
        <p:spPr>
          <a:xfrm>
            <a:off x="6048000" y="6650831"/>
            <a:ext cx="3096000" cy="207169"/>
          </a:xfrm>
        </p:spPr>
        <p:txBody>
          <a:bodyPr/>
          <a:lstStyle/>
          <a:p>
            <a:fld id="{EE066765-D2D0-48D9-BC46-F648C8DB7387}" type="slidenum">
              <a:rPr lang="es-ES" smtClean="0"/>
              <a:pPr/>
              <a:t>14</a:t>
            </a:fld>
            <a:endParaRPr lang="es-ES"/>
          </a:p>
        </p:txBody>
      </p:sp>
      <p:cxnSp>
        <p:nvCxnSpPr>
          <p:cNvPr id="77" name="76 Conector recto"/>
          <p:cNvCxnSpPr/>
          <p:nvPr/>
        </p:nvCxnSpPr>
        <p:spPr>
          <a:xfrm>
            <a:off x="0" y="396000"/>
            <a:ext cx="914400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9" name="1 Título"/>
          <p:cNvSpPr>
            <a:spLocks noGrp="1"/>
          </p:cNvSpPr>
          <p:nvPr>
            <p:ph type="title"/>
          </p:nvPr>
        </p:nvSpPr>
        <p:spPr>
          <a:xfrm>
            <a:off x="0" y="0"/>
            <a:ext cx="9144000" cy="396000"/>
          </a:xfrm>
        </p:spPr>
        <p:txBody>
          <a:bodyPr>
            <a:noAutofit/>
          </a:bodyPr>
          <a:lstStyle/>
          <a:p>
            <a:r>
              <a:rPr lang="en-US" sz="2400" dirty="0" smtClean="0">
                <a:solidFill>
                  <a:schemeClr val="accent2">
                    <a:lumMod val="50000"/>
                  </a:schemeClr>
                </a:solidFill>
              </a:rPr>
              <a:t>Machine Learning</a:t>
            </a:r>
            <a:endParaRPr lang="en-US" sz="2400" dirty="0">
              <a:solidFill>
                <a:schemeClr val="accent2">
                  <a:lumMod val="50000"/>
                </a:schemeClr>
              </a:solidFill>
            </a:endParaRPr>
          </a:p>
        </p:txBody>
      </p:sp>
      <p:sp>
        <p:nvSpPr>
          <p:cNvPr id="11" name="Title 1"/>
          <p:cNvSpPr txBox="1">
            <a:spLocks/>
          </p:cNvSpPr>
          <p:nvPr/>
        </p:nvSpPr>
        <p:spPr>
          <a:xfrm>
            <a:off x="310828" y="476672"/>
            <a:ext cx="8547452" cy="1440160"/>
          </a:xfrm>
          <a:prstGeom prst="rect">
            <a:avLst/>
          </a:prstGeom>
        </p:spPr>
        <p:txBody>
          <a:bodyPr vert="horz" lIns="91440" tIns="45720" rIns="91440" bIns="45720" rtlCol="0" anchor="t">
            <a:noAutofit/>
          </a:bodyPr>
          <a:lstStyle/>
          <a:p>
            <a:pPr lvl="0" fontAlgn="base">
              <a:spcBef>
                <a:spcPct val="0"/>
              </a:spcBef>
              <a:spcAft>
                <a:spcPct val="0"/>
              </a:spcAft>
            </a:pPr>
            <a:r>
              <a:rPr lang="en-US" sz="2400" kern="0" dirty="0" smtClean="0">
                <a:solidFill>
                  <a:schemeClr val="accent2">
                    <a:lumMod val="50000"/>
                  </a:schemeClr>
                </a:solidFill>
                <a:latin typeface="Arial"/>
                <a:ea typeface="+mj-ea"/>
                <a:cs typeface="+mj-cs"/>
              </a:rPr>
              <a:t>Artificial Neural Network - Perceptron</a:t>
            </a:r>
            <a:endParaRPr kumimoji="0" lang="en-US" sz="2400" b="0" i="0" u="none" strike="noStrike" kern="0" cap="none" spc="0" normalizeH="0" noProof="0" dirty="0" smtClean="0">
              <a:ln>
                <a:noFill/>
              </a:ln>
              <a:solidFill>
                <a:schemeClr val="accent2">
                  <a:lumMod val="50000"/>
                </a:schemeClr>
              </a:solidFill>
              <a:effectLst/>
              <a:uLnTx/>
              <a:uFillTx/>
              <a:latin typeface="Arial"/>
              <a:ea typeface="+mj-ea"/>
              <a:cs typeface="+mj-cs"/>
            </a:endParaRPr>
          </a:p>
          <a:p>
            <a:pPr marL="457200" lvl="0" indent="-457200" fontAlgn="base">
              <a:spcBef>
                <a:spcPct val="0"/>
              </a:spcBef>
              <a:spcAft>
                <a:spcPct val="0"/>
              </a:spcAft>
            </a:pPr>
            <a:r>
              <a:rPr lang="en-US" kern="0" dirty="0" smtClean="0">
                <a:latin typeface="Arial"/>
                <a:ea typeface="+mj-ea"/>
                <a:cs typeface="+mj-cs"/>
              </a:rPr>
              <a:t>We introduce the nonlinear effect thanks to the RELUs in the middle of the two linear models. There is a new parameter H which corresponds to the number of RELU units we have in the classifier.</a:t>
            </a:r>
          </a:p>
          <a:p>
            <a:pPr marL="457200" lvl="0" indent="-457200" fontAlgn="base">
              <a:spcBef>
                <a:spcPct val="0"/>
              </a:spcBef>
              <a:spcAft>
                <a:spcPct val="0"/>
              </a:spcAft>
            </a:pPr>
            <a:endParaRPr lang="en-US" kern="0" dirty="0" smtClean="0">
              <a:latin typeface="Arial"/>
              <a:ea typeface="+mj-ea"/>
              <a:cs typeface="+mj-cs"/>
            </a:endParaRPr>
          </a:p>
        </p:txBody>
      </p:sp>
      <p:grpSp>
        <p:nvGrpSpPr>
          <p:cNvPr id="80" name="Group 79"/>
          <p:cNvGrpSpPr/>
          <p:nvPr/>
        </p:nvGrpSpPr>
        <p:grpSpPr>
          <a:xfrm>
            <a:off x="428952" y="1754411"/>
            <a:ext cx="8383540" cy="2178645"/>
            <a:chOff x="428952" y="3140968"/>
            <a:chExt cx="8383540" cy="2178645"/>
          </a:xfrm>
        </p:grpSpPr>
        <p:grpSp>
          <p:nvGrpSpPr>
            <p:cNvPr id="67" name="Group 66"/>
            <p:cNvGrpSpPr/>
            <p:nvPr/>
          </p:nvGrpSpPr>
          <p:grpSpPr>
            <a:xfrm>
              <a:off x="428952" y="3176687"/>
              <a:ext cx="758672" cy="1937966"/>
              <a:chOff x="107504" y="3176687"/>
              <a:chExt cx="758672" cy="1937966"/>
            </a:xfrm>
          </p:grpSpPr>
          <p:sp>
            <p:nvSpPr>
              <p:cNvPr id="28" name="Rectángulo 10"/>
              <p:cNvSpPr/>
              <p:nvPr/>
            </p:nvSpPr>
            <p:spPr>
              <a:xfrm>
                <a:off x="309813" y="3641034"/>
                <a:ext cx="354054" cy="294968"/>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X1</a:t>
                </a:r>
                <a:endParaRPr lang="en-US" sz="1400" dirty="0"/>
              </a:p>
            </p:txBody>
          </p:sp>
          <p:sp>
            <p:nvSpPr>
              <p:cNvPr id="29" name="Rectángulo 11"/>
              <p:cNvSpPr/>
              <p:nvPr/>
            </p:nvSpPr>
            <p:spPr>
              <a:xfrm>
                <a:off x="309813" y="3936002"/>
                <a:ext cx="354054" cy="294968"/>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X2</a:t>
                </a:r>
                <a:endParaRPr lang="en-US" sz="1400" dirty="0"/>
              </a:p>
            </p:txBody>
          </p:sp>
          <p:sp>
            <p:nvSpPr>
              <p:cNvPr id="30" name="Rectángulo 12"/>
              <p:cNvSpPr/>
              <p:nvPr/>
            </p:nvSpPr>
            <p:spPr>
              <a:xfrm>
                <a:off x="309813" y="4230970"/>
                <a:ext cx="354054" cy="294968"/>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X3</a:t>
                </a:r>
                <a:endParaRPr lang="en-US" sz="1400" dirty="0"/>
              </a:p>
            </p:txBody>
          </p:sp>
          <p:sp>
            <p:nvSpPr>
              <p:cNvPr id="31" name="Rectángulo 13"/>
              <p:cNvSpPr/>
              <p:nvPr/>
            </p:nvSpPr>
            <p:spPr>
              <a:xfrm>
                <a:off x="309813" y="4525938"/>
                <a:ext cx="354054" cy="294968"/>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a:t>
                </a:r>
                <a:endParaRPr lang="en-US" sz="1400" dirty="0"/>
              </a:p>
            </p:txBody>
          </p:sp>
          <p:sp>
            <p:nvSpPr>
              <p:cNvPr id="32" name="Rectángulo 13"/>
              <p:cNvSpPr/>
              <p:nvPr/>
            </p:nvSpPr>
            <p:spPr>
              <a:xfrm>
                <a:off x="309813" y="4819685"/>
                <a:ext cx="354054" cy="294968"/>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Xn</a:t>
                </a:r>
                <a:endParaRPr lang="en-US" sz="1400" dirty="0"/>
              </a:p>
            </p:txBody>
          </p:sp>
          <p:sp>
            <p:nvSpPr>
              <p:cNvPr id="14" name="Rectángulo 6"/>
              <p:cNvSpPr/>
              <p:nvPr/>
            </p:nvSpPr>
            <p:spPr>
              <a:xfrm>
                <a:off x="107504" y="3176687"/>
                <a:ext cx="758672" cy="347972"/>
              </a:xfrm>
              <a:prstGeom prst="rect">
                <a:avLst/>
              </a:prstGeom>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Inputs</a:t>
                </a:r>
              </a:p>
              <a:p>
                <a:pPr algn="ctr"/>
                <a:r>
                  <a:rPr lang="en-GB" sz="1400" dirty="0" smtClean="0"/>
                  <a:t>X</a:t>
                </a:r>
                <a:endParaRPr lang="en-GB" sz="1400" dirty="0"/>
              </a:p>
            </p:txBody>
          </p:sp>
        </p:grpSp>
        <p:grpSp>
          <p:nvGrpSpPr>
            <p:cNvPr id="68" name="Group 67"/>
            <p:cNvGrpSpPr/>
            <p:nvPr/>
          </p:nvGrpSpPr>
          <p:grpSpPr>
            <a:xfrm>
              <a:off x="3491880" y="3176687"/>
              <a:ext cx="1080120" cy="1791092"/>
              <a:chOff x="3203848" y="3176687"/>
              <a:chExt cx="1080120" cy="1791092"/>
            </a:xfrm>
          </p:grpSpPr>
          <p:grpSp>
            <p:nvGrpSpPr>
              <p:cNvPr id="12" name="67 Grupo"/>
              <p:cNvGrpSpPr/>
              <p:nvPr/>
            </p:nvGrpSpPr>
            <p:grpSpPr>
              <a:xfrm>
                <a:off x="3566881" y="3787907"/>
                <a:ext cx="354054" cy="1179872"/>
                <a:chOff x="3271822" y="1785926"/>
                <a:chExt cx="300046" cy="914400"/>
              </a:xfrm>
            </p:grpSpPr>
            <p:sp>
              <p:nvSpPr>
                <p:cNvPr id="33" name="Rectángulo 10"/>
                <p:cNvSpPr/>
                <p:nvPr/>
              </p:nvSpPr>
              <p:spPr>
                <a:xfrm>
                  <a:off x="3271822" y="17859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2.3</a:t>
                  </a:r>
                  <a:endParaRPr lang="en-US" sz="1400" dirty="0"/>
                </a:p>
              </p:txBody>
            </p:sp>
            <p:sp>
              <p:nvSpPr>
                <p:cNvPr id="34" name="Rectángulo 11"/>
                <p:cNvSpPr/>
                <p:nvPr/>
              </p:nvSpPr>
              <p:spPr>
                <a:xfrm>
                  <a:off x="3271822" y="20145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5.8</a:t>
                  </a:r>
                  <a:endParaRPr lang="en-US" sz="1400" dirty="0"/>
                </a:p>
              </p:txBody>
            </p:sp>
            <p:sp>
              <p:nvSpPr>
                <p:cNvPr id="35" name="Rectángulo 12"/>
                <p:cNvSpPr/>
                <p:nvPr/>
              </p:nvSpPr>
              <p:spPr>
                <a:xfrm>
                  <a:off x="3271822" y="22431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0.2</a:t>
                  </a:r>
                  <a:endParaRPr lang="en-US" sz="1400" dirty="0"/>
                </a:p>
              </p:txBody>
            </p:sp>
            <p:sp>
              <p:nvSpPr>
                <p:cNvPr id="36" name="Rectángulo 13"/>
                <p:cNvSpPr/>
                <p:nvPr/>
              </p:nvSpPr>
              <p:spPr>
                <a:xfrm>
                  <a:off x="3271822" y="24717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1.3</a:t>
                  </a:r>
                  <a:endParaRPr lang="en-US" sz="1400" dirty="0"/>
                </a:p>
              </p:txBody>
            </p:sp>
          </p:grpSp>
          <p:sp>
            <p:nvSpPr>
              <p:cNvPr id="16" name="Rectángulo 6"/>
              <p:cNvSpPr/>
              <p:nvPr/>
            </p:nvSpPr>
            <p:spPr>
              <a:xfrm>
                <a:off x="3203848" y="3176687"/>
                <a:ext cx="1080120" cy="347972"/>
              </a:xfrm>
              <a:prstGeom prst="rect">
                <a:avLst/>
              </a:prstGeom>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Logit Score</a:t>
                </a:r>
              </a:p>
              <a:p>
                <a:pPr algn="ctr"/>
                <a:r>
                  <a:rPr lang="en-GB" sz="1400" dirty="0" smtClean="0"/>
                  <a:t>Y</a:t>
                </a:r>
                <a:endParaRPr lang="en-GB" sz="1400" dirty="0"/>
              </a:p>
            </p:txBody>
          </p:sp>
        </p:grpSp>
        <p:grpSp>
          <p:nvGrpSpPr>
            <p:cNvPr id="73" name="Group 72"/>
            <p:cNvGrpSpPr/>
            <p:nvPr/>
          </p:nvGrpSpPr>
          <p:grpSpPr>
            <a:xfrm>
              <a:off x="4245376" y="3864566"/>
              <a:ext cx="758672" cy="656153"/>
              <a:chOff x="4029352" y="3864566"/>
              <a:chExt cx="758672" cy="656153"/>
            </a:xfrm>
          </p:grpSpPr>
          <p:sp>
            <p:nvSpPr>
              <p:cNvPr id="18" name="105 Flecha derecha"/>
              <p:cNvSpPr/>
              <p:nvPr/>
            </p:nvSpPr>
            <p:spPr>
              <a:xfrm>
                <a:off x="4138688" y="4234967"/>
                <a:ext cx="540000" cy="28575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9" name="Rectángulo 6"/>
              <p:cNvSpPr/>
              <p:nvPr/>
            </p:nvSpPr>
            <p:spPr>
              <a:xfrm>
                <a:off x="4029352" y="3864566"/>
                <a:ext cx="758672" cy="347972"/>
              </a:xfrm>
              <a:prstGeom prst="rect">
                <a:avLst/>
              </a:prstGeom>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S(Y)</a:t>
                </a:r>
              </a:p>
            </p:txBody>
          </p:sp>
        </p:grpSp>
        <p:grpSp>
          <p:nvGrpSpPr>
            <p:cNvPr id="75" name="Group 74"/>
            <p:cNvGrpSpPr/>
            <p:nvPr/>
          </p:nvGrpSpPr>
          <p:grpSpPr>
            <a:xfrm>
              <a:off x="1005016" y="3712472"/>
              <a:ext cx="758672" cy="1214446"/>
              <a:chOff x="755576" y="3712472"/>
              <a:chExt cx="758672" cy="1214446"/>
            </a:xfrm>
          </p:grpSpPr>
          <p:sp>
            <p:nvSpPr>
              <p:cNvPr id="15" name="Rectángulo 6"/>
              <p:cNvSpPr/>
              <p:nvPr/>
            </p:nvSpPr>
            <p:spPr>
              <a:xfrm>
                <a:off x="755576" y="3712472"/>
                <a:ext cx="758672" cy="1214446"/>
              </a:xfrm>
              <a:prstGeom prst="rect">
                <a:avLst/>
              </a:prstGeom>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1</a:t>
                </a:r>
                <a:r>
                  <a:rPr lang="en-GB" sz="1400" baseline="30000" dirty="0" smtClean="0"/>
                  <a:t>st</a:t>
                </a:r>
                <a:r>
                  <a:rPr lang="en-GB" sz="1400" dirty="0" smtClean="0"/>
                  <a:t> Linear Model</a:t>
                </a:r>
              </a:p>
              <a:p>
                <a:pPr algn="ctr"/>
                <a:endParaRPr lang="en-GB" sz="1400" dirty="0" smtClean="0"/>
              </a:p>
              <a:p>
                <a:pPr algn="ctr"/>
                <a:endParaRPr lang="en-GB" sz="1400" dirty="0" smtClean="0"/>
              </a:p>
              <a:p>
                <a:pPr algn="ctr"/>
                <a:r>
                  <a:rPr lang="en-GB" sz="1400" dirty="0" smtClean="0"/>
                  <a:t>W</a:t>
                </a:r>
                <a:r>
                  <a:rPr lang="en-GB" sz="1400" baseline="-25000" dirty="0" smtClean="0"/>
                  <a:t>1</a:t>
                </a:r>
                <a:r>
                  <a:rPr lang="en-GB" sz="1400" dirty="0" smtClean="0"/>
                  <a:t>·X+b</a:t>
                </a:r>
                <a:r>
                  <a:rPr lang="en-GB" sz="1400" baseline="-25000" dirty="0"/>
                  <a:t>1</a:t>
                </a:r>
                <a:endParaRPr lang="en-GB" sz="1400" dirty="0"/>
              </a:p>
            </p:txBody>
          </p:sp>
          <p:sp>
            <p:nvSpPr>
              <p:cNvPr id="21" name="101 Flecha derecha"/>
              <p:cNvSpPr/>
              <p:nvPr/>
            </p:nvSpPr>
            <p:spPr>
              <a:xfrm>
                <a:off x="864912" y="4234967"/>
                <a:ext cx="540000" cy="28575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grpSp>
        <p:grpSp>
          <p:nvGrpSpPr>
            <p:cNvPr id="72" name="Group 71"/>
            <p:cNvGrpSpPr/>
            <p:nvPr/>
          </p:nvGrpSpPr>
          <p:grpSpPr>
            <a:xfrm>
              <a:off x="5868144" y="3712472"/>
              <a:ext cx="758672" cy="1143008"/>
              <a:chOff x="5851261" y="3712472"/>
              <a:chExt cx="758672" cy="1143008"/>
            </a:xfrm>
          </p:grpSpPr>
          <p:sp>
            <p:nvSpPr>
              <p:cNvPr id="20" name="Rectángulo 6"/>
              <p:cNvSpPr/>
              <p:nvPr/>
            </p:nvSpPr>
            <p:spPr>
              <a:xfrm>
                <a:off x="5851261" y="3712472"/>
                <a:ext cx="758672" cy="1143008"/>
              </a:xfrm>
              <a:prstGeom prst="rect">
                <a:avLst/>
              </a:prstGeom>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Cross Entropy</a:t>
                </a:r>
              </a:p>
              <a:p>
                <a:pPr algn="ctr"/>
                <a:endParaRPr lang="en-GB" sz="1400" dirty="0" smtClean="0"/>
              </a:p>
              <a:p>
                <a:pPr algn="ctr"/>
                <a:endParaRPr lang="en-GB" sz="1400" dirty="0" smtClean="0"/>
              </a:p>
              <a:p>
                <a:pPr algn="ctr"/>
                <a:r>
                  <a:rPr lang="en-GB" sz="1400" dirty="0" smtClean="0"/>
                  <a:t>D(S,L)</a:t>
                </a:r>
              </a:p>
            </p:txBody>
          </p:sp>
          <p:sp>
            <p:nvSpPr>
              <p:cNvPr id="22" name="107 Flecha derecha"/>
              <p:cNvSpPr/>
              <p:nvPr/>
            </p:nvSpPr>
            <p:spPr>
              <a:xfrm>
                <a:off x="5960597" y="4234967"/>
                <a:ext cx="540000" cy="28575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grpSp>
        <p:grpSp>
          <p:nvGrpSpPr>
            <p:cNvPr id="70" name="Group 69"/>
            <p:cNvGrpSpPr/>
            <p:nvPr/>
          </p:nvGrpSpPr>
          <p:grpSpPr>
            <a:xfrm>
              <a:off x="6372200" y="3140968"/>
              <a:ext cx="857256" cy="1826811"/>
              <a:chOff x="6666012" y="3140968"/>
              <a:chExt cx="857256" cy="1826811"/>
            </a:xfrm>
          </p:grpSpPr>
          <p:grpSp>
            <p:nvGrpSpPr>
              <p:cNvPr id="9" name="67 Grupo"/>
              <p:cNvGrpSpPr/>
              <p:nvPr/>
            </p:nvGrpSpPr>
            <p:grpSpPr>
              <a:xfrm>
                <a:off x="6917613" y="3787907"/>
                <a:ext cx="354054" cy="1179872"/>
                <a:chOff x="3271822" y="1785926"/>
                <a:chExt cx="300046" cy="914400"/>
              </a:xfrm>
            </p:grpSpPr>
            <p:sp>
              <p:nvSpPr>
                <p:cNvPr id="41" name="Rectángulo 10"/>
                <p:cNvSpPr/>
                <p:nvPr/>
              </p:nvSpPr>
              <p:spPr>
                <a:xfrm>
                  <a:off x="3271822" y="17859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0</a:t>
                  </a:r>
                  <a:endParaRPr lang="en-US" sz="1400" dirty="0"/>
                </a:p>
              </p:txBody>
            </p:sp>
            <p:sp>
              <p:nvSpPr>
                <p:cNvPr id="42" name="Rectángulo 11"/>
                <p:cNvSpPr/>
                <p:nvPr/>
              </p:nvSpPr>
              <p:spPr>
                <a:xfrm>
                  <a:off x="3271822" y="20145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1</a:t>
                  </a:r>
                  <a:endParaRPr lang="en-US" sz="1400" dirty="0"/>
                </a:p>
              </p:txBody>
            </p:sp>
            <p:sp>
              <p:nvSpPr>
                <p:cNvPr id="43" name="Rectángulo 12"/>
                <p:cNvSpPr/>
                <p:nvPr/>
              </p:nvSpPr>
              <p:spPr>
                <a:xfrm>
                  <a:off x="3271822" y="22431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0</a:t>
                  </a:r>
                  <a:endParaRPr lang="en-US" sz="1400" dirty="0"/>
                </a:p>
              </p:txBody>
            </p:sp>
            <p:sp>
              <p:nvSpPr>
                <p:cNvPr id="44" name="Rectángulo 13"/>
                <p:cNvSpPr/>
                <p:nvPr/>
              </p:nvSpPr>
              <p:spPr>
                <a:xfrm>
                  <a:off x="3271822" y="24717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0</a:t>
                  </a:r>
                  <a:endParaRPr lang="en-US" sz="1400" dirty="0"/>
                </a:p>
              </p:txBody>
            </p:sp>
          </p:grpSp>
          <p:sp>
            <p:nvSpPr>
              <p:cNvPr id="23" name="Rectángulo 6"/>
              <p:cNvSpPr/>
              <p:nvPr/>
            </p:nvSpPr>
            <p:spPr>
              <a:xfrm>
                <a:off x="6666012" y="3140968"/>
                <a:ext cx="857256" cy="419410"/>
              </a:xfrm>
              <a:prstGeom prst="rect">
                <a:avLst/>
              </a:prstGeom>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Hot Label</a:t>
                </a:r>
              </a:p>
              <a:p>
                <a:pPr algn="ctr"/>
                <a:r>
                  <a:rPr lang="en-GB" sz="1400" dirty="0" smtClean="0"/>
                  <a:t>L</a:t>
                </a:r>
                <a:endParaRPr lang="en-GB" sz="1400" dirty="0"/>
              </a:p>
            </p:txBody>
          </p:sp>
        </p:grpSp>
        <p:sp>
          <p:nvSpPr>
            <p:cNvPr id="25" name="112 Flecha derecha"/>
            <p:cNvSpPr/>
            <p:nvPr/>
          </p:nvSpPr>
          <p:spPr>
            <a:xfrm>
              <a:off x="7164288" y="4234967"/>
              <a:ext cx="540000" cy="28575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grpSp>
          <p:nvGrpSpPr>
            <p:cNvPr id="71" name="Group 70"/>
            <p:cNvGrpSpPr/>
            <p:nvPr/>
          </p:nvGrpSpPr>
          <p:grpSpPr>
            <a:xfrm>
              <a:off x="7812360" y="3140968"/>
              <a:ext cx="1000132" cy="1384359"/>
              <a:chOff x="8100392" y="3140968"/>
              <a:chExt cx="1000132" cy="1384359"/>
            </a:xfrm>
          </p:grpSpPr>
          <p:sp>
            <p:nvSpPr>
              <p:cNvPr id="24" name="Rectángulo 10"/>
              <p:cNvSpPr/>
              <p:nvPr/>
            </p:nvSpPr>
            <p:spPr>
              <a:xfrm>
                <a:off x="8100392" y="4230359"/>
                <a:ext cx="1000132" cy="294968"/>
              </a:xfrm>
              <a:prstGeom prst="rect">
                <a:avLst/>
              </a:prstGeom>
              <a:ln w="1270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s-ES" sz="1400" dirty="0" smtClean="0"/>
                  <a:t>0.02&lt;r&lt;0.05</a:t>
                </a:r>
                <a:endParaRPr lang="en-US" sz="1400" dirty="0"/>
              </a:p>
            </p:txBody>
          </p:sp>
          <p:sp>
            <p:nvSpPr>
              <p:cNvPr id="26" name="Rectángulo 6"/>
              <p:cNvSpPr/>
              <p:nvPr/>
            </p:nvSpPr>
            <p:spPr>
              <a:xfrm>
                <a:off x="8179810" y="3140968"/>
                <a:ext cx="857256" cy="419410"/>
              </a:xfrm>
              <a:prstGeom prst="rect">
                <a:avLst/>
              </a:prstGeom>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Class</a:t>
                </a:r>
                <a:endParaRPr lang="en-GB" sz="1400" dirty="0"/>
              </a:p>
            </p:txBody>
          </p:sp>
        </p:grpSp>
        <p:grpSp>
          <p:nvGrpSpPr>
            <p:cNvPr id="69" name="Group 68"/>
            <p:cNvGrpSpPr/>
            <p:nvPr/>
          </p:nvGrpSpPr>
          <p:grpSpPr>
            <a:xfrm>
              <a:off x="4976737" y="3140968"/>
              <a:ext cx="891407" cy="2178645"/>
              <a:chOff x="4808624" y="3140968"/>
              <a:chExt cx="891407" cy="2178645"/>
            </a:xfrm>
          </p:grpSpPr>
          <p:grpSp>
            <p:nvGrpSpPr>
              <p:cNvPr id="10" name="67 Grupo"/>
              <p:cNvGrpSpPr/>
              <p:nvPr/>
            </p:nvGrpSpPr>
            <p:grpSpPr>
              <a:xfrm>
                <a:off x="4808624" y="3787907"/>
                <a:ext cx="891407" cy="1179872"/>
                <a:chOff x="3271822" y="1785926"/>
                <a:chExt cx="300046" cy="914400"/>
              </a:xfrm>
            </p:grpSpPr>
            <p:sp>
              <p:nvSpPr>
                <p:cNvPr id="37" name="Rectángulo 10"/>
                <p:cNvSpPr/>
                <p:nvPr/>
              </p:nvSpPr>
              <p:spPr>
                <a:xfrm>
                  <a:off x="3271822" y="17859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0.0289</a:t>
                  </a:r>
                  <a:endParaRPr lang="en-US" sz="1400" dirty="0"/>
                </a:p>
              </p:txBody>
            </p:sp>
            <p:sp>
              <p:nvSpPr>
                <p:cNvPr id="38" name="Rectángulo 11"/>
                <p:cNvSpPr/>
                <p:nvPr/>
              </p:nvSpPr>
              <p:spPr>
                <a:xfrm>
                  <a:off x="3271822" y="20145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0.9569</a:t>
                  </a:r>
                  <a:endParaRPr lang="en-US" sz="1400" dirty="0"/>
                </a:p>
              </p:txBody>
            </p:sp>
            <p:sp>
              <p:nvSpPr>
                <p:cNvPr id="39" name="Rectángulo 12"/>
                <p:cNvSpPr/>
                <p:nvPr/>
              </p:nvSpPr>
              <p:spPr>
                <a:xfrm>
                  <a:off x="3271822" y="22431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0.0035</a:t>
                  </a:r>
                  <a:endParaRPr lang="en-US" sz="1400" dirty="0"/>
                </a:p>
              </p:txBody>
            </p:sp>
            <p:sp>
              <p:nvSpPr>
                <p:cNvPr id="40" name="Rectángulo 13"/>
                <p:cNvSpPr/>
                <p:nvPr/>
              </p:nvSpPr>
              <p:spPr>
                <a:xfrm>
                  <a:off x="3271822" y="24717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0.0106</a:t>
                  </a:r>
                  <a:endParaRPr lang="en-US" sz="1400" dirty="0"/>
                </a:p>
              </p:txBody>
            </p:sp>
          </p:grpSp>
          <p:sp>
            <p:nvSpPr>
              <p:cNvPr id="17" name="Rectángulo 6"/>
              <p:cNvSpPr/>
              <p:nvPr/>
            </p:nvSpPr>
            <p:spPr>
              <a:xfrm>
                <a:off x="4874991" y="3140968"/>
                <a:ext cx="758672" cy="419410"/>
              </a:xfrm>
              <a:prstGeom prst="rect">
                <a:avLst/>
              </a:prstGeom>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Softmax</a:t>
                </a:r>
              </a:p>
              <a:p>
                <a:pPr algn="ctr"/>
                <a:r>
                  <a:rPr lang="en-GB" sz="1400" dirty="0" smtClean="0"/>
                  <a:t>S(Y)</a:t>
                </a:r>
                <a:endParaRPr lang="en-GB" sz="1400" dirty="0"/>
              </a:p>
            </p:txBody>
          </p:sp>
          <p:sp>
            <p:nvSpPr>
              <p:cNvPr id="27" name="Rectángulo 6"/>
              <p:cNvSpPr/>
              <p:nvPr/>
            </p:nvSpPr>
            <p:spPr>
              <a:xfrm>
                <a:off x="4874991" y="4971641"/>
                <a:ext cx="758672" cy="347972"/>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latin typeface="Symbol" panose="05050102010706020507" pitchFamily="18" charset="2"/>
                  </a:rPr>
                  <a:t>S</a:t>
                </a:r>
                <a:r>
                  <a:rPr lang="en-GB" sz="1400" dirty="0" smtClean="0"/>
                  <a:t>=1</a:t>
                </a:r>
              </a:p>
            </p:txBody>
          </p:sp>
        </p:grpSp>
        <p:grpSp>
          <p:nvGrpSpPr>
            <p:cNvPr id="74" name="Group 73"/>
            <p:cNvGrpSpPr/>
            <p:nvPr/>
          </p:nvGrpSpPr>
          <p:grpSpPr>
            <a:xfrm>
              <a:off x="2915816" y="3712472"/>
              <a:ext cx="864096" cy="1214446"/>
              <a:chOff x="2555776" y="3712472"/>
              <a:chExt cx="864096" cy="1214446"/>
            </a:xfrm>
          </p:grpSpPr>
          <p:sp>
            <p:nvSpPr>
              <p:cNvPr id="45" name="Rectángulo 6"/>
              <p:cNvSpPr/>
              <p:nvPr/>
            </p:nvSpPr>
            <p:spPr>
              <a:xfrm>
                <a:off x="2555776" y="3712472"/>
                <a:ext cx="864096" cy="1214446"/>
              </a:xfrm>
              <a:prstGeom prst="rect">
                <a:avLst/>
              </a:prstGeom>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2</a:t>
                </a:r>
                <a:r>
                  <a:rPr lang="en-GB" sz="1400" baseline="30000" dirty="0" smtClean="0"/>
                  <a:t>nd</a:t>
                </a:r>
                <a:r>
                  <a:rPr lang="en-GB" sz="1400" dirty="0" smtClean="0"/>
                  <a:t> Linear Model</a:t>
                </a:r>
              </a:p>
              <a:p>
                <a:pPr algn="ctr"/>
                <a:endParaRPr lang="en-GB" sz="1400" dirty="0" smtClean="0"/>
              </a:p>
              <a:p>
                <a:pPr algn="ctr"/>
                <a:endParaRPr lang="en-GB" sz="1400" dirty="0" smtClean="0"/>
              </a:p>
              <a:p>
                <a:pPr algn="ctr"/>
                <a:r>
                  <a:rPr lang="en-GB" sz="1400" dirty="0" smtClean="0"/>
                  <a:t>W</a:t>
                </a:r>
                <a:r>
                  <a:rPr lang="en-GB" sz="1400" baseline="-25000" dirty="0" smtClean="0"/>
                  <a:t>2</a:t>
                </a:r>
                <a:r>
                  <a:rPr lang="en-GB" sz="1400" dirty="0" smtClean="0"/>
                  <a:t>·X+b</a:t>
                </a:r>
                <a:r>
                  <a:rPr lang="en-GB" sz="1400" baseline="-25000" dirty="0"/>
                  <a:t>2</a:t>
                </a:r>
                <a:endParaRPr lang="en-GB" sz="1400" dirty="0"/>
              </a:p>
            </p:txBody>
          </p:sp>
          <p:sp>
            <p:nvSpPr>
              <p:cNvPr id="46" name="101 Flecha derecha"/>
              <p:cNvSpPr/>
              <p:nvPr/>
            </p:nvSpPr>
            <p:spPr>
              <a:xfrm>
                <a:off x="2717824" y="4234967"/>
                <a:ext cx="540000" cy="28575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grpSp>
        <p:grpSp>
          <p:nvGrpSpPr>
            <p:cNvPr id="78" name="Group 77"/>
            <p:cNvGrpSpPr/>
            <p:nvPr/>
          </p:nvGrpSpPr>
          <p:grpSpPr>
            <a:xfrm>
              <a:off x="1763688" y="3176687"/>
              <a:ext cx="1152128" cy="1619860"/>
              <a:chOff x="1514248" y="3176687"/>
              <a:chExt cx="1152128" cy="1619860"/>
            </a:xfrm>
          </p:grpSpPr>
          <p:grpSp>
            <p:nvGrpSpPr>
              <p:cNvPr id="76" name="Group 75"/>
              <p:cNvGrpSpPr/>
              <p:nvPr/>
            </p:nvGrpSpPr>
            <p:grpSpPr>
              <a:xfrm>
                <a:off x="1514248" y="3959138"/>
                <a:ext cx="1152128" cy="837409"/>
                <a:chOff x="1514248" y="3959138"/>
                <a:chExt cx="1152128" cy="837409"/>
              </a:xfrm>
            </p:grpSpPr>
            <p:sp>
              <p:nvSpPr>
                <p:cNvPr id="56" name="Rectangle 55"/>
                <p:cNvSpPr/>
                <p:nvPr/>
              </p:nvSpPr>
              <p:spPr>
                <a:xfrm>
                  <a:off x="1514248" y="3959138"/>
                  <a:ext cx="1008112" cy="693393"/>
                </a:xfrm>
                <a:prstGeom prst="rect">
                  <a:avLst/>
                </a:prstGeom>
                <a:no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7" name="Rectangle 56"/>
                <p:cNvSpPr/>
                <p:nvPr/>
              </p:nvSpPr>
              <p:spPr>
                <a:xfrm>
                  <a:off x="1586256" y="4031146"/>
                  <a:ext cx="1008112" cy="693393"/>
                </a:xfrm>
                <a:prstGeom prst="rect">
                  <a:avLst/>
                </a:prstGeom>
                <a:solidFill>
                  <a:schemeClr val="bg1"/>
                </a:solid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2" name="Rectangle 51"/>
                <p:cNvSpPr/>
                <p:nvPr/>
              </p:nvSpPr>
              <p:spPr>
                <a:xfrm>
                  <a:off x="1658264" y="4103154"/>
                  <a:ext cx="1008112" cy="693393"/>
                </a:xfrm>
                <a:prstGeom prst="rect">
                  <a:avLst/>
                </a:prstGeom>
                <a:solidFill>
                  <a:schemeClr val="bg1"/>
                </a:solid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pic>
              <p:nvPicPr>
                <p:cNvPr id="296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74789" y="4152501"/>
                  <a:ext cx="975063" cy="59469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sp>
            <p:nvSpPr>
              <p:cNvPr id="59" name="Rectángulo 6"/>
              <p:cNvSpPr/>
              <p:nvPr/>
            </p:nvSpPr>
            <p:spPr>
              <a:xfrm>
                <a:off x="1710976" y="3176687"/>
                <a:ext cx="758672" cy="347972"/>
              </a:xfrm>
              <a:prstGeom prst="rect">
                <a:avLst/>
              </a:prstGeom>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RELUs</a:t>
                </a:r>
              </a:p>
              <a:p>
                <a:pPr algn="ctr"/>
                <a:r>
                  <a:rPr lang="en-GB" sz="1400" dirty="0"/>
                  <a:t>H</a:t>
                </a:r>
              </a:p>
            </p:txBody>
          </p:sp>
        </p:grpSp>
      </p:grpSp>
      <p:grpSp>
        <p:nvGrpSpPr>
          <p:cNvPr id="7" name="Group 6"/>
          <p:cNvGrpSpPr/>
          <p:nvPr/>
        </p:nvGrpSpPr>
        <p:grpSpPr>
          <a:xfrm>
            <a:off x="948577" y="4659386"/>
            <a:ext cx="7246846" cy="1937966"/>
            <a:chOff x="430216" y="4491430"/>
            <a:chExt cx="7246846" cy="1937966"/>
          </a:xfrm>
        </p:grpSpPr>
        <p:graphicFrame>
          <p:nvGraphicFramePr>
            <p:cNvPr id="62" name="Object 61"/>
            <p:cNvGraphicFramePr>
              <a:graphicFrameLocks noChangeAspect="1"/>
            </p:cNvGraphicFramePr>
            <p:nvPr>
              <p:extLst>
                <p:ext uri="{D42A27DB-BD31-4B8C-83A1-F6EECF244321}">
                  <p14:modId xmlns:p14="http://schemas.microsoft.com/office/powerpoint/2010/main" xmlns="" val="2235969439"/>
                </p:ext>
              </p:extLst>
            </p:nvPr>
          </p:nvGraphicFramePr>
          <p:xfrm>
            <a:off x="2123728" y="5430760"/>
            <a:ext cx="3375556" cy="535095"/>
          </p:xfrm>
          <a:graphic>
            <a:graphicData uri="http://schemas.openxmlformats.org/presentationml/2006/ole">
              <p:oleObj spid="_x0000_s31829" name="Equation" r:id="rId4" imgW="2743200" imgH="431640" progId="Equation.3">
                <p:embed/>
              </p:oleObj>
            </a:graphicData>
          </a:graphic>
        </p:graphicFrame>
        <p:pic>
          <p:nvPicPr>
            <p:cNvPr id="63"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76862" y="5400958"/>
              <a:ext cx="975063" cy="59469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64" name="Straight Arrow Connector 63"/>
            <p:cNvCxnSpPr>
              <a:stCxn id="62" idx="3"/>
              <a:endCxn id="63" idx="1"/>
            </p:cNvCxnSpPr>
            <p:nvPr/>
          </p:nvCxnSpPr>
          <p:spPr>
            <a:xfrm>
              <a:off x="5499284" y="5698307"/>
              <a:ext cx="3775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430216" y="4491430"/>
              <a:ext cx="758672" cy="1937966"/>
              <a:chOff x="107504" y="3176687"/>
              <a:chExt cx="758672" cy="1937966"/>
            </a:xfrm>
          </p:grpSpPr>
          <p:sp>
            <p:nvSpPr>
              <p:cNvPr id="94" name="Rectángulo 10"/>
              <p:cNvSpPr/>
              <p:nvPr/>
            </p:nvSpPr>
            <p:spPr>
              <a:xfrm>
                <a:off x="309813" y="3641034"/>
                <a:ext cx="354054" cy="294968"/>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X1</a:t>
                </a:r>
                <a:endParaRPr lang="en-US" sz="1400" dirty="0"/>
              </a:p>
            </p:txBody>
          </p:sp>
          <p:sp>
            <p:nvSpPr>
              <p:cNvPr id="95" name="Rectángulo 11"/>
              <p:cNvSpPr/>
              <p:nvPr/>
            </p:nvSpPr>
            <p:spPr>
              <a:xfrm>
                <a:off x="309813" y="3936002"/>
                <a:ext cx="354054" cy="294968"/>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X2</a:t>
                </a:r>
                <a:endParaRPr lang="en-US" sz="1400" dirty="0"/>
              </a:p>
            </p:txBody>
          </p:sp>
          <p:sp>
            <p:nvSpPr>
              <p:cNvPr id="96" name="Rectángulo 12"/>
              <p:cNvSpPr/>
              <p:nvPr/>
            </p:nvSpPr>
            <p:spPr>
              <a:xfrm>
                <a:off x="309813" y="4230970"/>
                <a:ext cx="354054" cy="294968"/>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X3</a:t>
                </a:r>
                <a:endParaRPr lang="en-US" sz="1400" dirty="0"/>
              </a:p>
            </p:txBody>
          </p:sp>
          <p:sp>
            <p:nvSpPr>
              <p:cNvPr id="97" name="Rectángulo 13"/>
              <p:cNvSpPr/>
              <p:nvPr/>
            </p:nvSpPr>
            <p:spPr>
              <a:xfrm>
                <a:off x="309813" y="4525938"/>
                <a:ext cx="354054" cy="294968"/>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a:t>
                </a:r>
                <a:endParaRPr lang="en-US" sz="1400" dirty="0"/>
              </a:p>
            </p:txBody>
          </p:sp>
          <p:sp>
            <p:nvSpPr>
              <p:cNvPr id="98" name="Rectángulo 13"/>
              <p:cNvSpPr/>
              <p:nvPr/>
            </p:nvSpPr>
            <p:spPr>
              <a:xfrm>
                <a:off x="309813" y="4819685"/>
                <a:ext cx="354054" cy="294968"/>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Xn</a:t>
                </a:r>
                <a:endParaRPr lang="en-US" sz="1400" dirty="0"/>
              </a:p>
            </p:txBody>
          </p:sp>
          <p:sp>
            <p:nvSpPr>
              <p:cNvPr id="99" name="Rectángulo 6"/>
              <p:cNvSpPr/>
              <p:nvPr/>
            </p:nvSpPr>
            <p:spPr>
              <a:xfrm>
                <a:off x="107504" y="3176687"/>
                <a:ext cx="758672" cy="347972"/>
              </a:xfrm>
              <a:prstGeom prst="rect">
                <a:avLst/>
              </a:prstGeom>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Inputs</a:t>
                </a:r>
              </a:p>
              <a:p>
                <a:pPr algn="ctr"/>
                <a:r>
                  <a:rPr lang="en-GB" sz="1400" dirty="0" smtClean="0"/>
                  <a:t>X</a:t>
                </a:r>
                <a:endParaRPr lang="en-GB" sz="1400" dirty="0"/>
              </a:p>
            </p:txBody>
          </p:sp>
        </p:grpSp>
        <p:cxnSp>
          <p:nvCxnSpPr>
            <p:cNvPr id="66" name="Straight Arrow Connector 65"/>
            <p:cNvCxnSpPr>
              <a:stCxn id="94" idx="3"/>
            </p:cNvCxnSpPr>
            <p:nvPr/>
          </p:nvCxnSpPr>
          <p:spPr>
            <a:xfrm>
              <a:off x="986579" y="5103261"/>
              <a:ext cx="970809" cy="4736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ctángulo 6"/>
            <p:cNvSpPr/>
            <p:nvPr/>
          </p:nvSpPr>
          <p:spPr>
            <a:xfrm>
              <a:off x="1144965" y="5039745"/>
              <a:ext cx="403963"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W</a:t>
              </a:r>
              <a:r>
                <a:rPr lang="en-GB" sz="1200" baseline="-25000" dirty="0" smtClean="0"/>
                <a:t>1</a:t>
              </a:r>
              <a:endParaRPr lang="en-GB" sz="1200" baseline="-25000" dirty="0"/>
            </a:p>
          </p:txBody>
        </p:sp>
        <p:cxnSp>
          <p:nvCxnSpPr>
            <p:cNvPr id="82" name="Straight Arrow Connector 81"/>
            <p:cNvCxnSpPr>
              <a:stCxn id="95" idx="3"/>
            </p:cNvCxnSpPr>
            <p:nvPr/>
          </p:nvCxnSpPr>
          <p:spPr>
            <a:xfrm>
              <a:off x="986579" y="5398229"/>
              <a:ext cx="966046" cy="2596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96" idx="3"/>
            </p:cNvCxnSpPr>
            <p:nvPr/>
          </p:nvCxnSpPr>
          <p:spPr>
            <a:xfrm>
              <a:off x="986579" y="5693197"/>
              <a:ext cx="961284" cy="313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98" idx="3"/>
            </p:cNvCxnSpPr>
            <p:nvPr/>
          </p:nvCxnSpPr>
          <p:spPr>
            <a:xfrm flipV="1">
              <a:off x="986579" y="5784886"/>
              <a:ext cx="966046" cy="4970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Rectángulo 6"/>
            <p:cNvSpPr/>
            <p:nvPr/>
          </p:nvSpPr>
          <p:spPr>
            <a:xfrm>
              <a:off x="1144965" y="5260530"/>
              <a:ext cx="403963"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W</a:t>
              </a:r>
              <a:r>
                <a:rPr lang="en-GB" sz="1200" baseline="-25000" dirty="0" smtClean="0"/>
                <a:t>2</a:t>
              </a:r>
              <a:endParaRPr lang="en-GB" sz="1200" baseline="-25000" dirty="0"/>
            </a:p>
          </p:txBody>
        </p:sp>
        <p:sp>
          <p:nvSpPr>
            <p:cNvPr id="86" name="Rectángulo 6"/>
            <p:cNvSpPr/>
            <p:nvPr/>
          </p:nvSpPr>
          <p:spPr>
            <a:xfrm>
              <a:off x="1144965" y="5477330"/>
              <a:ext cx="403963"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W</a:t>
              </a:r>
              <a:r>
                <a:rPr lang="en-GB" sz="1200" baseline="-25000" dirty="0"/>
                <a:t>3</a:t>
              </a:r>
            </a:p>
          </p:txBody>
        </p:sp>
        <p:sp>
          <p:nvSpPr>
            <p:cNvPr id="87" name="Rectángulo 6"/>
            <p:cNvSpPr/>
            <p:nvPr/>
          </p:nvSpPr>
          <p:spPr>
            <a:xfrm>
              <a:off x="1144965" y="5814317"/>
              <a:ext cx="403963"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W</a:t>
              </a:r>
              <a:r>
                <a:rPr lang="en-GB" sz="1200" baseline="-25000" dirty="0" smtClean="0"/>
                <a:t>n</a:t>
              </a:r>
              <a:endParaRPr lang="en-GB" sz="1200" baseline="-25000" dirty="0"/>
            </a:p>
          </p:txBody>
        </p:sp>
        <p:sp>
          <p:nvSpPr>
            <p:cNvPr id="88" name="Rectángulo 6"/>
            <p:cNvSpPr/>
            <p:nvPr/>
          </p:nvSpPr>
          <p:spPr>
            <a:xfrm>
              <a:off x="7100998" y="5571118"/>
              <a:ext cx="576064"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Y=f(e)</a:t>
              </a:r>
              <a:endParaRPr lang="en-GB" sz="1200" baseline="-25000" dirty="0"/>
            </a:p>
          </p:txBody>
        </p:sp>
        <p:cxnSp>
          <p:nvCxnSpPr>
            <p:cNvPr id="89" name="Straight Arrow Connector 88"/>
            <p:cNvCxnSpPr>
              <a:stCxn id="63" idx="3"/>
              <a:endCxn id="88" idx="1"/>
            </p:cNvCxnSpPr>
            <p:nvPr/>
          </p:nvCxnSpPr>
          <p:spPr>
            <a:xfrm>
              <a:off x="6851925" y="5698307"/>
              <a:ext cx="24907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Rectángulo 6"/>
            <p:cNvSpPr/>
            <p:nvPr/>
          </p:nvSpPr>
          <p:spPr>
            <a:xfrm>
              <a:off x="3127430" y="5190846"/>
              <a:ext cx="1368152" cy="254378"/>
            </a:xfrm>
            <a:prstGeom prst="rect">
              <a:avLst/>
            </a:prstGeom>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lang="en-GB" sz="1200" dirty="0" smtClean="0"/>
                <a:t>Summing function</a:t>
              </a:r>
              <a:endParaRPr lang="en-GB" sz="1200" baseline="-25000" dirty="0"/>
            </a:p>
          </p:txBody>
        </p:sp>
        <p:sp>
          <p:nvSpPr>
            <p:cNvPr id="93" name="Rectángulo 6"/>
            <p:cNvSpPr/>
            <p:nvPr/>
          </p:nvSpPr>
          <p:spPr>
            <a:xfrm>
              <a:off x="5906081" y="4923478"/>
              <a:ext cx="916625" cy="376867"/>
            </a:xfrm>
            <a:prstGeom prst="rect">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GB" sz="1200" dirty="0" smtClean="0"/>
                <a:t>Non-linear function</a:t>
              </a:r>
              <a:endParaRPr lang="en-GB" sz="1200" baseline="-25000" dirty="0"/>
            </a:p>
          </p:txBody>
        </p:sp>
        <p:grpSp>
          <p:nvGrpSpPr>
            <p:cNvPr id="3" name="Group 2"/>
            <p:cNvGrpSpPr/>
            <p:nvPr/>
          </p:nvGrpSpPr>
          <p:grpSpPr>
            <a:xfrm>
              <a:off x="1960416" y="4698323"/>
              <a:ext cx="5016045" cy="1437326"/>
              <a:chOff x="1960416" y="4698323"/>
              <a:chExt cx="5016045" cy="1437326"/>
            </a:xfrm>
          </p:grpSpPr>
          <p:sp>
            <p:nvSpPr>
              <p:cNvPr id="90" name="Rounded Rectangle 89"/>
              <p:cNvSpPr/>
              <p:nvPr/>
            </p:nvSpPr>
            <p:spPr>
              <a:xfrm>
                <a:off x="1960416" y="4839402"/>
                <a:ext cx="5016045" cy="1296247"/>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ES"/>
              </a:p>
            </p:txBody>
          </p:sp>
          <p:sp>
            <p:nvSpPr>
              <p:cNvPr id="2" name="Rounded Rectangle 1"/>
              <p:cNvSpPr/>
              <p:nvPr/>
            </p:nvSpPr>
            <p:spPr>
              <a:xfrm>
                <a:off x="3316310" y="4698323"/>
                <a:ext cx="2304256" cy="290361"/>
              </a:xfrm>
              <a:prstGeom prst="roundRect">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n-GB" sz="1200" dirty="0"/>
                  <a:t>Perceptron (Artificial Neuron</a:t>
                </a:r>
                <a:r>
                  <a:rPr lang="en-GB" sz="1200" dirty="0" smtClean="0"/>
                  <a:t>)</a:t>
                </a:r>
                <a:endParaRPr lang="en-GB" sz="1200" dirty="0"/>
              </a:p>
            </p:txBody>
          </p:sp>
        </p:grpSp>
      </p:grpSp>
      <p:sp>
        <p:nvSpPr>
          <p:cNvPr id="100" name="Title 1"/>
          <p:cNvSpPr txBox="1">
            <a:spLocks/>
          </p:cNvSpPr>
          <p:nvPr/>
        </p:nvSpPr>
        <p:spPr>
          <a:xfrm>
            <a:off x="307200" y="3750704"/>
            <a:ext cx="8547452" cy="1190464"/>
          </a:xfrm>
          <a:prstGeom prst="rect">
            <a:avLst/>
          </a:prstGeom>
        </p:spPr>
        <p:txBody>
          <a:bodyPr vert="horz" lIns="91440" tIns="45720" rIns="91440" bIns="45720" rtlCol="0" anchor="t">
            <a:noAutofit/>
          </a:bodyPr>
          <a:lstStyle/>
          <a:p>
            <a:pPr marL="457200" lvl="0" indent="-457200" fontAlgn="base">
              <a:spcBef>
                <a:spcPct val="0"/>
              </a:spcBef>
              <a:spcAft>
                <a:spcPct val="0"/>
              </a:spcAft>
            </a:pPr>
            <a:r>
              <a:rPr lang="en-US" kern="0" dirty="0" smtClean="0">
                <a:latin typeface="Arial"/>
              </a:rPr>
              <a:t>The Perceptron (or Artificial Neuron) </a:t>
            </a:r>
            <a:r>
              <a:rPr lang="en-US" kern="0" dirty="0">
                <a:latin typeface="Arial"/>
              </a:rPr>
              <a:t>performs two </a:t>
            </a:r>
            <a:r>
              <a:rPr lang="en-US" kern="0" dirty="0" smtClean="0">
                <a:latin typeface="Arial"/>
              </a:rPr>
              <a:t>operations.</a:t>
            </a:r>
          </a:p>
          <a:p>
            <a:pPr marL="800100" lvl="1" indent="-342900" fontAlgn="base">
              <a:spcBef>
                <a:spcPct val="0"/>
              </a:spcBef>
              <a:spcAft>
                <a:spcPct val="0"/>
              </a:spcAft>
              <a:buFont typeface="+mj-lt"/>
              <a:buAutoNum type="arabicPeriod"/>
            </a:pPr>
            <a:r>
              <a:rPr lang="en-US" kern="0" dirty="0" smtClean="0">
                <a:latin typeface="Arial"/>
              </a:rPr>
              <a:t>Adds </a:t>
            </a:r>
            <a:r>
              <a:rPr lang="en-US" kern="0" dirty="0">
                <a:latin typeface="Arial"/>
              </a:rPr>
              <a:t>products of weights and </a:t>
            </a:r>
            <a:r>
              <a:rPr lang="en-US" kern="0" dirty="0" smtClean="0">
                <a:latin typeface="Arial"/>
              </a:rPr>
              <a:t>inputs.</a:t>
            </a:r>
          </a:p>
          <a:p>
            <a:pPr marL="800100" lvl="1" indent="-342900" fontAlgn="base">
              <a:spcBef>
                <a:spcPct val="0"/>
              </a:spcBef>
              <a:spcAft>
                <a:spcPct val="0"/>
              </a:spcAft>
              <a:buFont typeface="+mj-lt"/>
              <a:buAutoNum type="arabicPeriod"/>
            </a:pPr>
            <a:r>
              <a:rPr lang="en-US" kern="0" dirty="0" smtClean="0">
                <a:latin typeface="Arial"/>
              </a:rPr>
              <a:t>Apply </a:t>
            </a:r>
            <a:r>
              <a:rPr lang="en-US" kern="0" dirty="0">
                <a:latin typeface="Arial"/>
              </a:rPr>
              <a:t>the non-linear function.</a:t>
            </a:r>
          </a:p>
          <a:p>
            <a:pPr marL="457200" lvl="0" indent="-457200" fontAlgn="base">
              <a:spcBef>
                <a:spcPct val="0"/>
              </a:spcBef>
              <a:spcAft>
                <a:spcPct val="0"/>
              </a:spcAft>
            </a:pPr>
            <a:endParaRPr lang="en-US" kern="0" dirty="0" smtClean="0">
              <a:latin typeface="Arial"/>
              <a:ea typeface="+mj-ea"/>
              <a:cs typeface="+mj-cs"/>
            </a:endParaRPr>
          </a:p>
        </p:txBody>
      </p:sp>
    </p:spTree>
    <p:extLst>
      <p:ext uri="{BB962C8B-B14F-4D97-AF65-F5344CB8AC3E}">
        <p14:creationId xmlns:p14="http://schemas.microsoft.com/office/powerpoint/2010/main" xmlns="" val="3902018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024000" y="6650983"/>
            <a:ext cx="3024000" cy="207017"/>
          </a:xfrm>
        </p:spPr>
        <p:txBody>
          <a:bodyPr/>
          <a:lstStyle/>
          <a:p>
            <a:r>
              <a:rPr lang="en-GB" smtClean="0"/>
              <a:t>Deep Learning for Finance</a:t>
            </a:r>
            <a:endParaRPr lang="en-US" dirty="0"/>
          </a:p>
        </p:txBody>
      </p:sp>
      <p:sp>
        <p:nvSpPr>
          <p:cNvPr id="5" name="4 Marcador de fecha"/>
          <p:cNvSpPr>
            <a:spLocks noGrp="1"/>
          </p:cNvSpPr>
          <p:nvPr>
            <p:ph type="dt" sz="half" idx="10"/>
          </p:nvPr>
        </p:nvSpPr>
        <p:spPr>
          <a:xfrm>
            <a:off x="0" y="6650983"/>
            <a:ext cx="3024000" cy="207017"/>
          </a:xfrm>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6" name="5 Marcador de número de diapositiva"/>
          <p:cNvSpPr>
            <a:spLocks noGrp="1"/>
          </p:cNvSpPr>
          <p:nvPr>
            <p:ph type="sldNum" sz="quarter" idx="12"/>
          </p:nvPr>
        </p:nvSpPr>
        <p:spPr>
          <a:xfrm>
            <a:off x="6048000" y="6650831"/>
            <a:ext cx="3096000" cy="207169"/>
          </a:xfrm>
        </p:spPr>
        <p:txBody>
          <a:bodyPr/>
          <a:lstStyle/>
          <a:p>
            <a:fld id="{EE066765-D2D0-48D9-BC46-F648C8DB7387}" type="slidenum">
              <a:rPr lang="es-ES" smtClean="0"/>
              <a:pPr/>
              <a:t>15</a:t>
            </a:fld>
            <a:endParaRPr lang="es-ES"/>
          </a:p>
        </p:txBody>
      </p:sp>
      <p:cxnSp>
        <p:nvCxnSpPr>
          <p:cNvPr id="77" name="76 Conector recto"/>
          <p:cNvCxnSpPr/>
          <p:nvPr/>
        </p:nvCxnSpPr>
        <p:spPr>
          <a:xfrm>
            <a:off x="0" y="396000"/>
            <a:ext cx="914400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9" name="1 Título"/>
          <p:cNvSpPr>
            <a:spLocks noGrp="1"/>
          </p:cNvSpPr>
          <p:nvPr>
            <p:ph type="title"/>
          </p:nvPr>
        </p:nvSpPr>
        <p:spPr>
          <a:xfrm>
            <a:off x="0" y="0"/>
            <a:ext cx="9144000" cy="396000"/>
          </a:xfrm>
        </p:spPr>
        <p:txBody>
          <a:bodyPr>
            <a:noAutofit/>
          </a:bodyPr>
          <a:lstStyle/>
          <a:p>
            <a:r>
              <a:rPr lang="en-US" sz="2400" dirty="0" smtClean="0">
                <a:solidFill>
                  <a:schemeClr val="accent2">
                    <a:lumMod val="50000"/>
                  </a:schemeClr>
                </a:solidFill>
              </a:rPr>
              <a:t>Machine Learning</a:t>
            </a:r>
            <a:endParaRPr lang="en-US" sz="2400" dirty="0">
              <a:solidFill>
                <a:schemeClr val="accent2">
                  <a:lumMod val="50000"/>
                </a:schemeClr>
              </a:solidFill>
            </a:endParaRPr>
          </a:p>
        </p:txBody>
      </p:sp>
      <p:sp>
        <p:nvSpPr>
          <p:cNvPr id="11" name="Title 1"/>
          <p:cNvSpPr txBox="1">
            <a:spLocks/>
          </p:cNvSpPr>
          <p:nvPr/>
        </p:nvSpPr>
        <p:spPr>
          <a:xfrm>
            <a:off x="310828" y="476672"/>
            <a:ext cx="8547452" cy="5952724"/>
          </a:xfrm>
          <a:prstGeom prst="rect">
            <a:avLst/>
          </a:prstGeom>
        </p:spPr>
        <p:txBody>
          <a:bodyPr vert="horz" lIns="91440" tIns="45720" rIns="91440" bIns="45720" rtlCol="0" anchor="t">
            <a:noAutofit/>
          </a:bodyPr>
          <a:lstStyle/>
          <a:p>
            <a:pPr lvl="0" fontAlgn="base">
              <a:spcBef>
                <a:spcPct val="0"/>
              </a:spcBef>
              <a:spcAft>
                <a:spcPct val="0"/>
              </a:spcAft>
            </a:pPr>
            <a:r>
              <a:rPr lang="en-US" sz="2400" kern="0" dirty="0" smtClean="0">
                <a:solidFill>
                  <a:schemeClr val="accent2">
                    <a:lumMod val="50000"/>
                  </a:schemeClr>
                </a:solidFill>
                <a:latin typeface="Arial"/>
                <a:ea typeface="+mj-ea"/>
                <a:cs typeface="+mj-cs"/>
              </a:rPr>
              <a:t>Network signal propagation</a:t>
            </a:r>
            <a:endParaRPr kumimoji="0" lang="en-US" sz="2400" b="0" i="0" u="none" strike="noStrike" kern="0" cap="none" spc="0" normalizeH="0" noProof="0" dirty="0" smtClean="0">
              <a:ln>
                <a:noFill/>
              </a:ln>
              <a:solidFill>
                <a:schemeClr val="accent2">
                  <a:lumMod val="50000"/>
                </a:schemeClr>
              </a:solidFill>
              <a:effectLst/>
              <a:uLnTx/>
              <a:uFillTx/>
              <a:latin typeface="Arial"/>
              <a:ea typeface="+mj-ea"/>
              <a:cs typeface="+mj-cs"/>
            </a:endParaRPr>
          </a:p>
          <a:p>
            <a:pPr marL="457200" lvl="0" indent="-457200" fontAlgn="base">
              <a:spcBef>
                <a:spcPct val="0"/>
              </a:spcBef>
              <a:spcAft>
                <a:spcPct val="0"/>
              </a:spcAft>
            </a:pPr>
            <a:r>
              <a:rPr lang="en-US" kern="0" dirty="0" smtClean="0">
                <a:latin typeface="Arial"/>
                <a:ea typeface="+mj-ea"/>
                <a:cs typeface="+mj-cs"/>
              </a:rPr>
              <a:t>The input signals feeds the input layer. Then signals propagates through hidden layers to the output layer.</a:t>
            </a:r>
          </a:p>
          <a:p>
            <a:pPr marL="457200" lvl="0" indent="-457200" fontAlgn="base">
              <a:spcBef>
                <a:spcPct val="0"/>
              </a:spcBef>
              <a:spcAft>
                <a:spcPct val="0"/>
              </a:spcAft>
            </a:pPr>
            <a:endParaRPr lang="en-US" kern="0" dirty="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a:latin typeface="Arial"/>
              <a:ea typeface="+mj-ea"/>
              <a:cs typeface="+mj-cs"/>
            </a:endParaRPr>
          </a:p>
          <a:p>
            <a:pPr marL="457200" lvl="0" indent="-457200" fontAlgn="base">
              <a:spcBef>
                <a:spcPct val="0"/>
              </a:spcBef>
              <a:spcAft>
                <a:spcPct val="0"/>
              </a:spcAft>
            </a:pPr>
            <a:r>
              <a:rPr lang="en-US" kern="0" dirty="0" smtClean="0">
                <a:latin typeface="Arial"/>
                <a:ea typeface="+mj-ea"/>
                <a:cs typeface="+mj-cs"/>
              </a:rPr>
              <a:t>The output signal of the network (y) is compared with the desired target value (z) of the training set. The difference is called error </a:t>
            </a:r>
            <a:r>
              <a:rPr lang="en-US" kern="0" dirty="0" smtClean="0">
                <a:latin typeface="Symbol" panose="05050102010706020507" pitchFamily="18" charset="2"/>
                <a:ea typeface="+mj-ea"/>
                <a:cs typeface="+mj-cs"/>
              </a:rPr>
              <a:t>d</a:t>
            </a:r>
            <a:r>
              <a:rPr lang="en-US" kern="0" dirty="0" smtClean="0">
                <a:latin typeface="Arial"/>
                <a:ea typeface="+mj-ea"/>
                <a:cs typeface="+mj-cs"/>
              </a:rPr>
              <a:t> of output layer (</a:t>
            </a:r>
            <a:r>
              <a:rPr lang="en-US" kern="0" dirty="0" smtClean="0">
                <a:latin typeface="Symbol" panose="05050102010706020507" pitchFamily="18" charset="2"/>
              </a:rPr>
              <a:t>d</a:t>
            </a:r>
            <a:r>
              <a:rPr lang="en-US" kern="0" dirty="0" smtClean="0">
                <a:latin typeface="Arial"/>
              </a:rPr>
              <a:t>=z-y).</a:t>
            </a:r>
          </a:p>
          <a:p>
            <a:pPr marL="457200" indent="-457200" fontAlgn="base">
              <a:spcBef>
                <a:spcPct val="0"/>
              </a:spcBef>
              <a:spcAft>
                <a:spcPct val="0"/>
              </a:spcAft>
            </a:pPr>
            <a:endParaRPr lang="en-US" kern="0" dirty="0" smtClean="0">
              <a:latin typeface="Arial"/>
            </a:endParaRPr>
          </a:p>
          <a:p>
            <a:pPr marL="457200" indent="-457200" fontAlgn="base">
              <a:spcBef>
                <a:spcPct val="0"/>
              </a:spcBef>
              <a:spcAft>
                <a:spcPct val="0"/>
              </a:spcAft>
            </a:pPr>
            <a:r>
              <a:rPr lang="en-US" kern="0" dirty="0" smtClean="0">
                <a:latin typeface="Arial"/>
              </a:rPr>
              <a:t>It </a:t>
            </a:r>
            <a:r>
              <a:rPr lang="en-US" kern="0" dirty="0">
                <a:latin typeface="Arial"/>
              </a:rPr>
              <a:t>is not possible to compute the signal error of the internal neurons, because output values of these neurons are unknown.</a:t>
            </a:r>
          </a:p>
          <a:p>
            <a:pPr marL="457200" lvl="0" indent="-457200" fontAlgn="base">
              <a:spcBef>
                <a:spcPct val="0"/>
              </a:spcBef>
              <a:spcAft>
                <a:spcPct val="0"/>
              </a:spcAft>
            </a:pPr>
            <a:endParaRPr lang="en-US" kern="0" dirty="0" smtClean="0">
              <a:latin typeface="Arial"/>
              <a:ea typeface="+mj-ea"/>
              <a:cs typeface="+mj-cs"/>
            </a:endParaRPr>
          </a:p>
        </p:txBody>
      </p:sp>
      <p:grpSp>
        <p:nvGrpSpPr>
          <p:cNvPr id="3" name="Group 2"/>
          <p:cNvGrpSpPr/>
          <p:nvPr/>
        </p:nvGrpSpPr>
        <p:grpSpPr>
          <a:xfrm>
            <a:off x="395536" y="1642309"/>
            <a:ext cx="3888432" cy="2191700"/>
            <a:chOff x="1625589" y="1570321"/>
            <a:chExt cx="3888432" cy="2191700"/>
          </a:xfrm>
        </p:grpSpPr>
        <p:sp>
          <p:nvSpPr>
            <p:cNvPr id="155" name="Oval 154"/>
            <p:cNvSpPr/>
            <p:nvPr/>
          </p:nvSpPr>
          <p:spPr>
            <a:xfrm>
              <a:off x="2797188" y="2033829"/>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N1</a:t>
              </a:r>
              <a:endParaRPr lang="es-ES" sz="1200" dirty="0"/>
            </a:p>
          </p:txBody>
        </p:sp>
        <p:sp>
          <p:nvSpPr>
            <p:cNvPr id="157" name="Oval 156"/>
            <p:cNvSpPr/>
            <p:nvPr/>
          </p:nvSpPr>
          <p:spPr>
            <a:xfrm>
              <a:off x="2816108" y="3401981"/>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N3</a:t>
              </a:r>
              <a:endParaRPr lang="es-ES" sz="1200" dirty="0"/>
            </a:p>
          </p:txBody>
        </p:sp>
        <p:sp>
          <p:nvSpPr>
            <p:cNvPr id="158" name="Oval 157"/>
            <p:cNvSpPr/>
            <p:nvPr/>
          </p:nvSpPr>
          <p:spPr>
            <a:xfrm>
              <a:off x="3738499" y="2375867"/>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N4</a:t>
              </a:r>
              <a:endParaRPr lang="es-ES" sz="1200" dirty="0"/>
            </a:p>
          </p:txBody>
        </p:sp>
        <p:sp>
          <p:nvSpPr>
            <p:cNvPr id="159" name="Oval 158"/>
            <p:cNvSpPr/>
            <p:nvPr/>
          </p:nvSpPr>
          <p:spPr>
            <a:xfrm>
              <a:off x="3743243" y="3059943"/>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N5</a:t>
              </a:r>
              <a:endParaRPr lang="es-ES" sz="1200" dirty="0"/>
            </a:p>
          </p:txBody>
        </p:sp>
        <p:grpSp>
          <p:nvGrpSpPr>
            <p:cNvPr id="15" name="Group 14"/>
            <p:cNvGrpSpPr/>
            <p:nvPr/>
          </p:nvGrpSpPr>
          <p:grpSpPr>
            <a:xfrm>
              <a:off x="2801932" y="2717905"/>
              <a:ext cx="2126201" cy="360040"/>
              <a:chOff x="2801932" y="2179774"/>
              <a:chExt cx="2126201" cy="360040"/>
            </a:xfrm>
          </p:grpSpPr>
          <p:sp>
            <p:nvSpPr>
              <p:cNvPr id="156" name="Oval 155"/>
              <p:cNvSpPr/>
              <p:nvPr/>
            </p:nvSpPr>
            <p:spPr>
              <a:xfrm>
                <a:off x="2801932" y="2179774"/>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N2</a:t>
                </a:r>
                <a:endParaRPr lang="es-ES" sz="1200" dirty="0"/>
              </a:p>
            </p:txBody>
          </p:sp>
          <p:sp>
            <p:nvSpPr>
              <p:cNvPr id="160" name="Oval 159"/>
              <p:cNvSpPr/>
              <p:nvPr/>
            </p:nvSpPr>
            <p:spPr>
              <a:xfrm>
                <a:off x="4568093" y="2179774"/>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N6</a:t>
                </a:r>
                <a:endParaRPr lang="es-ES" sz="1200" dirty="0"/>
              </a:p>
            </p:txBody>
          </p:sp>
        </p:grpSp>
        <p:cxnSp>
          <p:nvCxnSpPr>
            <p:cNvPr id="161" name="Straight Arrow Connector 160"/>
            <p:cNvCxnSpPr>
              <a:stCxn id="155" idx="6"/>
              <a:endCxn id="158" idx="1"/>
            </p:cNvCxnSpPr>
            <p:nvPr/>
          </p:nvCxnSpPr>
          <p:spPr>
            <a:xfrm>
              <a:off x="3157228" y="2213849"/>
              <a:ext cx="633998" cy="21474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56" idx="5"/>
              <a:endCxn id="159" idx="2"/>
            </p:cNvCxnSpPr>
            <p:nvPr/>
          </p:nvCxnSpPr>
          <p:spPr>
            <a:xfrm>
              <a:off x="3109245" y="3025218"/>
              <a:ext cx="633998" cy="2147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56" idx="7"/>
              <a:endCxn id="158" idx="2"/>
            </p:cNvCxnSpPr>
            <p:nvPr/>
          </p:nvCxnSpPr>
          <p:spPr>
            <a:xfrm flipV="1">
              <a:off x="3109245" y="2555887"/>
              <a:ext cx="629254" cy="2147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7" idx="6"/>
              <a:endCxn id="159" idx="3"/>
            </p:cNvCxnSpPr>
            <p:nvPr/>
          </p:nvCxnSpPr>
          <p:spPr>
            <a:xfrm flipV="1">
              <a:off x="3176148" y="3367256"/>
              <a:ext cx="619822" cy="2147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7" idx="7"/>
              <a:endCxn id="158" idx="3"/>
            </p:cNvCxnSpPr>
            <p:nvPr/>
          </p:nvCxnSpPr>
          <p:spPr>
            <a:xfrm flipV="1">
              <a:off x="3123421" y="2683180"/>
              <a:ext cx="667805" cy="7715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155" idx="5"/>
              <a:endCxn id="159" idx="1"/>
            </p:cNvCxnSpPr>
            <p:nvPr/>
          </p:nvCxnSpPr>
          <p:spPr>
            <a:xfrm>
              <a:off x="3104501" y="2341142"/>
              <a:ext cx="691469" cy="7715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58" idx="6"/>
              <a:endCxn id="160" idx="1"/>
            </p:cNvCxnSpPr>
            <p:nvPr/>
          </p:nvCxnSpPr>
          <p:spPr>
            <a:xfrm>
              <a:off x="4098539" y="2555887"/>
              <a:ext cx="522281" cy="21474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160" idx="3"/>
            </p:cNvCxnSpPr>
            <p:nvPr/>
          </p:nvCxnSpPr>
          <p:spPr>
            <a:xfrm flipV="1">
              <a:off x="4103284" y="3025218"/>
              <a:ext cx="517536" cy="224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ectángulo 6"/>
            <p:cNvSpPr/>
            <p:nvPr/>
          </p:nvSpPr>
          <p:spPr>
            <a:xfrm>
              <a:off x="5153981" y="2770840"/>
              <a:ext cx="360040" cy="254378"/>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Y</a:t>
              </a:r>
              <a:endParaRPr lang="en-GB" sz="1400" dirty="0"/>
            </a:p>
          </p:txBody>
        </p:sp>
        <p:cxnSp>
          <p:nvCxnSpPr>
            <p:cNvPr id="58" name="Straight Arrow Connector 57"/>
            <p:cNvCxnSpPr>
              <a:stCxn id="160" idx="6"/>
              <a:endCxn id="57" idx="1"/>
            </p:cNvCxnSpPr>
            <p:nvPr/>
          </p:nvCxnSpPr>
          <p:spPr>
            <a:xfrm>
              <a:off x="4928133" y="2897925"/>
              <a:ext cx="225848" cy="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ángulo 10"/>
            <p:cNvSpPr/>
            <p:nvPr/>
          </p:nvSpPr>
          <p:spPr>
            <a:xfrm>
              <a:off x="1740939" y="2408403"/>
              <a:ext cx="354054" cy="294968"/>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X1</a:t>
              </a:r>
              <a:endParaRPr lang="en-US" sz="1400" dirty="0"/>
            </a:p>
          </p:txBody>
        </p:sp>
        <p:sp>
          <p:nvSpPr>
            <p:cNvPr id="62" name="Rectángulo 10"/>
            <p:cNvSpPr/>
            <p:nvPr/>
          </p:nvSpPr>
          <p:spPr>
            <a:xfrm>
              <a:off x="1740939" y="3092479"/>
              <a:ext cx="354054" cy="294968"/>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X2</a:t>
              </a:r>
              <a:endParaRPr lang="en-US" sz="1400" dirty="0"/>
            </a:p>
          </p:txBody>
        </p:sp>
        <p:cxnSp>
          <p:nvCxnSpPr>
            <p:cNvPr id="63" name="Straight Arrow Connector 62"/>
            <p:cNvCxnSpPr>
              <a:stCxn id="61" idx="3"/>
              <a:endCxn id="155" idx="2"/>
            </p:cNvCxnSpPr>
            <p:nvPr/>
          </p:nvCxnSpPr>
          <p:spPr>
            <a:xfrm flipV="1">
              <a:off x="2094993" y="2213849"/>
              <a:ext cx="702195" cy="34203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1" idx="3"/>
              <a:endCxn id="156" idx="2"/>
            </p:cNvCxnSpPr>
            <p:nvPr/>
          </p:nvCxnSpPr>
          <p:spPr>
            <a:xfrm>
              <a:off x="2094993" y="2555887"/>
              <a:ext cx="706939" cy="3420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2" idx="3"/>
              <a:endCxn id="156" idx="3"/>
            </p:cNvCxnSpPr>
            <p:nvPr/>
          </p:nvCxnSpPr>
          <p:spPr>
            <a:xfrm flipV="1">
              <a:off x="2094993" y="3025218"/>
              <a:ext cx="759666" cy="2147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3"/>
              <a:endCxn id="157" idx="2"/>
            </p:cNvCxnSpPr>
            <p:nvPr/>
          </p:nvCxnSpPr>
          <p:spPr>
            <a:xfrm>
              <a:off x="2094993" y="3239963"/>
              <a:ext cx="721115" cy="3420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2" idx="3"/>
              <a:endCxn id="155" idx="3"/>
            </p:cNvCxnSpPr>
            <p:nvPr/>
          </p:nvCxnSpPr>
          <p:spPr>
            <a:xfrm flipV="1">
              <a:off x="2094993" y="2341142"/>
              <a:ext cx="754922" cy="8988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61" idx="3"/>
              <a:endCxn id="157" idx="1"/>
            </p:cNvCxnSpPr>
            <p:nvPr/>
          </p:nvCxnSpPr>
          <p:spPr>
            <a:xfrm>
              <a:off x="2094993" y="2555887"/>
              <a:ext cx="773842" cy="8988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ángulo 6"/>
            <p:cNvSpPr/>
            <p:nvPr/>
          </p:nvSpPr>
          <p:spPr>
            <a:xfrm>
              <a:off x="2094994" y="2073013"/>
              <a:ext cx="553078"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solidFill>
                    <a:srgbClr val="C00000"/>
                  </a:solidFill>
                </a:rPr>
                <a:t>W</a:t>
              </a:r>
              <a:r>
                <a:rPr lang="en-GB" sz="1200" baseline="-25000" dirty="0" smtClean="0">
                  <a:solidFill>
                    <a:srgbClr val="C00000"/>
                  </a:solidFill>
                </a:rPr>
                <a:t>X1-N1</a:t>
              </a:r>
              <a:endParaRPr lang="en-GB" sz="1200" baseline="-25000" dirty="0">
                <a:solidFill>
                  <a:srgbClr val="C00000"/>
                </a:solidFill>
              </a:endParaRPr>
            </a:p>
          </p:txBody>
        </p:sp>
        <p:sp>
          <p:nvSpPr>
            <p:cNvPr id="84" name="Rectángulo 6"/>
            <p:cNvSpPr/>
            <p:nvPr/>
          </p:nvSpPr>
          <p:spPr>
            <a:xfrm>
              <a:off x="1885046" y="2753909"/>
              <a:ext cx="553078"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solidFill>
                    <a:srgbClr val="C00000"/>
                  </a:solidFill>
                </a:rPr>
                <a:t>W</a:t>
              </a:r>
              <a:r>
                <a:rPr lang="en-GB" sz="1200" baseline="-25000" dirty="0" smtClean="0">
                  <a:solidFill>
                    <a:srgbClr val="C00000"/>
                  </a:solidFill>
                </a:rPr>
                <a:t>X2-N1</a:t>
              </a:r>
              <a:endParaRPr lang="en-GB" sz="1200" baseline="-25000" dirty="0">
                <a:solidFill>
                  <a:srgbClr val="C00000"/>
                </a:solidFill>
              </a:endParaRPr>
            </a:p>
          </p:txBody>
        </p:sp>
        <p:sp>
          <p:nvSpPr>
            <p:cNvPr id="85" name="Rectángulo 6"/>
            <p:cNvSpPr/>
            <p:nvPr/>
          </p:nvSpPr>
          <p:spPr>
            <a:xfrm>
              <a:off x="3215522" y="2040885"/>
              <a:ext cx="553078"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solidFill>
                    <a:srgbClr val="C00000"/>
                  </a:solidFill>
                </a:rPr>
                <a:t>W</a:t>
              </a:r>
              <a:r>
                <a:rPr lang="en-GB" sz="1200" baseline="-25000" dirty="0" smtClean="0">
                  <a:solidFill>
                    <a:srgbClr val="C00000"/>
                  </a:solidFill>
                </a:rPr>
                <a:t>N1-N4</a:t>
              </a:r>
              <a:endParaRPr lang="en-GB" sz="1200" baseline="-25000" dirty="0">
                <a:solidFill>
                  <a:srgbClr val="C00000"/>
                </a:solidFill>
              </a:endParaRPr>
            </a:p>
          </p:txBody>
        </p:sp>
        <p:sp>
          <p:nvSpPr>
            <p:cNvPr id="86" name="Rectángulo 6"/>
            <p:cNvSpPr/>
            <p:nvPr/>
          </p:nvSpPr>
          <p:spPr>
            <a:xfrm>
              <a:off x="4138287" y="2390062"/>
              <a:ext cx="553078"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solidFill>
                    <a:srgbClr val="C00000"/>
                  </a:solidFill>
                </a:rPr>
                <a:t>W</a:t>
              </a:r>
              <a:r>
                <a:rPr lang="en-GB" sz="1200" baseline="-25000" dirty="0" smtClean="0">
                  <a:solidFill>
                    <a:srgbClr val="C00000"/>
                  </a:solidFill>
                </a:rPr>
                <a:t>N4-N6</a:t>
              </a:r>
              <a:endParaRPr lang="en-GB" sz="1200" baseline="-25000" dirty="0">
                <a:solidFill>
                  <a:srgbClr val="C00000"/>
                </a:solidFill>
              </a:endParaRPr>
            </a:p>
          </p:txBody>
        </p:sp>
        <p:sp>
          <p:nvSpPr>
            <p:cNvPr id="87" name="Rectángulo 6"/>
            <p:cNvSpPr/>
            <p:nvPr/>
          </p:nvSpPr>
          <p:spPr>
            <a:xfrm>
              <a:off x="2689575" y="1570321"/>
              <a:ext cx="584753"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Input Layer</a:t>
              </a:r>
              <a:endParaRPr lang="en-GB" sz="1200" baseline="-25000" dirty="0"/>
            </a:p>
          </p:txBody>
        </p:sp>
        <p:sp>
          <p:nvSpPr>
            <p:cNvPr id="88" name="Rectángulo 6"/>
            <p:cNvSpPr/>
            <p:nvPr/>
          </p:nvSpPr>
          <p:spPr>
            <a:xfrm>
              <a:off x="3626142" y="1570321"/>
              <a:ext cx="584753"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Hidden Layer</a:t>
              </a:r>
              <a:endParaRPr lang="en-GB" sz="1200" baseline="-25000" dirty="0"/>
            </a:p>
          </p:txBody>
        </p:sp>
        <p:sp>
          <p:nvSpPr>
            <p:cNvPr id="89" name="Rectángulo 6"/>
            <p:cNvSpPr/>
            <p:nvPr/>
          </p:nvSpPr>
          <p:spPr>
            <a:xfrm>
              <a:off x="4455736" y="1570321"/>
              <a:ext cx="584753"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Output Layer</a:t>
              </a:r>
              <a:endParaRPr lang="en-GB" sz="1200" baseline="-25000" dirty="0"/>
            </a:p>
          </p:txBody>
        </p:sp>
        <p:sp>
          <p:nvSpPr>
            <p:cNvPr id="92" name="Rectángulo 6"/>
            <p:cNvSpPr/>
            <p:nvPr/>
          </p:nvSpPr>
          <p:spPr>
            <a:xfrm>
              <a:off x="1625589" y="1570321"/>
              <a:ext cx="584753"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Inputs</a:t>
              </a:r>
              <a:endParaRPr lang="en-GB" sz="1200" baseline="-25000" dirty="0"/>
            </a:p>
          </p:txBody>
        </p:sp>
      </p:grpSp>
      <p:grpSp>
        <p:nvGrpSpPr>
          <p:cNvPr id="12" name="Group 11"/>
          <p:cNvGrpSpPr/>
          <p:nvPr/>
        </p:nvGrpSpPr>
        <p:grpSpPr>
          <a:xfrm>
            <a:off x="4550346" y="1714500"/>
            <a:ext cx="4346004" cy="2046288"/>
            <a:chOff x="4550346" y="1619271"/>
            <a:chExt cx="4346004" cy="2046288"/>
          </a:xfrm>
        </p:grpSpPr>
        <p:grpSp>
          <p:nvGrpSpPr>
            <p:cNvPr id="10" name="Group 9"/>
            <p:cNvGrpSpPr/>
            <p:nvPr/>
          </p:nvGrpSpPr>
          <p:grpSpPr>
            <a:xfrm>
              <a:off x="5334702" y="1619271"/>
              <a:ext cx="3561648" cy="819150"/>
              <a:chOff x="5334702" y="1619271"/>
              <a:chExt cx="3561648" cy="819150"/>
            </a:xfrm>
          </p:grpSpPr>
          <p:graphicFrame>
            <p:nvGraphicFramePr>
              <p:cNvPr id="83" name="Object 82"/>
              <p:cNvGraphicFramePr>
                <a:graphicFrameLocks noChangeAspect="1"/>
              </p:cNvGraphicFramePr>
              <p:nvPr>
                <p:extLst>
                  <p:ext uri="{D42A27DB-BD31-4B8C-83A1-F6EECF244321}">
                    <p14:modId xmlns:p14="http://schemas.microsoft.com/office/powerpoint/2010/main" xmlns="" val="2335087174"/>
                  </p:ext>
                </p:extLst>
              </p:nvPr>
            </p:nvGraphicFramePr>
            <p:xfrm>
              <a:off x="6249988" y="1619271"/>
              <a:ext cx="2646362" cy="819150"/>
            </p:xfrm>
            <a:graphic>
              <a:graphicData uri="http://schemas.openxmlformats.org/presentationml/2006/ole">
                <p:oleObj spid="_x0000_s33008" name="Equation" r:id="rId3" imgW="2234880" imgH="685800" progId="Equation.3">
                  <p:embed/>
                </p:oleObj>
              </a:graphicData>
            </a:graphic>
          </p:graphicFrame>
          <p:sp>
            <p:nvSpPr>
              <p:cNvPr id="96" name="Rectángulo 6"/>
              <p:cNvSpPr/>
              <p:nvPr/>
            </p:nvSpPr>
            <p:spPr>
              <a:xfrm>
                <a:off x="5334702" y="1902220"/>
                <a:ext cx="950710"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Input Layer</a:t>
                </a:r>
                <a:endParaRPr lang="en-GB" sz="1200" baseline="-25000" dirty="0"/>
              </a:p>
            </p:txBody>
          </p:sp>
        </p:grpSp>
        <p:grpSp>
          <p:nvGrpSpPr>
            <p:cNvPr id="8" name="Group 7"/>
            <p:cNvGrpSpPr/>
            <p:nvPr/>
          </p:nvGrpSpPr>
          <p:grpSpPr>
            <a:xfrm>
              <a:off x="4932040" y="3392509"/>
              <a:ext cx="3964310" cy="273050"/>
              <a:chOff x="4932040" y="3392509"/>
              <a:chExt cx="3964310" cy="273050"/>
            </a:xfrm>
          </p:grpSpPr>
          <p:graphicFrame>
            <p:nvGraphicFramePr>
              <p:cNvPr id="91" name="Object 90"/>
              <p:cNvGraphicFramePr>
                <a:graphicFrameLocks noChangeAspect="1"/>
              </p:cNvGraphicFramePr>
              <p:nvPr>
                <p:extLst>
                  <p:ext uri="{D42A27DB-BD31-4B8C-83A1-F6EECF244321}">
                    <p14:modId xmlns:p14="http://schemas.microsoft.com/office/powerpoint/2010/main" xmlns="" val="1415147771"/>
                  </p:ext>
                </p:extLst>
              </p:nvPr>
            </p:nvGraphicFramePr>
            <p:xfrm>
              <a:off x="5889625" y="3392509"/>
              <a:ext cx="3006725" cy="273050"/>
            </p:xfrm>
            <a:graphic>
              <a:graphicData uri="http://schemas.openxmlformats.org/presentationml/2006/ole">
                <p:oleObj spid="_x0000_s33009" name="Equation" r:id="rId4" imgW="2539800" imgH="228600" progId="Equation.3">
                  <p:embed/>
                </p:oleObj>
              </a:graphicData>
            </a:graphic>
          </p:graphicFrame>
          <p:sp>
            <p:nvSpPr>
              <p:cNvPr id="48" name="Rectángulo 6"/>
              <p:cNvSpPr/>
              <p:nvPr/>
            </p:nvSpPr>
            <p:spPr>
              <a:xfrm>
                <a:off x="4932040" y="3402291"/>
                <a:ext cx="950710"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Output Layer</a:t>
                </a:r>
                <a:endParaRPr lang="en-GB" sz="1200" baseline="-25000" dirty="0"/>
              </a:p>
            </p:txBody>
          </p:sp>
        </p:grpSp>
        <p:grpSp>
          <p:nvGrpSpPr>
            <p:cNvPr id="9" name="Group 8"/>
            <p:cNvGrpSpPr/>
            <p:nvPr/>
          </p:nvGrpSpPr>
          <p:grpSpPr>
            <a:xfrm>
              <a:off x="4550346" y="2643209"/>
              <a:ext cx="4346004" cy="546100"/>
              <a:chOff x="4550346" y="2640455"/>
              <a:chExt cx="4346004" cy="546100"/>
            </a:xfrm>
          </p:grpSpPr>
          <p:graphicFrame>
            <p:nvGraphicFramePr>
              <p:cNvPr id="90" name="Object 89"/>
              <p:cNvGraphicFramePr>
                <a:graphicFrameLocks noChangeAspect="1"/>
              </p:cNvGraphicFramePr>
              <p:nvPr>
                <p:extLst>
                  <p:ext uri="{D42A27DB-BD31-4B8C-83A1-F6EECF244321}">
                    <p14:modId xmlns:p14="http://schemas.microsoft.com/office/powerpoint/2010/main" xmlns="" val="455125407"/>
                  </p:ext>
                </p:extLst>
              </p:nvPr>
            </p:nvGraphicFramePr>
            <p:xfrm>
              <a:off x="5199063" y="2640455"/>
              <a:ext cx="3697287" cy="546100"/>
            </p:xfrm>
            <a:graphic>
              <a:graphicData uri="http://schemas.openxmlformats.org/presentationml/2006/ole">
                <p:oleObj spid="_x0000_s33010" name="Equation" r:id="rId5" imgW="3124080" imgH="457200" progId="Equation.3">
                  <p:embed/>
                </p:oleObj>
              </a:graphicData>
            </a:graphic>
          </p:graphicFrame>
          <p:sp>
            <p:nvSpPr>
              <p:cNvPr id="50" name="Rectángulo 6"/>
              <p:cNvSpPr/>
              <p:nvPr/>
            </p:nvSpPr>
            <p:spPr>
              <a:xfrm>
                <a:off x="4550346" y="2729149"/>
                <a:ext cx="763387" cy="368112"/>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Hidden</a:t>
                </a:r>
              </a:p>
              <a:p>
                <a:pPr algn="ctr"/>
                <a:r>
                  <a:rPr lang="en-GB" sz="1200" dirty="0" smtClean="0"/>
                  <a:t>Layer</a:t>
                </a:r>
                <a:endParaRPr lang="en-GB" sz="1200" baseline="-25000" dirty="0"/>
              </a:p>
            </p:txBody>
          </p:sp>
        </p:grpSp>
      </p:grpSp>
      <p:sp>
        <p:nvSpPr>
          <p:cNvPr id="7" name="Right Brace 6"/>
          <p:cNvSpPr/>
          <p:nvPr/>
        </p:nvSpPr>
        <p:spPr>
          <a:xfrm>
            <a:off x="4402807" y="1484784"/>
            <a:ext cx="169193" cy="2506751"/>
          </a:xfrm>
          <a:prstGeom prst="rightBrace">
            <a:avLst>
              <a:gd name="adj1" fmla="val 40677"/>
              <a:gd name="adj2" fmla="val 5000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xmlns="" val="1379901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024000" y="6650983"/>
            <a:ext cx="3024000" cy="207017"/>
          </a:xfrm>
        </p:spPr>
        <p:txBody>
          <a:bodyPr/>
          <a:lstStyle/>
          <a:p>
            <a:r>
              <a:rPr lang="en-GB" smtClean="0"/>
              <a:t>Deep Learning for Finance</a:t>
            </a:r>
            <a:endParaRPr lang="en-US" dirty="0"/>
          </a:p>
        </p:txBody>
      </p:sp>
      <p:sp>
        <p:nvSpPr>
          <p:cNvPr id="5" name="4 Marcador de fecha"/>
          <p:cNvSpPr>
            <a:spLocks noGrp="1"/>
          </p:cNvSpPr>
          <p:nvPr>
            <p:ph type="dt" sz="half" idx="10"/>
          </p:nvPr>
        </p:nvSpPr>
        <p:spPr>
          <a:xfrm>
            <a:off x="0" y="6650983"/>
            <a:ext cx="3024000" cy="207017"/>
          </a:xfrm>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6" name="5 Marcador de número de diapositiva"/>
          <p:cNvSpPr>
            <a:spLocks noGrp="1"/>
          </p:cNvSpPr>
          <p:nvPr>
            <p:ph type="sldNum" sz="quarter" idx="12"/>
          </p:nvPr>
        </p:nvSpPr>
        <p:spPr>
          <a:xfrm>
            <a:off x="6048000" y="6650831"/>
            <a:ext cx="3096000" cy="207169"/>
          </a:xfrm>
        </p:spPr>
        <p:txBody>
          <a:bodyPr/>
          <a:lstStyle/>
          <a:p>
            <a:fld id="{EE066765-D2D0-48D9-BC46-F648C8DB7387}" type="slidenum">
              <a:rPr lang="es-ES" smtClean="0"/>
              <a:pPr/>
              <a:t>16</a:t>
            </a:fld>
            <a:endParaRPr lang="es-ES"/>
          </a:p>
        </p:txBody>
      </p:sp>
      <p:cxnSp>
        <p:nvCxnSpPr>
          <p:cNvPr id="77" name="76 Conector recto"/>
          <p:cNvCxnSpPr/>
          <p:nvPr/>
        </p:nvCxnSpPr>
        <p:spPr>
          <a:xfrm>
            <a:off x="0" y="396000"/>
            <a:ext cx="914400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9" name="1 Título"/>
          <p:cNvSpPr>
            <a:spLocks noGrp="1"/>
          </p:cNvSpPr>
          <p:nvPr>
            <p:ph type="title"/>
          </p:nvPr>
        </p:nvSpPr>
        <p:spPr>
          <a:xfrm>
            <a:off x="0" y="0"/>
            <a:ext cx="9144000" cy="396000"/>
          </a:xfrm>
        </p:spPr>
        <p:txBody>
          <a:bodyPr>
            <a:noAutofit/>
          </a:bodyPr>
          <a:lstStyle/>
          <a:p>
            <a:r>
              <a:rPr lang="en-US" sz="2400" dirty="0" smtClean="0">
                <a:solidFill>
                  <a:schemeClr val="accent2">
                    <a:lumMod val="50000"/>
                  </a:schemeClr>
                </a:solidFill>
              </a:rPr>
              <a:t>Machine Learning</a:t>
            </a:r>
            <a:endParaRPr lang="en-US" sz="2400" dirty="0">
              <a:solidFill>
                <a:schemeClr val="accent2">
                  <a:lumMod val="50000"/>
                </a:schemeClr>
              </a:solidFill>
            </a:endParaRPr>
          </a:p>
        </p:txBody>
      </p:sp>
      <p:sp>
        <p:nvSpPr>
          <p:cNvPr id="11" name="Title 1"/>
          <p:cNvSpPr txBox="1">
            <a:spLocks/>
          </p:cNvSpPr>
          <p:nvPr/>
        </p:nvSpPr>
        <p:spPr>
          <a:xfrm>
            <a:off x="310828" y="476672"/>
            <a:ext cx="8547452" cy="5952724"/>
          </a:xfrm>
          <a:prstGeom prst="rect">
            <a:avLst/>
          </a:prstGeom>
        </p:spPr>
        <p:txBody>
          <a:bodyPr vert="horz" lIns="91440" tIns="45720" rIns="91440" bIns="45720" rtlCol="0" anchor="t">
            <a:noAutofit/>
          </a:bodyPr>
          <a:lstStyle/>
          <a:p>
            <a:pPr lvl="0" fontAlgn="base">
              <a:spcBef>
                <a:spcPct val="0"/>
              </a:spcBef>
              <a:spcAft>
                <a:spcPct val="0"/>
              </a:spcAft>
            </a:pPr>
            <a:r>
              <a:rPr lang="en-US" sz="2400" kern="0" dirty="0" smtClean="0">
                <a:solidFill>
                  <a:schemeClr val="accent2">
                    <a:lumMod val="50000"/>
                  </a:schemeClr>
                </a:solidFill>
                <a:latin typeface="Arial"/>
                <a:ea typeface="+mj-ea"/>
                <a:cs typeface="+mj-cs"/>
              </a:rPr>
              <a:t>Backpropagation</a:t>
            </a:r>
            <a:endParaRPr kumimoji="0" lang="en-US" sz="2400" b="0" i="0" u="none" strike="noStrike" kern="0" cap="none" spc="0" normalizeH="0" noProof="0" dirty="0" smtClean="0">
              <a:ln>
                <a:noFill/>
              </a:ln>
              <a:solidFill>
                <a:schemeClr val="accent2">
                  <a:lumMod val="50000"/>
                </a:schemeClr>
              </a:solidFill>
              <a:effectLst/>
              <a:uLnTx/>
              <a:uFillTx/>
              <a:latin typeface="Arial"/>
              <a:ea typeface="+mj-ea"/>
              <a:cs typeface="+mj-cs"/>
            </a:endParaRPr>
          </a:p>
          <a:p>
            <a:pPr marL="457200" indent="-457200" fontAlgn="base">
              <a:spcBef>
                <a:spcPct val="0"/>
              </a:spcBef>
              <a:spcAft>
                <a:spcPct val="0"/>
              </a:spcAft>
            </a:pPr>
            <a:r>
              <a:rPr lang="en-US" kern="0" dirty="0">
                <a:latin typeface="Arial"/>
              </a:rPr>
              <a:t>Backpropagation is the method used to calculate the error contribution of each neuron.</a:t>
            </a: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r>
              <a:rPr lang="en-US" kern="0" dirty="0" smtClean="0">
                <a:latin typeface="Arial"/>
                <a:ea typeface="+mj-ea"/>
                <a:cs typeface="+mj-cs"/>
              </a:rPr>
              <a:t>The weight coefficients used to propagate error back are equal to this used during computing output value. Only the direction of the flow is changed.</a:t>
            </a:r>
          </a:p>
          <a:p>
            <a:pPr marL="457200" lvl="0" indent="-457200" fontAlgn="base">
              <a:spcBef>
                <a:spcPct val="0"/>
              </a:spcBef>
              <a:spcAft>
                <a:spcPct val="0"/>
              </a:spcAft>
            </a:pPr>
            <a:r>
              <a:rPr lang="en-US" kern="0" dirty="0">
                <a:latin typeface="Arial"/>
              </a:rPr>
              <a:t>When the error signal for each neuron is computed, the weights coefficients of each neuron input are </a:t>
            </a:r>
            <a:r>
              <a:rPr lang="en-US" kern="0" dirty="0" smtClean="0">
                <a:latin typeface="Arial"/>
              </a:rPr>
              <a:t>modified.</a:t>
            </a:r>
          </a:p>
          <a:p>
            <a:pPr marL="457200" lvl="0" indent="-457200" fontAlgn="base">
              <a:spcBef>
                <a:spcPct val="0"/>
              </a:spcBef>
              <a:spcAft>
                <a:spcPct val="0"/>
              </a:spcAft>
            </a:pPr>
            <a:endParaRPr lang="en-US" kern="0" dirty="0">
              <a:latin typeface="Arial"/>
            </a:endParaRPr>
          </a:p>
          <a:p>
            <a:pPr marL="457200" lvl="0" indent="-457200" fontAlgn="base">
              <a:spcBef>
                <a:spcPct val="0"/>
              </a:spcBef>
              <a:spcAft>
                <a:spcPct val="0"/>
              </a:spcAft>
            </a:pPr>
            <a:endParaRPr lang="en-US" kern="0" dirty="0" smtClean="0">
              <a:latin typeface="Arial"/>
            </a:endParaRPr>
          </a:p>
          <a:p>
            <a:pPr marL="457200" lvl="0" indent="-457200" fontAlgn="base">
              <a:spcBef>
                <a:spcPct val="0"/>
              </a:spcBef>
              <a:spcAft>
                <a:spcPct val="0"/>
              </a:spcAft>
            </a:pPr>
            <a:endParaRPr lang="en-US" kern="0" dirty="0" smtClean="0">
              <a:latin typeface="Arial"/>
            </a:endParaRPr>
          </a:p>
          <a:p>
            <a:pPr marL="457200" lvl="0" indent="-457200" fontAlgn="base">
              <a:spcBef>
                <a:spcPct val="0"/>
              </a:spcBef>
              <a:spcAft>
                <a:spcPct val="0"/>
              </a:spcAft>
            </a:pPr>
            <a:r>
              <a:rPr lang="en-US" kern="0" dirty="0" smtClean="0">
                <a:latin typeface="Arial"/>
                <a:ea typeface="+mj-ea"/>
                <a:cs typeface="+mj-cs"/>
              </a:rPr>
              <a:t>Where f’(e) is the derivative of the neuron activation function.</a:t>
            </a:r>
          </a:p>
          <a:p>
            <a:pPr marL="457200" lvl="0" indent="-457200" fontAlgn="base">
              <a:spcBef>
                <a:spcPct val="0"/>
              </a:spcBef>
              <a:spcAft>
                <a:spcPct val="0"/>
              </a:spcAft>
            </a:pPr>
            <a:r>
              <a:rPr lang="en-GB" kern="0" dirty="0" smtClean="0">
                <a:latin typeface="Arial"/>
              </a:rPr>
              <a:t>Coefficient </a:t>
            </a:r>
            <a:r>
              <a:rPr lang="en-GB" kern="0" dirty="0">
                <a:latin typeface="Arial"/>
                <a:sym typeface="Symbol"/>
              </a:rPr>
              <a:t> </a:t>
            </a:r>
            <a:r>
              <a:rPr lang="en-GB" kern="0" dirty="0">
                <a:latin typeface="Arial"/>
              </a:rPr>
              <a:t>affects network teaching speed</a:t>
            </a:r>
            <a:endParaRPr lang="en-US" kern="0" dirty="0" smtClean="0">
              <a:latin typeface="Arial"/>
              <a:ea typeface="+mj-ea"/>
              <a:cs typeface="+mj-cs"/>
            </a:endParaRPr>
          </a:p>
        </p:txBody>
      </p:sp>
      <p:grpSp>
        <p:nvGrpSpPr>
          <p:cNvPr id="42" name="Group 41"/>
          <p:cNvGrpSpPr/>
          <p:nvPr/>
        </p:nvGrpSpPr>
        <p:grpSpPr>
          <a:xfrm>
            <a:off x="4860032" y="1745032"/>
            <a:ext cx="3611761" cy="1842238"/>
            <a:chOff x="4860032" y="2780928"/>
            <a:chExt cx="3611761" cy="1842238"/>
          </a:xfrm>
        </p:grpSpPr>
        <p:grpSp>
          <p:nvGrpSpPr>
            <p:cNvPr id="41" name="Group 40"/>
            <p:cNvGrpSpPr/>
            <p:nvPr/>
          </p:nvGrpSpPr>
          <p:grpSpPr>
            <a:xfrm>
              <a:off x="4860032" y="3804016"/>
              <a:ext cx="3611761" cy="819150"/>
              <a:chOff x="5148064" y="2811919"/>
              <a:chExt cx="3611761" cy="819150"/>
            </a:xfrm>
          </p:grpSpPr>
          <p:graphicFrame>
            <p:nvGraphicFramePr>
              <p:cNvPr id="83" name="Object 82"/>
              <p:cNvGraphicFramePr>
                <a:graphicFrameLocks noChangeAspect="1"/>
              </p:cNvGraphicFramePr>
              <p:nvPr>
                <p:extLst>
                  <p:ext uri="{D42A27DB-BD31-4B8C-83A1-F6EECF244321}">
                    <p14:modId xmlns:p14="http://schemas.microsoft.com/office/powerpoint/2010/main" xmlns="" val="1569633687"/>
                  </p:ext>
                </p:extLst>
              </p:nvPr>
            </p:nvGraphicFramePr>
            <p:xfrm>
              <a:off x="6386513" y="2811919"/>
              <a:ext cx="2373312" cy="819150"/>
            </p:xfrm>
            <a:graphic>
              <a:graphicData uri="http://schemas.openxmlformats.org/presentationml/2006/ole">
                <p:oleObj spid="_x0000_s34086" name="Equation" r:id="rId3" imgW="2006280" imgH="685800" progId="Equation.3">
                  <p:embed/>
                </p:oleObj>
              </a:graphicData>
            </a:graphic>
          </p:graphicFrame>
          <p:sp>
            <p:nvSpPr>
              <p:cNvPr id="96" name="Rectángulo 6"/>
              <p:cNvSpPr/>
              <p:nvPr/>
            </p:nvSpPr>
            <p:spPr>
              <a:xfrm>
                <a:off x="5148064" y="2888444"/>
                <a:ext cx="1137348" cy="666100"/>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Input Layer Backpropagation error</a:t>
                </a:r>
                <a:endParaRPr lang="en-GB" sz="1200" baseline="-25000" dirty="0"/>
              </a:p>
            </p:txBody>
          </p:sp>
        </p:grpSp>
        <p:grpSp>
          <p:nvGrpSpPr>
            <p:cNvPr id="39" name="Group 38"/>
            <p:cNvGrpSpPr/>
            <p:nvPr/>
          </p:nvGrpSpPr>
          <p:grpSpPr>
            <a:xfrm>
              <a:off x="6239817" y="2780928"/>
              <a:ext cx="2231976" cy="273050"/>
              <a:chOff x="5580112" y="4581525"/>
              <a:chExt cx="2231976" cy="273050"/>
            </a:xfrm>
          </p:grpSpPr>
          <p:graphicFrame>
            <p:nvGraphicFramePr>
              <p:cNvPr id="91" name="Object 90"/>
              <p:cNvGraphicFramePr>
                <a:graphicFrameLocks noChangeAspect="1"/>
              </p:cNvGraphicFramePr>
              <p:nvPr>
                <p:extLst>
                  <p:ext uri="{D42A27DB-BD31-4B8C-83A1-F6EECF244321}">
                    <p14:modId xmlns:p14="http://schemas.microsoft.com/office/powerpoint/2010/main" xmlns="" val="2929862084"/>
                  </p:ext>
                </p:extLst>
              </p:nvPr>
            </p:nvGraphicFramePr>
            <p:xfrm>
              <a:off x="6970713" y="4581525"/>
              <a:ext cx="841375" cy="273050"/>
            </p:xfrm>
            <a:graphic>
              <a:graphicData uri="http://schemas.openxmlformats.org/presentationml/2006/ole">
                <p:oleObj spid="_x0000_s34087" name="Equation" r:id="rId4" imgW="711000" imgH="228600" progId="Equation.3">
                  <p:embed/>
                </p:oleObj>
              </a:graphicData>
            </a:graphic>
          </p:graphicFrame>
          <p:sp>
            <p:nvSpPr>
              <p:cNvPr id="48" name="Rectángulo 6"/>
              <p:cNvSpPr/>
              <p:nvPr/>
            </p:nvSpPr>
            <p:spPr>
              <a:xfrm>
                <a:off x="5580112" y="4590861"/>
                <a:ext cx="1281364"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Output Layer Error</a:t>
                </a:r>
                <a:endParaRPr lang="en-GB" sz="1200" baseline="-25000" dirty="0"/>
              </a:p>
            </p:txBody>
          </p:sp>
        </p:grpSp>
        <p:grpSp>
          <p:nvGrpSpPr>
            <p:cNvPr id="40" name="Group 39"/>
            <p:cNvGrpSpPr/>
            <p:nvPr/>
          </p:nvGrpSpPr>
          <p:grpSpPr>
            <a:xfrm>
              <a:off x="5763195" y="3155947"/>
              <a:ext cx="2708598" cy="546100"/>
              <a:chOff x="4932040" y="3832225"/>
              <a:chExt cx="2708598" cy="546100"/>
            </a:xfrm>
          </p:grpSpPr>
          <p:graphicFrame>
            <p:nvGraphicFramePr>
              <p:cNvPr id="90" name="Object 89"/>
              <p:cNvGraphicFramePr>
                <a:graphicFrameLocks noChangeAspect="1"/>
              </p:cNvGraphicFramePr>
              <p:nvPr>
                <p:extLst>
                  <p:ext uri="{D42A27DB-BD31-4B8C-83A1-F6EECF244321}">
                    <p14:modId xmlns:p14="http://schemas.microsoft.com/office/powerpoint/2010/main" xmlns="" val="2921029762"/>
                  </p:ext>
                </p:extLst>
              </p:nvPr>
            </p:nvGraphicFramePr>
            <p:xfrm>
              <a:off x="6453188" y="3832225"/>
              <a:ext cx="1187450" cy="546100"/>
            </p:xfrm>
            <a:graphic>
              <a:graphicData uri="http://schemas.openxmlformats.org/presentationml/2006/ole">
                <p:oleObj spid="_x0000_s34088" name="Equation" r:id="rId5" imgW="1002960" imgH="457200" progId="Equation.3">
                  <p:embed/>
                </p:oleObj>
              </a:graphicData>
            </a:graphic>
          </p:graphicFrame>
          <p:sp>
            <p:nvSpPr>
              <p:cNvPr id="50" name="Rectángulo 6"/>
              <p:cNvSpPr/>
              <p:nvPr/>
            </p:nvSpPr>
            <p:spPr>
              <a:xfrm>
                <a:off x="4932040" y="3891429"/>
                <a:ext cx="1461814" cy="427692"/>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Hidden Layer Backpropagation error</a:t>
                </a:r>
                <a:endParaRPr lang="en-GB" sz="1200" baseline="-25000" dirty="0"/>
              </a:p>
            </p:txBody>
          </p:sp>
        </p:grpSp>
      </p:grpSp>
      <p:sp>
        <p:nvSpPr>
          <p:cNvPr id="7" name="Right Brace 6"/>
          <p:cNvSpPr/>
          <p:nvPr/>
        </p:nvSpPr>
        <p:spPr>
          <a:xfrm flipH="1">
            <a:off x="4402807" y="1412776"/>
            <a:ext cx="169193" cy="2506751"/>
          </a:xfrm>
          <a:prstGeom prst="rightBrace">
            <a:avLst>
              <a:gd name="adj1" fmla="val 40677"/>
              <a:gd name="adj2" fmla="val 5000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grpSp>
        <p:nvGrpSpPr>
          <p:cNvPr id="43" name="Group 42"/>
          <p:cNvGrpSpPr/>
          <p:nvPr/>
        </p:nvGrpSpPr>
        <p:grpSpPr>
          <a:xfrm>
            <a:off x="395536" y="1484774"/>
            <a:ext cx="3888432" cy="2362754"/>
            <a:chOff x="395536" y="2564904"/>
            <a:chExt cx="3888432" cy="2362754"/>
          </a:xfrm>
        </p:grpSpPr>
        <p:sp>
          <p:nvSpPr>
            <p:cNvPr id="155" name="Oval 154"/>
            <p:cNvSpPr/>
            <p:nvPr/>
          </p:nvSpPr>
          <p:spPr>
            <a:xfrm>
              <a:off x="1567135" y="3199466"/>
              <a:ext cx="360040" cy="360040"/>
            </a:xfrm>
            <a:prstGeom prst="ellipse">
              <a:avLst/>
            </a:prstGeom>
            <a:solidFill>
              <a:schemeClr val="accent4">
                <a:lumMod val="20000"/>
                <a:lumOff val="80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N1</a:t>
              </a:r>
              <a:endParaRPr lang="es-ES" sz="1200" dirty="0"/>
            </a:p>
          </p:txBody>
        </p:sp>
        <p:sp>
          <p:nvSpPr>
            <p:cNvPr id="157" name="Oval 156"/>
            <p:cNvSpPr/>
            <p:nvPr/>
          </p:nvSpPr>
          <p:spPr>
            <a:xfrm>
              <a:off x="1586055" y="4567618"/>
              <a:ext cx="360040" cy="360040"/>
            </a:xfrm>
            <a:prstGeom prst="ellipse">
              <a:avLst/>
            </a:prstGeom>
            <a:solidFill>
              <a:schemeClr val="accent4">
                <a:lumMod val="20000"/>
                <a:lumOff val="80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N3</a:t>
              </a:r>
              <a:endParaRPr lang="es-ES" sz="1200" dirty="0"/>
            </a:p>
          </p:txBody>
        </p:sp>
        <p:sp>
          <p:nvSpPr>
            <p:cNvPr id="158" name="Oval 157"/>
            <p:cNvSpPr/>
            <p:nvPr/>
          </p:nvSpPr>
          <p:spPr>
            <a:xfrm>
              <a:off x="2508446" y="3541504"/>
              <a:ext cx="360040" cy="360040"/>
            </a:xfrm>
            <a:prstGeom prst="ellipse">
              <a:avLst/>
            </a:prstGeom>
            <a:solidFill>
              <a:schemeClr val="accent4">
                <a:lumMod val="20000"/>
                <a:lumOff val="80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N4</a:t>
              </a:r>
              <a:endParaRPr lang="es-ES" sz="1200" dirty="0"/>
            </a:p>
          </p:txBody>
        </p:sp>
        <p:sp>
          <p:nvSpPr>
            <p:cNvPr id="159" name="Oval 158"/>
            <p:cNvSpPr/>
            <p:nvPr/>
          </p:nvSpPr>
          <p:spPr>
            <a:xfrm>
              <a:off x="2513190" y="4225580"/>
              <a:ext cx="360040" cy="360040"/>
            </a:xfrm>
            <a:prstGeom prst="ellipse">
              <a:avLst/>
            </a:prstGeom>
            <a:solidFill>
              <a:schemeClr val="accent4">
                <a:lumMod val="20000"/>
                <a:lumOff val="80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N5</a:t>
              </a:r>
              <a:endParaRPr lang="es-ES" sz="1200" dirty="0"/>
            </a:p>
          </p:txBody>
        </p:sp>
        <p:grpSp>
          <p:nvGrpSpPr>
            <p:cNvPr id="15" name="Group 14"/>
            <p:cNvGrpSpPr/>
            <p:nvPr/>
          </p:nvGrpSpPr>
          <p:grpSpPr>
            <a:xfrm>
              <a:off x="1571879" y="3883542"/>
              <a:ext cx="2126201" cy="360040"/>
              <a:chOff x="2801932" y="2179774"/>
              <a:chExt cx="2126201" cy="360040"/>
            </a:xfrm>
            <a:solidFill>
              <a:schemeClr val="accent4">
                <a:lumMod val="20000"/>
                <a:lumOff val="80000"/>
              </a:schemeClr>
            </a:solidFill>
          </p:grpSpPr>
          <p:sp>
            <p:nvSpPr>
              <p:cNvPr id="156" name="Oval 155"/>
              <p:cNvSpPr/>
              <p:nvPr/>
            </p:nvSpPr>
            <p:spPr>
              <a:xfrm>
                <a:off x="2801932" y="2179774"/>
                <a:ext cx="360040" cy="360040"/>
              </a:xfrm>
              <a:prstGeom prst="ellipse">
                <a:avLst/>
              </a:prstGeom>
              <a:grp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N2</a:t>
                </a:r>
                <a:endParaRPr lang="es-ES" sz="1200" dirty="0"/>
              </a:p>
            </p:txBody>
          </p:sp>
          <p:sp>
            <p:nvSpPr>
              <p:cNvPr id="160" name="Oval 159"/>
              <p:cNvSpPr/>
              <p:nvPr/>
            </p:nvSpPr>
            <p:spPr>
              <a:xfrm>
                <a:off x="4568093" y="2179774"/>
                <a:ext cx="360040" cy="360040"/>
              </a:xfrm>
              <a:prstGeom prst="ellipse">
                <a:avLst/>
              </a:prstGeom>
              <a:grp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N6</a:t>
                </a:r>
                <a:endParaRPr lang="es-ES" sz="1200" dirty="0"/>
              </a:p>
            </p:txBody>
          </p:sp>
        </p:grpSp>
        <p:cxnSp>
          <p:nvCxnSpPr>
            <p:cNvPr id="161" name="Straight Arrow Connector 160"/>
            <p:cNvCxnSpPr>
              <a:stCxn id="155" idx="6"/>
              <a:endCxn id="158" idx="1"/>
            </p:cNvCxnSpPr>
            <p:nvPr/>
          </p:nvCxnSpPr>
          <p:spPr>
            <a:xfrm>
              <a:off x="1927175" y="3379486"/>
              <a:ext cx="633998" cy="214745"/>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56" idx="5"/>
              <a:endCxn id="159" idx="2"/>
            </p:cNvCxnSpPr>
            <p:nvPr/>
          </p:nvCxnSpPr>
          <p:spPr>
            <a:xfrm>
              <a:off x="1879192" y="4190855"/>
              <a:ext cx="633998" cy="214745"/>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56" idx="7"/>
              <a:endCxn id="158" idx="2"/>
            </p:cNvCxnSpPr>
            <p:nvPr/>
          </p:nvCxnSpPr>
          <p:spPr>
            <a:xfrm flipV="1">
              <a:off x="1879192" y="3721524"/>
              <a:ext cx="629254" cy="214745"/>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7" idx="6"/>
              <a:endCxn id="159" idx="3"/>
            </p:cNvCxnSpPr>
            <p:nvPr/>
          </p:nvCxnSpPr>
          <p:spPr>
            <a:xfrm flipV="1">
              <a:off x="1946095" y="4532893"/>
              <a:ext cx="619822" cy="214745"/>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7" idx="7"/>
              <a:endCxn id="158" idx="3"/>
            </p:cNvCxnSpPr>
            <p:nvPr/>
          </p:nvCxnSpPr>
          <p:spPr>
            <a:xfrm flipV="1">
              <a:off x="1893368" y="3848817"/>
              <a:ext cx="667805" cy="77152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155" idx="5"/>
              <a:endCxn id="159" idx="1"/>
            </p:cNvCxnSpPr>
            <p:nvPr/>
          </p:nvCxnSpPr>
          <p:spPr>
            <a:xfrm>
              <a:off x="1874448" y="3506779"/>
              <a:ext cx="691469" cy="77152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58" idx="6"/>
              <a:endCxn id="160" idx="1"/>
            </p:cNvCxnSpPr>
            <p:nvPr/>
          </p:nvCxnSpPr>
          <p:spPr>
            <a:xfrm>
              <a:off x="2868486" y="3721524"/>
              <a:ext cx="522281" cy="214745"/>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160" idx="3"/>
            </p:cNvCxnSpPr>
            <p:nvPr/>
          </p:nvCxnSpPr>
          <p:spPr>
            <a:xfrm flipV="1">
              <a:off x="2873231" y="4190855"/>
              <a:ext cx="517536" cy="224594"/>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Rectángulo 6"/>
            <p:cNvSpPr/>
            <p:nvPr/>
          </p:nvSpPr>
          <p:spPr>
            <a:xfrm>
              <a:off x="3923928" y="3936477"/>
              <a:ext cx="360040" cy="254378"/>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Y</a:t>
              </a:r>
              <a:endParaRPr lang="en-GB" sz="1400" dirty="0"/>
            </a:p>
          </p:txBody>
        </p:sp>
        <p:cxnSp>
          <p:nvCxnSpPr>
            <p:cNvPr id="58" name="Straight Arrow Connector 57"/>
            <p:cNvCxnSpPr>
              <a:stCxn id="160" idx="6"/>
              <a:endCxn id="57" idx="1"/>
            </p:cNvCxnSpPr>
            <p:nvPr/>
          </p:nvCxnSpPr>
          <p:spPr>
            <a:xfrm>
              <a:off x="3698080" y="4063562"/>
              <a:ext cx="225848" cy="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ángulo 10"/>
            <p:cNvSpPr/>
            <p:nvPr/>
          </p:nvSpPr>
          <p:spPr>
            <a:xfrm>
              <a:off x="510886" y="3574040"/>
              <a:ext cx="354054" cy="294968"/>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X1</a:t>
              </a:r>
              <a:endParaRPr lang="en-US" sz="1400" dirty="0"/>
            </a:p>
          </p:txBody>
        </p:sp>
        <p:sp>
          <p:nvSpPr>
            <p:cNvPr id="62" name="Rectángulo 10"/>
            <p:cNvSpPr/>
            <p:nvPr/>
          </p:nvSpPr>
          <p:spPr>
            <a:xfrm>
              <a:off x="510886" y="4258116"/>
              <a:ext cx="354054" cy="294968"/>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X2</a:t>
              </a:r>
              <a:endParaRPr lang="en-US" sz="1400" dirty="0"/>
            </a:p>
          </p:txBody>
        </p:sp>
        <p:cxnSp>
          <p:nvCxnSpPr>
            <p:cNvPr id="63" name="Straight Arrow Connector 62"/>
            <p:cNvCxnSpPr>
              <a:stCxn id="61" idx="3"/>
              <a:endCxn id="155" idx="2"/>
            </p:cNvCxnSpPr>
            <p:nvPr/>
          </p:nvCxnSpPr>
          <p:spPr>
            <a:xfrm flipV="1">
              <a:off x="864940" y="3379486"/>
              <a:ext cx="702195" cy="34203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1" idx="3"/>
              <a:endCxn id="156" idx="2"/>
            </p:cNvCxnSpPr>
            <p:nvPr/>
          </p:nvCxnSpPr>
          <p:spPr>
            <a:xfrm>
              <a:off x="864940" y="3721524"/>
              <a:ext cx="706939" cy="34203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2" idx="3"/>
              <a:endCxn id="156" idx="3"/>
            </p:cNvCxnSpPr>
            <p:nvPr/>
          </p:nvCxnSpPr>
          <p:spPr>
            <a:xfrm flipV="1">
              <a:off x="864940" y="4190855"/>
              <a:ext cx="759666" cy="214745"/>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3"/>
              <a:endCxn id="157" idx="2"/>
            </p:cNvCxnSpPr>
            <p:nvPr/>
          </p:nvCxnSpPr>
          <p:spPr>
            <a:xfrm>
              <a:off x="864940" y="4405600"/>
              <a:ext cx="721115" cy="34203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2" idx="3"/>
              <a:endCxn id="155" idx="3"/>
            </p:cNvCxnSpPr>
            <p:nvPr/>
          </p:nvCxnSpPr>
          <p:spPr>
            <a:xfrm flipV="1">
              <a:off x="864940" y="3506779"/>
              <a:ext cx="754922" cy="89882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61" idx="3"/>
              <a:endCxn id="157" idx="1"/>
            </p:cNvCxnSpPr>
            <p:nvPr/>
          </p:nvCxnSpPr>
          <p:spPr>
            <a:xfrm>
              <a:off x="864940" y="3721524"/>
              <a:ext cx="773842" cy="89882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Rectángulo 6"/>
            <p:cNvSpPr/>
            <p:nvPr/>
          </p:nvSpPr>
          <p:spPr>
            <a:xfrm>
              <a:off x="1459522" y="2564904"/>
              <a:ext cx="584753"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Input Layer</a:t>
              </a:r>
              <a:endParaRPr lang="en-GB" sz="1200" baseline="-25000" dirty="0"/>
            </a:p>
          </p:txBody>
        </p:sp>
        <p:sp>
          <p:nvSpPr>
            <p:cNvPr id="88" name="Rectángulo 6"/>
            <p:cNvSpPr/>
            <p:nvPr/>
          </p:nvSpPr>
          <p:spPr>
            <a:xfrm>
              <a:off x="2396089" y="2564904"/>
              <a:ext cx="584753"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Hidden Layer</a:t>
              </a:r>
              <a:endParaRPr lang="en-GB" sz="1200" baseline="-25000" dirty="0"/>
            </a:p>
          </p:txBody>
        </p:sp>
        <p:sp>
          <p:nvSpPr>
            <p:cNvPr id="89" name="Rectángulo 6"/>
            <p:cNvSpPr/>
            <p:nvPr/>
          </p:nvSpPr>
          <p:spPr>
            <a:xfrm>
              <a:off x="3225683" y="2564904"/>
              <a:ext cx="584753"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Output Layer</a:t>
              </a:r>
              <a:endParaRPr lang="en-GB" sz="1200" baseline="-25000" dirty="0"/>
            </a:p>
          </p:txBody>
        </p:sp>
        <p:sp>
          <p:nvSpPr>
            <p:cNvPr id="92" name="Rectángulo 6"/>
            <p:cNvSpPr/>
            <p:nvPr/>
          </p:nvSpPr>
          <p:spPr>
            <a:xfrm>
              <a:off x="395536" y="2564904"/>
              <a:ext cx="584753"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Inputs</a:t>
              </a:r>
              <a:endParaRPr lang="en-GB" sz="1200" baseline="-25000" dirty="0"/>
            </a:p>
          </p:txBody>
        </p:sp>
        <p:sp>
          <p:nvSpPr>
            <p:cNvPr id="59" name="Oval 58"/>
            <p:cNvSpPr/>
            <p:nvPr/>
          </p:nvSpPr>
          <p:spPr>
            <a:xfrm>
              <a:off x="2651684" y="3284984"/>
              <a:ext cx="360040" cy="360040"/>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s-ES_tradnl" sz="1200" dirty="0" smtClean="0">
                  <a:latin typeface="Symbol" panose="05050102010706020507" pitchFamily="18" charset="2"/>
                </a:rPr>
                <a:t>d</a:t>
              </a:r>
              <a:r>
                <a:rPr lang="es-ES_tradnl" sz="1200" dirty="0" smtClean="0"/>
                <a:t>N4</a:t>
              </a:r>
              <a:endParaRPr lang="es-ES" sz="1200" dirty="0"/>
            </a:p>
          </p:txBody>
        </p:sp>
        <p:sp>
          <p:nvSpPr>
            <p:cNvPr id="60" name="Oval 59"/>
            <p:cNvSpPr/>
            <p:nvPr/>
          </p:nvSpPr>
          <p:spPr>
            <a:xfrm>
              <a:off x="3518059" y="3634700"/>
              <a:ext cx="360040" cy="360040"/>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s-ES_tradnl" sz="1200" dirty="0" smtClean="0">
                  <a:latin typeface="Symbol" panose="05050102010706020507" pitchFamily="18" charset="2"/>
                </a:rPr>
                <a:t>d</a:t>
              </a:r>
              <a:endParaRPr lang="es-ES" sz="1200" dirty="0"/>
            </a:p>
          </p:txBody>
        </p:sp>
        <p:sp>
          <p:nvSpPr>
            <p:cNvPr id="64" name="Oval 63"/>
            <p:cNvSpPr/>
            <p:nvPr/>
          </p:nvSpPr>
          <p:spPr>
            <a:xfrm>
              <a:off x="2651684" y="3969624"/>
              <a:ext cx="360040" cy="360040"/>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s-ES_tradnl" sz="1200" dirty="0" smtClean="0">
                  <a:latin typeface="Symbol" panose="05050102010706020507" pitchFamily="18" charset="2"/>
                </a:rPr>
                <a:t>d</a:t>
              </a:r>
              <a:r>
                <a:rPr lang="es-ES_tradnl" sz="1200" dirty="0" smtClean="0"/>
                <a:t>N5</a:t>
              </a:r>
              <a:endParaRPr lang="es-ES" sz="1200" dirty="0"/>
            </a:p>
          </p:txBody>
        </p:sp>
        <p:sp>
          <p:nvSpPr>
            <p:cNvPr id="65" name="Oval 64"/>
            <p:cNvSpPr/>
            <p:nvPr/>
          </p:nvSpPr>
          <p:spPr>
            <a:xfrm>
              <a:off x="1759742" y="2968600"/>
              <a:ext cx="360040" cy="360040"/>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s-ES_tradnl" sz="1200" dirty="0" smtClean="0">
                  <a:latin typeface="Symbol" panose="05050102010706020507" pitchFamily="18" charset="2"/>
                </a:rPr>
                <a:t>d</a:t>
              </a:r>
              <a:r>
                <a:rPr lang="es-ES_tradnl" sz="1200" dirty="0" smtClean="0"/>
                <a:t>N1</a:t>
              </a:r>
              <a:endParaRPr lang="es-ES" sz="1200" dirty="0"/>
            </a:p>
          </p:txBody>
        </p:sp>
        <p:sp>
          <p:nvSpPr>
            <p:cNvPr id="67" name="Oval 66"/>
            <p:cNvSpPr/>
            <p:nvPr/>
          </p:nvSpPr>
          <p:spPr>
            <a:xfrm>
              <a:off x="1759742" y="3645024"/>
              <a:ext cx="360040" cy="360040"/>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s-ES_tradnl" sz="1200" dirty="0" smtClean="0">
                  <a:latin typeface="Symbol" panose="05050102010706020507" pitchFamily="18" charset="2"/>
                </a:rPr>
                <a:t>d</a:t>
              </a:r>
              <a:r>
                <a:rPr lang="es-ES_tradnl" sz="1200" dirty="0" smtClean="0"/>
                <a:t>N2</a:t>
              </a:r>
              <a:endParaRPr lang="es-ES" sz="1200" dirty="0"/>
            </a:p>
          </p:txBody>
        </p:sp>
        <p:sp>
          <p:nvSpPr>
            <p:cNvPr id="68" name="Oval 67"/>
            <p:cNvSpPr/>
            <p:nvPr/>
          </p:nvSpPr>
          <p:spPr>
            <a:xfrm>
              <a:off x="1759742" y="4332120"/>
              <a:ext cx="360040" cy="360040"/>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s-ES_tradnl" sz="1200" dirty="0" smtClean="0">
                  <a:latin typeface="Symbol" panose="05050102010706020507" pitchFamily="18" charset="2"/>
                </a:rPr>
                <a:t>d</a:t>
              </a:r>
              <a:r>
                <a:rPr lang="es-ES_tradnl" sz="1200" dirty="0" smtClean="0"/>
                <a:t>N3</a:t>
              </a:r>
              <a:endParaRPr lang="es-ES" sz="1200" dirty="0"/>
            </a:p>
          </p:txBody>
        </p:sp>
        <p:cxnSp>
          <p:nvCxnSpPr>
            <p:cNvPr id="70" name="Straight Arrow Connector 69"/>
            <p:cNvCxnSpPr>
              <a:stCxn id="60" idx="1"/>
              <a:endCxn id="59" idx="6"/>
            </p:cNvCxnSpPr>
            <p:nvPr/>
          </p:nvCxnSpPr>
          <p:spPr>
            <a:xfrm flipH="1" flipV="1">
              <a:off x="3011724" y="3465004"/>
              <a:ext cx="559062" cy="222423"/>
            </a:xfrm>
            <a:prstGeom prst="straightConnector1">
              <a:avLst/>
            </a:prstGeom>
            <a:ln w="127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9" idx="1"/>
              <a:endCxn id="65" idx="6"/>
            </p:cNvCxnSpPr>
            <p:nvPr/>
          </p:nvCxnSpPr>
          <p:spPr>
            <a:xfrm flipH="1" flipV="1">
              <a:off x="2119782" y="3148620"/>
              <a:ext cx="584629" cy="189091"/>
            </a:xfrm>
            <a:prstGeom prst="straightConnector1">
              <a:avLst/>
            </a:prstGeom>
            <a:ln w="127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4" idx="2"/>
              <a:endCxn id="67" idx="6"/>
            </p:cNvCxnSpPr>
            <p:nvPr/>
          </p:nvCxnSpPr>
          <p:spPr>
            <a:xfrm flipH="1" flipV="1">
              <a:off x="2119782" y="3825044"/>
              <a:ext cx="531902" cy="324600"/>
            </a:xfrm>
            <a:prstGeom prst="straightConnector1">
              <a:avLst/>
            </a:prstGeom>
            <a:ln w="127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0" idx="3"/>
              <a:endCxn id="64" idx="6"/>
            </p:cNvCxnSpPr>
            <p:nvPr/>
          </p:nvCxnSpPr>
          <p:spPr>
            <a:xfrm flipH="1">
              <a:off x="3011724" y="3942013"/>
              <a:ext cx="559062" cy="207631"/>
            </a:xfrm>
            <a:prstGeom prst="straightConnector1">
              <a:avLst/>
            </a:prstGeom>
            <a:ln w="127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64" idx="3"/>
              <a:endCxn id="68" idx="6"/>
            </p:cNvCxnSpPr>
            <p:nvPr/>
          </p:nvCxnSpPr>
          <p:spPr>
            <a:xfrm flipH="1">
              <a:off x="2119782" y="4276937"/>
              <a:ext cx="584629" cy="235203"/>
            </a:xfrm>
            <a:prstGeom prst="straightConnector1">
              <a:avLst/>
            </a:prstGeom>
            <a:ln w="127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64" idx="1"/>
              <a:endCxn id="65" idx="5"/>
            </p:cNvCxnSpPr>
            <p:nvPr/>
          </p:nvCxnSpPr>
          <p:spPr>
            <a:xfrm flipH="1" flipV="1">
              <a:off x="2067055" y="3275913"/>
              <a:ext cx="637356" cy="746438"/>
            </a:xfrm>
            <a:prstGeom prst="straightConnector1">
              <a:avLst/>
            </a:prstGeom>
            <a:ln w="127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59" idx="2"/>
              <a:endCxn id="67" idx="7"/>
            </p:cNvCxnSpPr>
            <p:nvPr/>
          </p:nvCxnSpPr>
          <p:spPr>
            <a:xfrm flipH="1">
              <a:off x="2067055" y="3465004"/>
              <a:ext cx="584629" cy="232747"/>
            </a:xfrm>
            <a:prstGeom prst="straightConnector1">
              <a:avLst/>
            </a:prstGeom>
            <a:ln w="127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59" idx="3"/>
              <a:endCxn id="68" idx="7"/>
            </p:cNvCxnSpPr>
            <p:nvPr/>
          </p:nvCxnSpPr>
          <p:spPr>
            <a:xfrm flipH="1">
              <a:off x="2067055" y="3592297"/>
              <a:ext cx="637356" cy="792550"/>
            </a:xfrm>
            <a:prstGeom prst="straightConnector1">
              <a:avLst/>
            </a:prstGeom>
            <a:ln w="127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44" name="Object 43"/>
          <p:cNvGraphicFramePr>
            <a:graphicFrameLocks noChangeAspect="1"/>
          </p:cNvGraphicFramePr>
          <p:nvPr>
            <p:extLst>
              <p:ext uri="{D42A27DB-BD31-4B8C-83A1-F6EECF244321}">
                <p14:modId xmlns:p14="http://schemas.microsoft.com/office/powerpoint/2010/main" xmlns="" val="140034147"/>
              </p:ext>
            </p:extLst>
          </p:nvPr>
        </p:nvGraphicFramePr>
        <p:xfrm>
          <a:off x="2538413" y="5085184"/>
          <a:ext cx="4041775" cy="733425"/>
        </p:xfrm>
        <a:graphic>
          <a:graphicData uri="http://schemas.openxmlformats.org/presentationml/2006/ole">
            <p:oleObj spid="_x0000_s34089" name="Equation" r:id="rId6" imgW="2692080" imgH="482400" progId="Equation.3">
              <p:embed/>
            </p:oleObj>
          </a:graphicData>
        </a:graphic>
      </p:graphicFrame>
    </p:spTree>
    <p:extLst>
      <p:ext uri="{BB962C8B-B14F-4D97-AF65-F5344CB8AC3E}">
        <p14:creationId xmlns:p14="http://schemas.microsoft.com/office/powerpoint/2010/main" xmlns="" val="457647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024000" y="6650983"/>
            <a:ext cx="3024000" cy="207017"/>
          </a:xfrm>
        </p:spPr>
        <p:txBody>
          <a:bodyPr/>
          <a:lstStyle/>
          <a:p>
            <a:r>
              <a:rPr lang="en-GB" smtClean="0"/>
              <a:t>Deep Learning for Finance</a:t>
            </a:r>
            <a:endParaRPr lang="en-US" dirty="0"/>
          </a:p>
        </p:txBody>
      </p:sp>
      <p:sp>
        <p:nvSpPr>
          <p:cNvPr id="5" name="4 Marcador de fecha"/>
          <p:cNvSpPr>
            <a:spLocks noGrp="1"/>
          </p:cNvSpPr>
          <p:nvPr>
            <p:ph type="dt" sz="half" idx="10"/>
          </p:nvPr>
        </p:nvSpPr>
        <p:spPr>
          <a:xfrm>
            <a:off x="0" y="6650983"/>
            <a:ext cx="3024000" cy="207017"/>
          </a:xfrm>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6" name="5 Marcador de número de diapositiva"/>
          <p:cNvSpPr>
            <a:spLocks noGrp="1"/>
          </p:cNvSpPr>
          <p:nvPr>
            <p:ph type="sldNum" sz="quarter" idx="12"/>
          </p:nvPr>
        </p:nvSpPr>
        <p:spPr>
          <a:xfrm>
            <a:off x="6048000" y="6650831"/>
            <a:ext cx="3096000" cy="207169"/>
          </a:xfrm>
        </p:spPr>
        <p:txBody>
          <a:bodyPr/>
          <a:lstStyle/>
          <a:p>
            <a:fld id="{EE066765-D2D0-48D9-BC46-F648C8DB7387}" type="slidenum">
              <a:rPr lang="es-ES" smtClean="0"/>
              <a:pPr/>
              <a:t>17</a:t>
            </a:fld>
            <a:endParaRPr lang="es-ES"/>
          </a:p>
        </p:txBody>
      </p:sp>
      <p:cxnSp>
        <p:nvCxnSpPr>
          <p:cNvPr id="77" name="76 Conector recto"/>
          <p:cNvCxnSpPr/>
          <p:nvPr/>
        </p:nvCxnSpPr>
        <p:spPr>
          <a:xfrm>
            <a:off x="0" y="396000"/>
            <a:ext cx="914400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9" name="1 Título"/>
          <p:cNvSpPr>
            <a:spLocks noGrp="1"/>
          </p:cNvSpPr>
          <p:nvPr>
            <p:ph type="title"/>
          </p:nvPr>
        </p:nvSpPr>
        <p:spPr>
          <a:xfrm>
            <a:off x="0" y="0"/>
            <a:ext cx="9144000" cy="396000"/>
          </a:xfrm>
        </p:spPr>
        <p:txBody>
          <a:bodyPr>
            <a:noAutofit/>
          </a:bodyPr>
          <a:lstStyle/>
          <a:p>
            <a:r>
              <a:rPr lang="en-US" sz="2400" dirty="0" smtClean="0">
                <a:solidFill>
                  <a:schemeClr val="accent2">
                    <a:lumMod val="50000"/>
                  </a:schemeClr>
                </a:solidFill>
              </a:rPr>
              <a:t>Machine Learning</a:t>
            </a:r>
            <a:endParaRPr lang="en-US" sz="2400" dirty="0">
              <a:solidFill>
                <a:schemeClr val="accent2">
                  <a:lumMod val="50000"/>
                </a:schemeClr>
              </a:solidFill>
            </a:endParaRPr>
          </a:p>
        </p:txBody>
      </p:sp>
      <p:sp>
        <p:nvSpPr>
          <p:cNvPr id="11" name="Title 1"/>
          <p:cNvSpPr txBox="1">
            <a:spLocks/>
          </p:cNvSpPr>
          <p:nvPr/>
        </p:nvSpPr>
        <p:spPr>
          <a:xfrm>
            <a:off x="310828" y="476672"/>
            <a:ext cx="8547452" cy="5952724"/>
          </a:xfrm>
          <a:prstGeom prst="rect">
            <a:avLst/>
          </a:prstGeom>
        </p:spPr>
        <p:txBody>
          <a:bodyPr vert="horz" lIns="91440" tIns="45720" rIns="91440" bIns="45720" rtlCol="0" anchor="t">
            <a:noAutofit/>
          </a:bodyPr>
          <a:lstStyle/>
          <a:p>
            <a:pPr lvl="0" fontAlgn="base">
              <a:spcBef>
                <a:spcPct val="0"/>
              </a:spcBef>
              <a:spcAft>
                <a:spcPct val="0"/>
              </a:spcAft>
            </a:pPr>
            <a:r>
              <a:rPr lang="en-US" sz="2400" kern="0" dirty="0" smtClean="0">
                <a:solidFill>
                  <a:schemeClr val="accent2">
                    <a:lumMod val="50000"/>
                  </a:schemeClr>
                </a:solidFill>
                <a:latin typeface="Arial"/>
              </a:rPr>
              <a:t>Deep Neural Network</a:t>
            </a:r>
            <a:endParaRPr kumimoji="0" lang="en-US" sz="2400" b="0" i="0" u="none" strike="noStrike" kern="0" cap="none" spc="0" normalizeH="0" noProof="0" dirty="0" smtClean="0">
              <a:ln>
                <a:noFill/>
              </a:ln>
              <a:solidFill>
                <a:schemeClr val="accent2">
                  <a:lumMod val="50000"/>
                </a:schemeClr>
              </a:solidFill>
              <a:effectLst/>
              <a:uLnTx/>
              <a:uFillTx/>
              <a:latin typeface="Arial"/>
              <a:ea typeface="+mj-ea"/>
              <a:cs typeface="+mj-cs"/>
            </a:endParaRPr>
          </a:p>
          <a:p>
            <a:pPr marL="457200" lvl="0" indent="-457200" fontAlgn="base">
              <a:spcBef>
                <a:spcPct val="0"/>
              </a:spcBef>
              <a:spcAft>
                <a:spcPct val="0"/>
              </a:spcAft>
            </a:pPr>
            <a:r>
              <a:rPr lang="en-GB" kern="0" dirty="0" smtClean="0">
                <a:latin typeface="Arial"/>
                <a:ea typeface="+mj-ea"/>
                <a:cs typeface="+mj-cs"/>
              </a:rPr>
              <a:t>The neural network can be more complex by:</a:t>
            </a:r>
          </a:p>
          <a:p>
            <a:pPr marL="457200" lvl="0" indent="-457200" fontAlgn="base">
              <a:spcBef>
                <a:spcPct val="0"/>
              </a:spcBef>
              <a:spcAft>
                <a:spcPct val="0"/>
              </a:spcAft>
              <a:buFont typeface="+mj-lt"/>
              <a:buAutoNum type="arabicPeriod"/>
            </a:pPr>
            <a:r>
              <a:rPr lang="en-GB" kern="0" dirty="0" smtClean="0">
                <a:latin typeface="Arial"/>
                <a:ea typeface="+mj-ea"/>
                <a:cs typeface="+mj-cs"/>
              </a:rPr>
              <a:t>Increasing the number of neurons of the hidden layers.</a:t>
            </a:r>
          </a:p>
          <a:p>
            <a:pPr marL="457200" lvl="0" indent="-457200" fontAlgn="base">
              <a:spcBef>
                <a:spcPct val="0"/>
              </a:spcBef>
              <a:spcAft>
                <a:spcPct val="0"/>
              </a:spcAft>
              <a:buFont typeface="+mj-lt"/>
              <a:buAutoNum type="arabicPeriod"/>
            </a:pPr>
            <a:r>
              <a:rPr lang="en-GB" kern="0" dirty="0" smtClean="0">
                <a:latin typeface="Arial"/>
                <a:ea typeface="+mj-ea"/>
                <a:cs typeface="+mj-cs"/>
              </a:rPr>
              <a:t>Increasing the number of hidden layers.</a:t>
            </a:r>
          </a:p>
          <a:p>
            <a:pPr lvl="0" fontAlgn="base">
              <a:spcBef>
                <a:spcPct val="0"/>
              </a:spcBef>
              <a:spcAft>
                <a:spcPct val="0"/>
              </a:spcAft>
            </a:pPr>
            <a:r>
              <a:rPr lang="en-GB" kern="0" dirty="0" smtClean="0">
                <a:latin typeface="Arial"/>
                <a:ea typeface="+mj-ea"/>
                <a:cs typeface="+mj-cs"/>
              </a:rPr>
              <a:t>Increasing the number of neurons is not very efficient in general because we need to add a very high number of neurons and it gets really hard to train.</a:t>
            </a:r>
          </a:p>
          <a:p>
            <a:pPr lvl="0" fontAlgn="base">
              <a:spcBef>
                <a:spcPct val="0"/>
              </a:spcBef>
              <a:spcAft>
                <a:spcPct val="0"/>
              </a:spcAft>
            </a:pPr>
            <a:endParaRPr lang="en-GB" kern="0" dirty="0">
              <a:latin typeface="Arial"/>
              <a:ea typeface="+mj-ea"/>
              <a:cs typeface="+mj-cs"/>
            </a:endParaRPr>
          </a:p>
          <a:p>
            <a:pPr lvl="0" fontAlgn="base">
              <a:spcBef>
                <a:spcPct val="0"/>
              </a:spcBef>
              <a:spcAft>
                <a:spcPct val="0"/>
              </a:spcAft>
            </a:pPr>
            <a:r>
              <a:rPr lang="en-GB" kern="0" dirty="0" smtClean="0">
                <a:latin typeface="Arial"/>
                <a:ea typeface="+mj-ea"/>
                <a:cs typeface="+mj-cs"/>
              </a:rPr>
              <a:t>The central idea of deep learning is to increase the number of hidden layers instead of increasing the number of neurons. We make the model deeper.</a:t>
            </a:r>
          </a:p>
          <a:p>
            <a:pPr lvl="0" fontAlgn="base">
              <a:spcBef>
                <a:spcPct val="0"/>
              </a:spcBef>
              <a:spcAft>
                <a:spcPct val="0"/>
              </a:spcAft>
            </a:pPr>
            <a:endParaRPr lang="en-GB" kern="0" dirty="0">
              <a:latin typeface="Arial"/>
              <a:ea typeface="+mj-ea"/>
              <a:cs typeface="+mj-cs"/>
            </a:endParaRPr>
          </a:p>
          <a:p>
            <a:pPr lvl="0" fontAlgn="base">
              <a:spcBef>
                <a:spcPct val="0"/>
              </a:spcBef>
              <a:spcAft>
                <a:spcPct val="0"/>
              </a:spcAft>
            </a:pPr>
            <a:endParaRPr lang="en-GB" kern="0" dirty="0">
              <a:latin typeface="Arial"/>
              <a:ea typeface="+mj-ea"/>
              <a:cs typeface="+mj-cs"/>
            </a:endParaRPr>
          </a:p>
        </p:txBody>
      </p:sp>
      <p:grpSp>
        <p:nvGrpSpPr>
          <p:cNvPr id="273" name="Group 272"/>
          <p:cNvGrpSpPr/>
          <p:nvPr/>
        </p:nvGrpSpPr>
        <p:grpSpPr>
          <a:xfrm>
            <a:off x="4045765" y="4122317"/>
            <a:ext cx="4800090" cy="1910562"/>
            <a:chOff x="275966" y="3822694"/>
            <a:chExt cx="4800090" cy="1910562"/>
          </a:xfrm>
        </p:grpSpPr>
        <p:grpSp>
          <p:nvGrpSpPr>
            <p:cNvPr id="274" name="Group 273"/>
            <p:cNvGrpSpPr/>
            <p:nvPr/>
          </p:nvGrpSpPr>
          <p:grpSpPr>
            <a:xfrm>
              <a:off x="990485" y="4221088"/>
              <a:ext cx="378960" cy="1512168"/>
              <a:chOff x="1447565" y="4221088"/>
              <a:chExt cx="378960" cy="1512168"/>
            </a:xfrm>
          </p:grpSpPr>
          <p:sp>
            <p:nvSpPr>
              <p:cNvPr id="349" name="Oval 348"/>
              <p:cNvSpPr/>
              <p:nvPr/>
            </p:nvSpPr>
            <p:spPr>
              <a:xfrm>
                <a:off x="1447565" y="4221088"/>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Ni1</a:t>
                </a:r>
                <a:endParaRPr lang="es-ES" sz="1200" dirty="0"/>
              </a:p>
            </p:txBody>
          </p:sp>
          <p:sp>
            <p:nvSpPr>
              <p:cNvPr id="350" name="Oval 349"/>
              <p:cNvSpPr/>
              <p:nvPr/>
            </p:nvSpPr>
            <p:spPr>
              <a:xfrm>
                <a:off x="1466485" y="5373216"/>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Ni3</a:t>
                </a:r>
                <a:endParaRPr lang="es-ES" sz="1200" dirty="0"/>
              </a:p>
            </p:txBody>
          </p:sp>
          <p:sp>
            <p:nvSpPr>
              <p:cNvPr id="351" name="Oval 350"/>
              <p:cNvSpPr/>
              <p:nvPr/>
            </p:nvSpPr>
            <p:spPr>
              <a:xfrm>
                <a:off x="1452309" y="4797152"/>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Ni2</a:t>
                </a:r>
                <a:endParaRPr lang="es-ES" sz="1200" dirty="0"/>
              </a:p>
            </p:txBody>
          </p:sp>
        </p:grpSp>
        <p:sp>
          <p:nvSpPr>
            <p:cNvPr id="275" name="Oval 274"/>
            <p:cNvSpPr/>
            <p:nvPr/>
          </p:nvSpPr>
          <p:spPr>
            <a:xfrm>
              <a:off x="4110860" y="4797152"/>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n-GB" sz="1200" dirty="0" smtClean="0"/>
                <a:t>Out</a:t>
              </a:r>
              <a:endParaRPr lang="en-GB" sz="1200" dirty="0"/>
            </a:p>
          </p:txBody>
        </p:sp>
        <p:cxnSp>
          <p:nvCxnSpPr>
            <p:cNvPr id="276" name="Straight Arrow Connector 275"/>
            <p:cNvCxnSpPr>
              <a:stCxn id="349" idx="7"/>
              <a:endCxn id="344" idx="1"/>
            </p:cNvCxnSpPr>
            <p:nvPr/>
          </p:nvCxnSpPr>
          <p:spPr>
            <a:xfrm>
              <a:off x="1297798" y="4273815"/>
              <a:ext cx="36948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a:stCxn id="351" idx="5"/>
              <a:endCxn id="345" idx="2"/>
            </p:cNvCxnSpPr>
            <p:nvPr/>
          </p:nvCxnSpPr>
          <p:spPr>
            <a:xfrm>
              <a:off x="1302542" y="5104465"/>
              <a:ext cx="330938" cy="44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a:stCxn id="351" idx="7"/>
              <a:endCxn id="344" idx="2"/>
            </p:cNvCxnSpPr>
            <p:nvPr/>
          </p:nvCxnSpPr>
          <p:spPr>
            <a:xfrm flipV="1">
              <a:off x="1302542" y="4401108"/>
              <a:ext cx="312018" cy="44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9" name="Straight Arrow Connector 278"/>
            <p:cNvCxnSpPr>
              <a:stCxn id="350" idx="5"/>
              <a:endCxn id="345" idx="3"/>
            </p:cNvCxnSpPr>
            <p:nvPr/>
          </p:nvCxnSpPr>
          <p:spPr>
            <a:xfrm>
              <a:off x="1316718" y="5680529"/>
              <a:ext cx="36948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a:stCxn id="350" idx="7"/>
              <a:endCxn id="344" idx="3"/>
            </p:cNvCxnSpPr>
            <p:nvPr/>
          </p:nvCxnSpPr>
          <p:spPr>
            <a:xfrm flipV="1">
              <a:off x="1316718" y="4528401"/>
              <a:ext cx="350569" cy="897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a:stCxn id="349" idx="6"/>
              <a:endCxn id="346" idx="1"/>
            </p:cNvCxnSpPr>
            <p:nvPr/>
          </p:nvCxnSpPr>
          <p:spPr>
            <a:xfrm>
              <a:off x="1350525" y="4401108"/>
              <a:ext cx="321506" cy="44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a:stCxn id="335" idx="6"/>
              <a:endCxn id="275" idx="1"/>
            </p:cNvCxnSpPr>
            <p:nvPr/>
          </p:nvCxnSpPr>
          <p:spPr>
            <a:xfrm>
              <a:off x="3846825" y="4401108"/>
              <a:ext cx="316762" cy="44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a:stCxn id="336" idx="6"/>
              <a:endCxn id="275" idx="3"/>
            </p:cNvCxnSpPr>
            <p:nvPr/>
          </p:nvCxnSpPr>
          <p:spPr>
            <a:xfrm flipV="1">
              <a:off x="3865745" y="5104465"/>
              <a:ext cx="297842" cy="44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4" name="Rectángulo 6"/>
            <p:cNvSpPr/>
            <p:nvPr/>
          </p:nvSpPr>
          <p:spPr>
            <a:xfrm>
              <a:off x="4716016" y="4849983"/>
              <a:ext cx="360040" cy="254378"/>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Y</a:t>
              </a:r>
              <a:endParaRPr lang="en-GB" sz="1400" dirty="0"/>
            </a:p>
          </p:txBody>
        </p:sp>
        <p:cxnSp>
          <p:nvCxnSpPr>
            <p:cNvPr id="285" name="Straight Arrow Connector 284"/>
            <p:cNvCxnSpPr>
              <a:stCxn id="275" idx="6"/>
              <a:endCxn id="284" idx="1"/>
            </p:cNvCxnSpPr>
            <p:nvPr/>
          </p:nvCxnSpPr>
          <p:spPr>
            <a:xfrm>
              <a:off x="4470900" y="4977172"/>
              <a:ext cx="2451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6" name="Group 285"/>
            <p:cNvGrpSpPr/>
            <p:nvPr/>
          </p:nvGrpSpPr>
          <p:grpSpPr>
            <a:xfrm>
              <a:off x="391315" y="4487650"/>
              <a:ext cx="354054" cy="979044"/>
              <a:chOff x="391316" y="4492071"/>
              <a:chExt cx="354054" cy="979044"/>
            </a:xfrm>
          </p:grpSpPr>
          <p:sp>
            <p:nvSpPr>
              <p:cNvPr id="347" name="Rectángulo 10"/>
              <p:cNvSpPr/>
              <p:nvPr/>
            </p:nvSpPr>
            <p:spPr>
              <a:xfrm>
                <a:off x="391316" y="4492071"/>
                <a:ext cx="354054" cy="294968"/>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X1</a:t>
                </a:r>
                <a:endParaRPr lang="en-US" sz="1400" dirty="0"/>
              </a:p>
            </p:txBody>
          </p:sp>
          <p:sp>
            <p:nvSpPr>
              <p:cNvPr id="348" name="Rectángulo 10"/>
              <p:cNvSpPr/>
              <p:nvPr/>
            </p:nvSpPr>
            <p:spPr>
              <a:xfrm>
                <a:off x="391316" y="5176147"/>
                <a:ext cx="354054" cy="294968"/>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X2</a:t>
                </a:r>
                <a:endParaRPr lang="en-US" sz="1400" dirty="0"/>
              </a:p>
            </p:txBody>
          </p:sp>
        </p:grpSp>
        <p:cxnSp>
          <p:nvCxnSpPr>
            <p:cNvPr id="287" name="Straight Arrow Connector 286"/>
            <p:cNvCxnSpPr>
              <a:stCxn id="347" idx="3"/>
              <a:endCxn id="349" idx="2"/>
            </p:cNvCxnSpPr>
            <p:nvPr/>
          </p:nvCxnSpPr>
          <p:spPr>
            <a:xfrm flipV="1">
              <a:off x="745369" y="4401108"/>
              <a:ext cx="245116" cy="2340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287"/>
            <p:cNvCxnSpPr>
              <a:stCxn id="347" idx="3"/>
              <a:endCxn id="351" idx="2"/>
            </p:cNvCxnSpPr>
            <p:nvPr/>
          </p:nvCxnSpPr>
          <p:spPr>
            <a:xfrm>
              <a:off x="745369" y="4635134"/>
              <a:ext cx="249860" cy="3420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a:stCxn id="348" idx="3"/>
              <a:endCxn id="351" idx="3"/>
            </p:cNvCxnSpPr>
            <p:nvPr/>
          </p:nvCxnSpPr>
          <p:spPr>
            <a:xfrm flipV="1">
              <a:off x="745369" y="5104465"/>
              <a:ext cx="302587" cy="2147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a:stCxn id="348" idx="3"/>
              <a:endCxn id="350" idx="2"/>
            </p:cNvCxnSpPr>
            <p:nvPr/>
          </p:nvCxnSpPr>
          <p:spPr>
            <a:xfrm>
              <a:off x="745369" y="5319210"/>
              <a:ext cx="264036" cy="2340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a:stCxn id="348" idx="3"/>
              <a:endCxn id="349" idx="3"/>
            </p:cNvCxnSpPr>
            <p:nvPr/>
          </p:nvCxnSpPr>
          <p:spPr>
            <a:xfrm flipV="1">
              <a:off x="745369" y="4528401"/>
              <a:ext cx="297843" cy="790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a:stCxn id="347" idx="3"/>
              <a:endCxn id="350" idx="1"/>
            </p:cNvCxnSpPr>
            <p:nvPr/>
          </p:nvCxnSpPr>
          <p:spPr>
            <a:xfrm>
              <a:off x="745369" y="4635134"/>
              <a:ext cx="316763" cy="790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3" name="Rectángulo 6"/>
            <p:cNvSpPr/>
            <p:nvPr/>
          </p:nvSpPr>
          <p:spPr>
            <a:xfrm>
              <a:off x="883258" y="3822694"/>
              <a:ext cx="584753"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Input Layer</a:t>
              </a:r>
              <a:endParaRPr lang="en-GB" sz="1200" baseline="-25000" dirty="0"/>
            </a:p>
          </p:txBody>
        </p:sp>
        <p:sp>
          <p:nvSpPr>
            <p:cNvPr id="294" name="Rectángulo 6"/>
            <p:cNvSpPr/>
            <p:nvPr/>
          </p:nvSpPr>
          <p:spPr>
            <a:xfrm>
              <a:off x="1495267" y="3822694"/>
              <a:ext cx="598626"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Hidden</a:t>
              </a:r>
            </a:p>
            <a:p>
              <a:pPr algn="ctr"/>
              <a:r>
                <a:rPr lang="en-GB" sz="1200" dirty="0" smtClean="0"/>
                <a:t>Layer 1</a:t>
              </a:r>
              <a:endParaRPr lang="en-GB" sz="1200" baseline="-25000" dirty="0"/>
            </a:p>
          </p:txBody>
        </p:sp>
        <p:sp>
          <p:nvSpPr>
            <p:cNvPr id="295" name="Rectángulo 6"/>
            <p:cNvSpPr/>
            <p:nvPr/>
          </p:nvSpPr>
          <p:spPr>
            <a:xfrm>
              <a:off x="3373687" y="3822694"/>
              <a:ext cx="584753"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Hidden Layer 4</a:t>
              </a:r>
              <a:endParaRPr lang="en-GB" sz="1200" baseline="-25000" dirty="0"/>
            </a:p>
          </p:txBody>
        </p:sp>
        <p:sp>
          <p:nvSpPr>
            <p:cNvPr id="296" name="Rectángulo 6"/>
            <p:cNvSpPr/>
            <p:nvPr/>
          </p:nvSpPr>
          <p:spPr>
            <a:xfrm>
              <a:off x="275966" y="3822694"/>
              <a:ext cx="584753"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Inputs</a:t>
              </a:r>
              <a:endParaRPr lang="en-GB" sz="1200" baseline="-25000" dirty="0"/>
            </a:p>
          </p:txBody>
        </p:sp>
        <p:grpSp>
          <p:nvGrpSpPr>
            <p:cNvPr id="297" name="Group 296"/>
            <p:cNvGrpSpPr/>
            <p:nvPr/>
          </p:nvGrpSpPr>
          <p:grpSpPr>
            <a:xfrm>
              <a:off x="1614560" y="4221088"/>
              <a:ext cx="378960" cy="1512168"/>
              <a:chOff x="1447565" y="4221088"/>
              <a:chExt cx="378960" cy="1512168"/>
            </a:xfrm>
          </p:grpSpPr>
          <p:sp>
            <p:nvSpPr>
              <p:cNvPr id="344" name="Oval 343"/>
              <p:cNvSpPr/>
              <p:nvPr/>
            </p:nvSpPr>
            <p:spPr>
              <a:xfrm>
                <a:off x="1447565" y="4221088"/>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N11</a:t>
                </a:r>
                <a:endParaRPr lang="es-ES" sz="1200" dirty="0"/>
              </a:p>
            </p:txBody>
          </p:sp>
          <p:sp>
            <p:nvSpPr>
              <p:cNvPr id="345" name="Oval 344"/>
              <p:cNvSpPr/>
              <p:nvPr/>
            </p:nvSpPr>
            <p:spPr>
              <a:xfrm>
                <a:off x="1466485" y="5373216"/>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N13</a:t>
                </a:r>
                <a:endParaRPr lang="es-ES" sz="1200" dirty="0"/>
              </a:p>
            </p:txBody>
          </p:sp>
          <p:sp>
            <p:nvSpPr>
              <p:cNvPr id="346" name="Oval 345"/>
              <p:cNvSpPr/>
              <p:nvPr/>
            </p:nvSpPr>
            <p:spPr>
              <a:xfrm>
                <a:off x="1452309" y="4797152"/>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N12</a:t>
                </a:r>
                <a:endParaRPr lang="es-ES" sz="1200" dirty="0"/>
              </a:p>
            </p:txBody>
          </p:sp>
        </p:grpSp>
        <p:grpSp>
          <p:nvGrpSpPr>
            <p:cNvPr id="298" name="Group 297"/>
            <p:cNvGrpSpPr/>
            <p:nvPr/>
          </p:nvGrpSpPr>
          <p:grpSpPr>
            <a:xfrm>
              <a:off x="2238635" y="4221088"/>
              <a:ext cx="378960" cy="1512168"/>
              <a:chOff x="1447565" y="4221088"/>
              <a:chExt cx="378960" cy="1512168"/>
            </a:xfrm>
          </p:grpSpPr>
          <p:sp>
            <p:nvSpPr>
              <p:cNvPr id="341" name="Oval 340"/>
              <p:cNvSpPr/>
              <p:nvPr/>
            </p:nvSpPr>
            <p:spPr>
              <a:xfrm>
                <a:off x="1447565" y="4221088"/>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N21</a:t>
                </a:r>
                <a:endParaRPr lang="es-ES" sz="1200" dirty="0"/>
              </a:p>
            </p:txBody>
          </p:sp>
          <p:sp>
            <p:nvSpPr>
              <p:cNvPr id="342" name="Oval 341"/>
              <p:cNvSpPr/>
              <p:nvPr/>
            </p:nvSpPr>
            <p:spPr>
              <a:xfrm>
                <a:off x="1466485" y="5373216"/>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N23</a:t>
                </a:r>
                <a:endParaRPr lang="es-ES" sz="1200" dirty="0"/>
              </a:p>
            </p:txBody>
          </p:sp>
          <p:sp>
            <p:nvSpPr>
              <p:cNvPr id="343" name="Oval 342"/>
              <p:cNvSpPr/>
              <p:nvPr/>
            </p:nvSpPr>
            <p:spPr>
              <a:xfrm>
                <a:off x="1452309" y="4797152"/>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N22</a:t>
                </a:r>
                <a:endParaRPr lang="es-ES" sz="1200" dirty="0"/>
              </a:p>
            </p:txBody>
          </p:sp>
        </p:grpSp>
        <p:grpSp>
          <p:nvGrpSpPr>
            <p:cNvPr id="299" name="Group 298"/>
            <p:cNvGrpSpPr/>
            <p:nvPr/>
          </p:nvGrpSpPr>
          <p:grpSpPr>
            <a:xfrm>
              <a:off x="2862710" y="4221088"/>
              <a:ext cx="378960" cy="1512168"/>
              <a:chOff x="1447565" y="4221088"/>
              <a:chExt cx="378960" cy="1512168"/>
            </a:xfrm>
          </p:grpSpPr>
          <p:sp>
            <p:nvSpPr>
              <p:cNvPr id="338" name="Oval 337"/>
              <p:cNvSpPr/>
              <p:nvPr/>
            </p:nvSpPr>
            <p:spPr>
              <a:xfrm>
                <a:off x="1447565" y="4221088"/>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N31</a:t>
                </a:r>
                <a:endParaRPr lang="es-ES" sz="1200" dirty="0"/>
              </a:p>
            </p:txBody>
          </p:sp>
          <p:sp>
            <p:nvSpPr>
              <p:cNvPr id="339" name="Oval 338"/>
              <p:cNvSpPr/>
              <p:nvPr/>
            </p:nvSpPr>
            <p:spPr>
              <a:xfrm>
                <a:off x="1466485" y="5373216"/>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N33</a:t>
                </a:r>
                <a:endParaRPr lang="es-ES" sz="1200" dirty="0"/>
              </a:p>
            </p:txBody>
          </p:sp>
          <p:sp>
            <p:nvSpPr>
              <p:cNvPr id="340" name="Oval 339"/>
              <p:cNvSpPr/>
              <p:nvPr/>
            </p:nvSpPr>
            <p:spPr>
              <a:xfrm>
                <a:off x="1452309" y="4797152"/>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N32</a:t>
                </a:r>
                <a:endParaRPr lang="es-ES" sz="1200" dirty="0"/>
              </a:p>
            </p:txBody>
          </p:sp>
        </p:grpSp>
        <p:cxnSp>
          <p:nvCxnSpPr>
            <p:cNvPr id="300" name="Straight Arrow Connector 299"/>
            <p:cNvCxnSpPr>
              <a:stCxn id="351" idx="6"/>
              <a:endCxn id="346" idx="2"/>
            </p:cNvCxnSpPr>
            <p:nvPr/>
          </p:nvCxnSpPr>
          <p:spPr>
            <a:xfrm>
              <a:off x="1355269" y="4977172"/>
              <a:ext cx="2640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a:stCxn id="349" idx="5"/>
              <a:endCxn id="345" idx="1"/>
            </p:cNvCxnSpPr>
            <p:nvPr/>
          </p:nvCxnSpPr>
          <p:spPr>
            <a:xfrm>
              <a:off x="1297798" y="4528401"/>
              <a:ext cx="388409" cy="897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2" name="Straight Arrow Connector 301"/>
            <p:cNvCxnSpPr>
              <a:stCxn id="350" idx="6"/>
              <a:endCxn id="346" idx="3"/>
            </p:cNvCxnSpPr>
            <p:nvPr/>
          </p:nvCxnSpPr>
          <p:spPr>
            <a:xfrm flipV="1">
              <a:off x="1369445" y="5104465"/>
              <a:ext cx="302586" cy="44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3" name="Straight Arrow Connector 302"/>
            <p:cNvCxnSpPr>
              <a:stCxn id="344" idx="7"/>
              <a:endCxn id="341" idx="1"/>
            </p:cNvCxnSpPr>
            <p:nvPr/>
          </p:nvCxnSpPr>
          <p:spPr>
            <a:xfrm>
              <a:off x="1921873" y="4273815"/>
              <a:ext cx="36948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303"/>
            <p:cNvCxnSpPr>
              <a:stCxn id="346" idx="5"/>
              <a:endCxn id="342" idx="2"/>
            </p:cNvCxnSpPr>
            <p:nvPr/>
          </p:nvCxnSpPr>
          <p:spPr>
            <a:xfrm>
              <a:off x="1926617" y="5104465"/>
              <a:ext cx="330938" cy="44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p:cNvCxnSpPr>
              <a:stCxn id="346" idx="7"/>
              <a:endCxn id="341" idx="2"/>
            </p:cNvCxnSpPr>
            <p:nvPr/>
          </p:nvCxnSpPr>
          <p:spPr>
            <a:xfrm flipV="1">
              <a:off x="1926617" y="4401108"/>
              <a:ext cx="312018" cy="44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p:cNvCxnSpPr>
              <a:stCxn id="345" idx="5"/>
              <a:endCxn id="342" idx="3"/>
            </p:cNvCxnSpPr>
            <p:nvPr/>
          </p:nvCxnSpPr>
          <p:spPr>
            <a:xfrm>
              <a:off x="1940793" y="5680529"/>
              <a:ext cx="36948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p:cNvCxnSpPr>
              <a:stCxn id="345" idx="7"/>
              <a:endCxn id="341" idx="3"/>
            </p:cNvCxnSpPr>
            <p:nvPr/>
          </p:nvCxnSpPr>
          <p:spPr>
            <a:xfrm flipV="1">
              <a:off x="1940793" y="4528401"/>
              <a:ext cx="350569" cy="897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8" name="Straight Arrow Connector 307"/>
            <p:cNvCxnSpPr>
              <a:stCxn id="344" idx="6"/>
              <a:endCxn id="343" idx="1"/>
            </p:cNvCxnSpPr>
            <p:nvPr/>
          </p:nvCxnSpPr>
          <p:spPr>
            <a:xfrm>
              <a:off x="1974600" y="4401108"/>
              <a:ext cx="321506" cy="44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a:stCxn id="346" idx="6"/>
              <a:endCxn id="343" idx="2"/>
            </p:cNvCxnSpPr>
            <p:nvPr/>
          </p:nvCxnSpPr>
          <p:spPr>
            <a:xfrm>
              <a:off x="1979344" y="4977172"/>
              <a:ext cx="2640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a:stCxn id="344" idx="5"/>
              <a:endCxn id="342" idx="1"/>
            </p:cNvCxnSpPr>
            <p:nvPr/>
          </p:nvCxnSpPr>
          <p:spPr>
            <a:xfrm>
              <a:off x="1921873" y="4528401"/>
              <a:ext cx="388409" cy="897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a:stCxn id="345" idx="6"/>
              <a:endCxn id="343" idx="3"/>
            </p:cNvCxnSpPr>
            <p:nvPr/>
          </p:nvCxnSpPr>
          <p:spPr>
            <a:xfrm flipV="1">
              <a:off x="1993520" y="5104465"/>
              <a:ext cx="302586" cy="44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a:stCxn id="341" idx="7"/>
              <a:endCxn id="338" idx="1"/>
            </p:cNvCxnSpPr>
            <p:nvPr/>
          </p:nvCxnSpPr>
          <p:spPr>
            <a:xfrm>
              <a:off x="2545948" y="4273815"/>
              <a:ext cx="36948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a:stCxn id="343" idx="5"/>
              <a:endCxn id="339" idx="2"/>
            </p:cNvCxnSpPr>
            <p:nvPr/>
          </p:nvCxnSpPr>
          <p:spPr>
            <a:xfrm>
              <a:off x="2550692" y="5104465"/>
              <a:ext cx="330938" cy="44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Straight Arrow Connector 313"/>
            <p:cNvCxnSpPr>
              <a:stCxn id="343" idx="7"/>
              <a:endCxn id="338" idx="2"/>
            </p:cNvCxnSpPr>
            <p:nvPr/>
          </p:nvCxnSpPr>
          <p:spPr>
            <a:xfrm flipV="1">
              <a:off x="2550692" y="4401108"/>
              <a:ext cx="312018" cy="44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a:stCxn id="342" idx="5"/>
              <a:endCxn id="339" idx="3"/>
            </p:cNvCxnSpPr>
            <p:nvPr/>
          </p:nvCxnSpPr>
          <p:spPr>
            <a:xfrm>
              <a:off x="2564868" y="5680529"/>
              <a:ext cx="36948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a:stCxn id="342" idx="7"/>
              <a:endCxn id="338" idx="3"/>
            </p:cNvCxnSpPr>
            <p:nvPr/>
          </p:nvCxnSpPr>
          <p:spPr>
            <a:xfrm flipV="1">
              <a:off x="2564868" y="4528401"/>
              <a:ext cx="350569" cy="897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a:stCxn id="341" idx="6"/>
              <a:endCxn id="340" idx="1"/>
            </p:cNvCxnSpPr>
            <p:nvPr/>
          </p:nvCxnSpPr>
          <p:spPr>
            <a:xfrm>
              <a:off x="2598675" y="4401108"/>
              <a:ext cx="321506" cy="44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a:stCxn id="343" idx="6"/>
              <a:endCxn id="340" idx="2"/>
            </p:cNvCxnSpPr>
            <p:nvPr/>
          </p:nvCxnSpPr>
          <p:spPr>
            <a:xfrm>
              <a:off x="2603419" y="4977172"/>
              <a:ext cx="2640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a:stCxn id="341" idx="5"/>
              <a:endCxn id="339" idx="1"/>
            </p:cNvCxnSpPr>
            <p:nvPr/>
          </p:nvCxnSpPr>
          <p:spPr>
            <a:xfrm>
              <a:off x="2545948" y="4528401"/>
              <a:ext cx="388409" cy="897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a:stCxn id="342" idx="6"/>
              <a:endCxn id="340" idx="3"/>
            </p:cNvCxnSpPr>
            <p:nvPr/>
          </p:nvCxnSpPr>
          <p:spPr>
            <a:xfrm flipV="1">
              <a:off x="2617595" y="5104465"/>
              <a:ext cx="302586" cy="44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a:stCxn id="337" idx="6"/>
              <a:endCxn id="275" idx="2"/>
            </p:cNvCxnSpPr>
            <p:nvPr/>
          </p:nvCxnSpPr>
          <p:spPr>
            <a:xfrm>
              <a:off x="3851569" y="4977172"/>
              <a:ext cx="2592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2" name="Group 321"/>
            <p:cNvGrpSpPr/>
            <p:nvPr/>
          </p:nvGrpSpPr>
          <p:grpSpPr>
            <a:xfrm>
              <a:off x="3486785" y="4221088"/>
              <a:ext cx="378960" cy="1512168"/>
              <a:chOff x="1447565" y="4221088"/>
              <a:chExt cx="378960" cy="1512168"/>
            </a:xfrm>
          </p:grpSpPr>
          <p:sp>
            <p:nvSpPr>
              <p:cNvPr id="335" name="Oval 334"/>
              <p:cNvSpPr/>
              <p:nvPr/>
            </p:nvSpPr>
            <p:spPr>
              <a:xfrm>
                <a:off x="1447565" y="4221088"/>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N41</a:t>
                </a:r>
                <a:endParaRPr lang="es-ES" sz="1200" dirty="0"/>
              </a:p>
            </p:txBody>
          </p:sp>
          <p:sp>
            <p:nvSpPr>
              <p:cNvPr id="336" name="Oval 335"/>
              <p:cNvSpPr/>
              <p:nvPr/>
            </p:nvSpPr>
            <p:spPr>
              <a:xfrm>
                <a:off x="1466485" y="5373216"/>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N43</a:t>
                </a:r>
                <a:endParaRPr lang="es-ES" sz="1200" dirty="0"/>
              </a:p>
            </p:txBody>
          </p:sp>
          <p:sp>
            <p:nvSpPr>
              <p:cNvPr id="337" name="Oval 336"/>
              <p:cNvSpPr/>
              <p:nvPr/>
            </p:nvSpPr>
            <p:spPr>
              <a:xfrm>
                <a:off x="1452309" y="4797152"/>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N42</a:t>
                </a:r>
                <a:endParaRPr lang="es-ES" sz="1200" dirty="0"/>
              </a:p>
            </p:txBody>
          </p:sp>
        </p:grpSp>
        <p:cxnSp>
          <p:nvCxnSpPr>
            <p:cNvPr id="323" name="Straight Arrow Connector 322"/>
            <p:cNvCxnSpPr>
              <a:stCxn id="338" idx="7"/>
              <a:endCxn id="335" idx="1"/>
            </p:cNvCxnSpPr>
            <p:nvPr/>
          </p:nvCxnSpPr>
          <p:spPr>
            <a:xfrm>
              <a:off x="3170023" y="4273815"/>
              <a:ext cx="36948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a:stCxn id="340" idx="5"/>
              <a:endCxn id="336" idx="2"/>
            </p:cNvCxnSpPr>
            <p:nvPr/>
          </p:nvCxnSpPr>
          <p:spPr>
            <a:xfrm>
              <a:off x="3174767" y="5104465"/>
              <a:ext cx="330938" cy="44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a:stCxn id="340" idx="7"/>
              <a:endCxn id="335" idx="2"/>
            </p:cNvCxnSpPr>
            <p:nvPr/>
          </p:nvCxnSpPr>
          <p:spPr>
            <a:xfrm flipV="1">
              <a:off x="3174767" y="4401108"/>
              <a:ext cx="312018" cy="44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a:stCxn id="339" idx="5"/>
              <a:endCxn id="336" idx="3"/>
            </p:cNvCxnSpPr>
            <p:nvPr/>
          </p:nvCxnSpPr>
          <p:spPr>
            <a:xfrm>
              <a:off x="3188943" y="5680529"/>
              <a:ext cx="36948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a:stCxn id="339" idx="7"/>
              <a:endCxn id="335" idx="3"/>
            </p:cNvCxnSpPr>
            <p:nvPr/>
          </p:nvCxnSpPr>
          <p:spPr>
            <a:xfrm flipV="1">
              <a:off x="3188943" y="4528401"/>
              <a:ext cx="350569" cy="897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a:stCxn id="338" idx="6"/>
              <a:endCxn id="337" idx="1"/>
            </p:cNvCxnSpPr>
            <p:nvPr/>
          </p:nvCxnSpPr>
          <p:spPr>
            <a:xfrm>
              <a:off x="3222750" y="4401108"/>
              <a:ext cx="321506" cy="44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a:stCxn id="340" idx="6"/>
              <a:endCxn id="337" idx="2"/>
            </p:cNvCxnSpPr>
            <p:nvPr/>
          </p:nvCxnSpPr>
          <p:spPr>
            <a:xfrm>
              <a:off x="3227494" y="4977172"/>
              <a:ext cx="2640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0" name="Straight Arrow Connector 329"/>
            <p:cNvCxnSpPr>
              <a:stCxn id="338" idx="5"/>
              <a:endCxn id="336" idx="1"/>
            </p:cNvCxnSpPr>
            <p:nvPr/>
          </p:nvCxnSpPr>
          <p:spPr>
            <a:xfrm>
              <a:off x="3170023" y="4528401"/>
              <a:ext cx="388409" cy="897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p:cNvCxnSpPr>
              <a:stCxn id="339" idx="6"/>
              <a:endCxn id="337" idx="3"/>
            </p:cNvCxnSpPr>
            <p:nvPr/>
          </p:nvCxnSpPr>
          <p:spPr>
            <a:xfrm flipV="1">
              <a:off x="3241670" y="5104465"/>
              <a:ext cx="302586" cy="44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2" name="Rectángulo 6"/>
            <p:cNvSpPr/>
            <p:nvPr/>
          </p:nvSpPr>
          <p:spPr>
            <a:xfrm>
              <a:off x="2119059" y="3822694"/>
              <a:ext cx="598626"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Hidden</a:t>
              </a:r>
            </a:p>
            <a:p>
              <a:pPr algn="ctr"/>
              <a:r>
                <a:rPr lang="en-GB" sz="1200" dirty="0" smtClean="0"/>
                <a:t>Layer 2</a:t>
              </a:r>
              <a:endParaRPr lang="en-GB" sz="1200" baseline="-25000" dirty="0"/>
            </a:p>
          </p:txBody>
        </p:sp>
        <p:sp>
          <p:nvSpPr>
            <p:cNvPr id="333" name="Rectángulo 6"/>
            <p:cNvSpPr/>
            <p:nvPr/>
          </p:nvSpPr>
          <p:spPr>
            <a:xfrm>
              <a:off x="2762337" y="3822694"/>
              <a:ext cx="598626"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Hidden</a:t>
              </a:r>
            </a:p>
            <a:p>
              <a:pPr algn="ctr"/>
              <a:r>
                <a:rPr lang="en-GB" sz="1200" dirty="0" smtClean="0"/>
                <a:t>Layer 3</a:t>
              </a:r>
              <a:endParaRPr lang="en-GB" sz="1200" baseline="-25000" dirty="0"/>
            </a:p>
          </p:txBody>
        </p:sp>
        <p:sp>
          <p:nvSpPr>
            <p:cNvPr id="334" name="Rectángulo 6"/>
            <p:cNvSpPr/>
            <p:nvPr/>
          </p:nvSpPr>
          <p:spPr>
            <a:xfrm>
              <a:off x="3998503" y="3822694"/>
              <a:ext cx="584753"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Output Layer</a:t>
              </a:r>
              <a:endParaRPr lang="en-GB" sz="1200" baseline="-25000" dirty="0"/>
            </a:p>
          </p:txBody>
        </p:sp>
      </p:grpSp>
      <p:grpSp>
        <p:nvGrpSpPr>
          <p:cNvPr id="431" name="Group 430"/>
          <p:cNvGrpSpPr/>
          <p:nvPr/>
        </p:nvGrpSpPr>
        <p:grpSpPr>
          <a:xfrm>
            <a:off x="774927" y="3649408"/>
            <a:ext cx="3004985" cy="2856380"/>
            <a:chOff x="275966" y="3573016"/>
            <a:chExt cx="3004985" cy="2856380"/>
          </a:xfrm>
        </p:grpSpPr>
        <p:grpSp>
          <p:nvGrpSpPr>
            <p:cNvPr id="2" name="Group 1"/>
            <p:cNvGrpSpPr/>
            <p:nvPr/>
          </p:nvGrpSpPr>
          <p:grpSpPr>
            <a:xfrm>
              <a:off x="1009765" y="4509120"/>
              <a:ext cx="378960" cy="1512168"/>
              <a:chOff x="1447565" y="4221088"/>
              <a:chExt cx="378960" cy="1512168"/>
            </a:xfrm>
          </p:grpSpPr>
          <p:sp>
            <p:nvSpPr>
              <p:cNvPr id="9" name="Oval 8"/>
              <p:cNvSpPr/>
              <p:nvPr/>
            </p:nvSpPr>
            <p:spPr>
              <a:xfrm>
                <a:off x="1447565" y="4221088"/>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Ni1</a:t>
                </a:r>
                <a:endParaRPr lang="es-ES" sz="1200" dirty="0"/>
              </a:p>
            </p:txBody>
          </p:sp>
          <p:sp>
            <p:nvSpPr>
              <p:cNvPr id="10" name="Oval 9"/>
              <p:cNvSpPr/>
              <p:nvPr/>
            </p:nvSpPr>
            <p:spPr>
              <a:xfrm>
                <a:off x="1466485" y="5373216"/>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Ni3</a:t>
                </a:r>
                <a:endParaRPr lang="es-ES" sz="1200" dirty="0"/>
              </a:p>
            </p:txBody>
          </p:sp>
          <p:sp>
            <p:nvSpPr>
              <p:cNvPr id="41" name="Oval 40"/>
              <p:cNvSpPr/>
              <p:nvPr/>
            </p:nvSpPr>
            <p:spPr>
              <a:xfrm>
                <a:off x="1452309" y="4797152"/>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Ni2</a:t>
                </a:r>
                <a:endParaRPr lang="es-ES" sz="1200" dirty="0"/>
              </a:p>
            </p:txBody>
          </p:sp>
        </p:grpSp>
        <p:sp>
          <p:nvSpPr>
            <p:cNvPr id="42" name="Oval 41"/>
            <p:cNvSpPr/>
            <p:nvPr/>
          </p:nvSpPr>
          <p:spPr>
            <a:xfrm>
              <a:off x="2296475" y="5085184"/>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n-GB" sz="1200" dirty="0" smtClean="0"/>
                <a:t>Out</a:t>
              </a:r>
              <a:endParaRPr lang="en-GB" sz="1200" dirty="0"/>
            </a:p>
          </p:txBody>
        </p:sp>
        <p:cxnSp>
          <p:nvCxnSpPr>
            <p:cNvPr id="15" name="Straight Arrow Connector 14"/>
            <p:cNvCxnSpPr>
              <a:stCxn id="9" idx="6"/>
              <a:endCxn id="48" idx="2"/>
            </p:cNvCxnSpPr>
            <p:nvPr/>
          </p:nvCxnSpPr>
          <p:spPr>
            <a:xfrm flipV="1">
              <a:off x="1369805" y="4113076"/>
              <a:ext cx="283315" cy="576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1" idx="6"/>
              <a:endCxn id="49" idx="2"/>
            </p:cNvCxnSpPr>
            <p:nvPr/>
          </p:nvCxnSpPr>
          <p:spPr>
            <a:xfrm flipV="1">
              <a:off x="1374549" y="4967596"/>
              <a:ext cx="297491" cy="297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1" idx="6"/>
              <a:endCxn id="48" idx="2"/>
            </p:cNvCxnSpPr>
            <p:nvPr/>
          </p:nvCxnSpPr>
          <p:spPr>
            <a:xfrm flipV="1">
              <a:off x="1374549" y="4113076"/>
              <a:ext cx="278571" cy="11521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6"/>
              <a:endCxn id="49" idx="2"/>
            </p:cNvCxnSpPr>
            <p:nvPr/>
          </p:nvCxnSpPr>
          <p:spPr>
            <a:xfrm flipV="1">
              <a:off x="1388725" y="4967596"/>
              <a:ext cx="283315" cy="8736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6"/>
              <a:endCxn id="48" idx="2"/>
            </p:cNvCxnSpPr>
            <p:nvPr/>
          </p:nvCxnSpPr>
          <p:spPr>
            <a:xfrm flipV="1">
              <a:off x="1388725" y="4113076"/>
              <a:ext cx="264395" cy="1728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6"/>
              <a:endCxn id="50" idx="2"/>
            </p:cNvCxnSpPr>
            <p:nvPr/>
          </p:nvCxnSpPr>
          <p:spPr>
            <a:xfrm flipV="1">
              <a:off x="1369805" y="4540336"/>
              <a:ext cx="288059" cy="1488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8" idx="6"/>
              <a:endCxn id="42" idx="0"/>
            </p:cNvCxnSpPr>
            <p:nvPr/>
          </p:nvCxnSpPr>
          <p:spPr>
            <a:xfrm>
              <a:off x="2013160" y="4113076"/>
              <a:ext cx="463335" cy="9721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355" idx="6"/>
              <a:endCxn id="42" idx="3"/>
            </p:cNvCxnSpPr>
            <p:nvPr/>
          </p:nvCxnSpPr>
          <p:spPr>
            <a:xfrm flipV="1">
              <a:off x="2017904" y="5392497"/>
              <a:ext cx="331298" cy="4296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ángulo 6"/>
            <p:cNvSpPr/>
            <p:nvPr/>
          </p:nvSpPr>
          <p:spPr>
            <a:xfrm>
              <a:off x="2920911" y="5138015"/>
              <a:ext cx="360040" cy="254378"/>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Y</a:t>
              </a:r>
              <a:endParaRPr lang="en-GB" sz="1400" dirty="0"/>
            </a:p>
          </p:txBody>
        </p:sp>
        <p:cxnSp>
          <p:nvCxnSpPr>
            <p:cNvPr id="24" name="Straight Arrow Connector 23"/>
            <p:cNvCxnSpPr>
              <a:stCxn id="42" idx="6"/>
              <a:endCxn id="23" idx="1"/>
            </p:cNvCxnSpPr>
            <p:nvPr/>
          </p:nvCxnSpPr>
          <p:spPr>
            <a:xfrm>
              <a:off x="2656515" y="5265204"/>
              <a:ext cx="2643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5" name="Group 124"/>
            <p:cNvGrpSpPr/>
            <p:nvPr/>
          </p:nvGrpSpPr>
          <p:grpSpPr>
            <a:xfrm>
              <a:off x="391315" y="4775682"/>
              <a:ext cx="354054" cy="979044"/>
              <a:chOff x="391316" y="4492071"/>
              <a:chExt cx="354054" cy="979044"/>
            </a:xfrm>
          </p:grpSpPr>
          <p:sp>
            <p:nvSpPr>
              <p:cNvPr id="25" name="Rectángulo 10"/>
              <p:cNvSpPr/>
              <p:nvPr/>
            </p:nvSpPr>
            <p:spPr>
              <a:xfrm>
                <a:off x="391316" y="4492071"/>
                <a:ext cx="354054" cy="294968"/>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X1</a:t>
                </a:r>
                <a:endParaRPr lang="en-US" sz="1400" dirty="0"/>
              </a:p>
            </p:txBody>
          </p:sp>
          <p:sp>
            <p:nvSpPr>
              <p:cNvPr id="26" name="Rectángulo 10"/>
              <p:cNvSpPr/>
              <p:nvPr/>
            </p:nvSpPr>
            <p:spPr>
              <a:xfrm>
                <a:off x="391316" y="5176147"/>
                <a:ext cx="354054" cy="294968"/>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X2</a:t>
                </a:r>
                <a:endParaRPr lang="en-US" sz="1400" dirty="0"/>
              </a:p>
            </p:txBody>
          </p:sp>
        </p:grpSp>
        <p:cxnSp>
          <p:nvCxnSpPr>
            <p:cNvPr id="27" name="Straight Arrow Connector 26"/>
            <p:cNvCxnSpPr>
              <a:stCxn id="25" idx="3"/>
              <a:endCxn id="9" idx="2"/>
            </p:cNvCxnSpPr>
            <p:nvPr/>
          </p:nvCxnSpPr>
          <p:spPr>
            <a:xfrm flipV="1">
              <a:off x="745369" y="4689140"/>
              <a:ext cx="264396" cy="2340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5" idx="3"/>
              <a:endCxn id="41" idx="2"/>
            </p:cNvCxnSpPr>
            <p:nvPr/>
          </p:nvCxnSpPr>
          <p:spPr>
            <a:xfrm>
              <a:off x="745369" y="4923166"/>
              <a:ext cx="269140" cy="3420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6" idx="3"/>
              <a:endCxn id="41" idx="3"/>
            </p:cNvCxnSpPr>
            <p:nvPr/>
          </p:nvCxnSpPr>
          <p:spPr>
            <a:xfrm flipV="1">
              <a:off x="745369" y="5392497"/>
              <a:ext cx="321867" cy="2147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6" idx="3"/>
              <a:endCxn id="10" idx="2"/>
            </p:cNvCxnSpPr>
            <p:nvPr/>
          </p:nvCxnSpPr>
          <p:spPr>
            <a:xfrm>
              <a:off x="745369" y="5607242"/>
              <a:ext cx="283316" cy="2340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6" idx="3"/>
              <a:endCxn id="9" idx="3"/>
            </p:cNvCxnSpPr>
            <p:nvPr/>
          </p:nvCxnSpPr>
          <p:spPr>
            <a:xfrm flipV="1">
              <a:off x="745369" y="4816433"/>
              <a:ext cx="317123" cy="790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5" idx="3"/>
              <a:endCxn id="10" idx="1"/>
            </p:cNvCxnSpPr>
            <p:nvPr/>
          </p:nvCxnSpPr>
          <p:spPr>
            <a:xfrm>
              <a:off x="745369" y="4923166"/>
              <a:ext cx="336043" cy="790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ángulo 6"/>
            <p:cNvSpPr/>
            <p:nvPr/>
          </p:nvSpPr>
          <p:spPr>
            <a:xfrm>
              <a:off x="883258" y="3573016"/>
              <a:ext cx="584753"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Input Layer</a:t>
              </a:r>
              <a:endParaRPr lang="en-GB" sz="1200" baseline="-25000" dirty="0"/>
            </a:p>
          </p:txBody>
        </p:sp>
        <p:sp>
          <p:nvSpPr>
            <p:cNvPr id="38" name="Rectángulo 6"/>
            <p:cNvSpPr/>
            <p:nvPr/>
          </p:nvSpPr>
          <p:spPr>
            <a:xfrm>
              <a:off x="1495267" y="3573016"/>
              <a:ext cx="598626"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Hidden</a:t>
              </a:r>
            </a:p>
            <a:p>
              <a:pPr algn="ctr"/>
              <a:r>
                <a:rPr lang="en-GB" sz="1200" dirty="0" smtClean="0"/>
                <a:t>Layer</a:t>
              </a:r>
              <a:endParaRPr lang="en-GB" sz="1200" baseline="-25000" dirty="0"/>
            </a:p>
          </p:txBody>
        </p:sp>
        <p:sp>
          <p:nvSpPr>
            <p:cNvPr id="40" name="Rectángulo 6"/>
            <p:cNvSpPr/>
            <p:nvPr/>
          </p:nvSpPr>
          <p:spPr>
            <a:xfrm>
              <a:off x="275966" y="3573016"/>
              <a:ext cx="584753"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Inputs</a:t>
              </a:r>
              <a:endParaRPr lang="en-GB" sz="1200" baseline="-25000" dirty="0"/>
            </a:p>
          </p:txBody>
        </p:sp>
        <p:cxnSp>
          <p:nvCxnSpPr>
            <p:cNvPr id="69" name="Straight Arrow Connector 68"/>
            <p:cNvCxnSpPr>
              <a:stCxn id="41" idx="6"/>
              <a:endCxn id="50" idx="2"/>
            </p:cNvCxnSpPr>
            <p:nvPr/>
          </p:nvCxnSpPr>
          <p:spPr>
            <a:xfrm flipV="1">
              <a:off x="1374549" y="4540336"/>
              <a:ext cx="283315" cy="7248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9" idx="6"/>
              <a:endCxn id="49" idx="2"/>
            </p:cNvCxnSpPr>
            <p:nvPr/>
          </p:nvCxnSpPr>
          <p:spPr>
            <a:xfrm>
              <a:off x="1369805" y="4689140"/>
              <a:ext cx="302235" cy="278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0" idx="6"/>
              <a:endCxn id="50" idx="2"/>
            </p:cNvCxnSpPr>
            <p:nvPr/>
          </p:nvCxnSpPr>
          <p:spPr>
            <a:xfrm flipV="1">
              <a:off x="1388725" y="4540336"/>
              <a:ext cx="269139" cy="1300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353" idx="6"/>
              <a:endCxn id="42" idx="2"/>
            </p:cNvCxnSpPr>
            <p:nvPr/>
          </p:nvCxnSpPr>
          <p:spPr>
            <a:xfrm flipV="1">
              <a:off x="2013160" y="5265204"/>
              <a:ext cx="283315" cy="129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1" name="Rectángulo 6"/>
            <p:cNvSpPr/>
            <p:nvPr/>
          </p:nvSpPr>
          <p:spPr>
            <a:xfrm>
              <a:off x="2183553" y="3573016"/>
              <a:ext cx="584753"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Output Layer</a:t>
              </a:r>
              <a:endParaRPr lang="en-GB" sz="1200" baseline="-25000" dirty="0"/>
            </a:p>
          </p:txBody>
        </p:sp>
        <p:grpSp>
          <p:nvGrpSpPr>
            <p:cNvPr id="412" name="Group 411"/>
            <p:cNvGrpSpPr/>
            <p:nvPr/>
          </p:nvGrpSpPr>
          <p:grpSpPr>
            <a:xfrm>
              <a:off x="1653120" y="3933056"/>
              <a:ext cx="378960" cy="2496340"/>
              <a:chOff x="1653982" y="3933056"/>
              <a:chExt cx="378960" cy="2496340"/>
            </a:xfrm>
          </p:grpSpPr>
          <p:sp>
            <p:nvSpPr>
              <p:cNvPr id="48" name="Oval 47"/>
              <p:cNvSpPr/>
              <p:nvPr/>
            </p:nvSpPr>
            <p:spPr>
              <a:xfrm>
                <a:off x="1653982" y="3933056"/>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N1</a:t>
                </a:r>
                <a:endParaRPr lang="es-ES" sz="1200" dirty="0"/>
              </a:p>
            </p:txBody>
          </p:sp>
          <p:sp>
            <p:nvSpPr>
              <p:cNvPr id="49" name="Oval 48"/>
              <p:cNvSpPr/>
              <p:nvPr/>
            </p:nvSpPr>
            <p:spPr>
              <a:xfrm>
                <a:off x="1672902" y="4787576"/>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N3</a:t>
                </a:r>
                <a:endParaRPr lang="es-ES" sz="1200" dirty="0"/>
              </a:p>
            </p:txBody>
          </p:sp>
          <p:sp>
            <p:nvSpPr>
              <p:cNvPr id="50" name="Oval 49"/>
              <p:cNvSpPr/>
              <p:nvPr/>
            </p:nvSpPr>
            <p:spPr>
              <a:xfrm>
                <a:off x="1658726" y="4360316"/>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N2</a:t>
                </a:r>
                <a:endParaRPr lang="es-ES" sz="1200" dirty="0"/>
              </a:p>
            </p:txBody>
          </p:sp>
          <p:sp>
            <p:nvSpPr>
              <p:cNvPr id="353" name="Oval 352"/>
              <p:cNvSpPr/>
              <p:nvPr/>
            </p:nvSpPr>
            <p:spPr>
              <a:xfrm>
                <a:off x="1653982" y="5214836"/>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N4</a:t>
                </a:r>
                <a:endParaRPr lang="es-ES" sz="1200" dirty="0"/>
              </a:p>
            </p:txBody>
          </p:sp>
          <p:sp>
            <p:nvSpPr>
              <p:cNvPr id="354" name="Oval 353"/>
              <p:cNvSpPr/>
              <p:nvPr/>
            </p:nvSpPr>
            <p:spPr>
              <a:xfrm>
                <a:off x="1672902" y="6069356"/>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N6</a:t>
                </a:r>
                <a:endParaRPr lang="es-ES" sz="1200" dirty="0"/>
              </a:p>
            </p:txBody>
          </p:sp>
          <p:sp>
            <p:nvSpPr>
              <p:cNvPr id="355" name="Oval 354"/>
              <p:cNvSpPr/>
              <p:nvPr/>
            </p:nvSpPr>
            <p:spPr>
              <a:xfrm>
                <a:off x="1658726" y="5642096"/>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N5</a:t>
                </a:r>
                <a:endParaRPr lang="es-ES" sz="1200" dirty="0"/>
              </a:p>
            </p:txBody>
          </p:sp>
        </p:grpSp>
        <p:cxnSp>
          <p:nvCxnSpPr>
            <p:cNvPr id="361" name="Straight Arrow Connector 360"/>
            <p:cNvCxnSpPr>
              <a:stCxn id="10" idx="6"/>
              <a:endCxn id="354" idx="2"/>
            </p:cNvCxnSpPr>
            <p:nvPr/>
          </p:nvCxnSpPr>
          <p:spPr>
            <a:xfrm>
              <a:off x="1388725" y="5841268"/>
              <a:ext cx="283315" cy="4081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4" name="Straight Arrow Connector 363"/>
            <p:cNvCxnSpPr>
              <a:stCxn id="41" idx="6"/>
            </p:cNvCxnSpPr>
            <p:nvPr/>
          </p:nvCxnSpPr>
          <p:spPr>
            <a:xfrm>
              <a:off x="1374549" y="5265204"/>
              <a:ext cx="298353" cy="966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Straight Arrow Connector 366"/>
            <p:cNvCxnSpPr>
              <a:stCxn id="9" idx="6"/>
              <a:endCxn id="354" idx="2"/>
            </p:cNvCxnSpPr>
            <p:nvPr/>
          </p:nvCxnSpPr>
          <p:spPr>
            <a:xfrm>
              <a:off x="1369805" y="4689140"/>
              <a:ext cx="302235" cy="15602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0" name="Straight Arrow Connector 379"/>
            <p:cNvCxnSpPr>
              <a:stCxn id="9" idx="6"/>
              <a:endCxn id="353" idx="2"/>
            </p:cNvCxnSpPr>
            <p:nvPr/>
          </p:nvCxnSpPr>
          <p:spPr>
            <a:xfrm>
              <a:off x="1369805" y="4689140"/>
              <a:ext cx="283315" cy="705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3" name="Straight Arrow Connector 382"/>
            <p:cNvCxnSpPr>
              <a:stCxn id="9" idx="6"/>
              <a:endCxn id="355" idx="2"/>
            </p:cNvCxnSpPr>
            <p:nvPr/>
          </p:nvCxnSpPr>
          <p:spPr>
            <a:xfrm>
              <a:off x="1369805" y="4689140"/>
              <a:ext cx="288059" cy="1132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4" name="Straight Arrow Connector 393"/>
            <p:cNvCxnSpPr>
              <a:stCxn id="10" idx="6"/>
              <a:endCxn id="355" idx="2"/>
            </p:cNvCxnSpPr>
            <p:nvPr/>
          </p:nvCxnSpPr>
          <p:spPr>
            <a:xfrm flipV="1">
              <a:off x="1388725" y="5822116"/>
              <a:ext cx="269139" cy="19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7" name="Straight Arrow Connector 396"/>
            <p:cNvCxnSpPr>
              <a:endCxn id="353" idx="2"/>
            </p:cNvCxnSpPr>
            <p:nvPr/>
          </p:nvCxnSpPr>
          <p:spPr>
            <a:xfrm flipV="1">
              <a:off x="1369445" y="5394856"/>
              <a:ext cx="283675" cy="4464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0" name="Straight Arrow Connector 399"/>
            <p:cNvCxnSpPr>
              <a:stCxn id="41" idx="6"/>
              <a:endCxn id="355" idx="2"/>
            </p:cNvCxnSpPr>
            <p:nvPr/>
          </p:nvCxnSpPr>
          <p:spPr>
            <a:xfrm>
              <a:off x="1374549" y="5265204"/>
              <a:ext cx="283315" cy="5569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5" name="Straight Arrow Connector 404"/>
            <p:cNvCxnSpPr>
              <a:stCxn id="41" idx="6"/>
              <a:endCxn id="353" idx="2"/>
            </p:cNvCxnSpPr>
            <p:nvPr/>
          </p:nvCxnSpPr>
          <p:spPr>
            <a:xfrm>
              <a:off x="1374549" y="5265204"/>
              <a:ext cx="278571" cy="129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4" name="Straight Arrow Connector 413"/>
            <p:cNvCxnSpPr>
              <a:stCxn id="50" idx="6"/>
              <a:endCxn id="42" idx="1"/>
            </p:cNvCxnSpPr>
            <p:nvPr/>
          </p:nvCxnSpPr>
          <p:spPr>
            <a:xfrm>
              <a:off x="2017904" y="4540336"/>
              <a:ext cx="331298" cy="5975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7" name="Straight Arrow Connector 416"/>
            <p:cNvCxnSpPr>
              <a:stCxn id="49" idx="6"/>
              <a:endCxn id="42" idx="2"/>
            </p:cNvCxnSpPr>
            <p:nvPr/>
          </p:nvCxnSpPr>
          <p:spPr>
            <a:xfrm>
              <a:off x="2032080" y="4967596"/>
              <a:ext cx="264395" cy="297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4" name="Straight Arrow Connector 423"/>
            <p:cNvCxnSpPr>
              <a:stCxn id="354" idx="6"/>
              <a:endCxn id="42" idx="4"/>
            </p:cNvCxnSpPr>
            <p:nvPr/>
          </p:nvCxnSpPr>
          <p:spPr>
            <a:xfrm flipV="1">
              <a:off x="2032080" y="5445224"/>
              <a:ext cx="444415" cy="804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32" name="Right Arrow 431"/>
          <p:cNvSpPr/>
          <p:nvPr/>
        </p:nvSpPr>
        <p:spPr>
          <a:xfrm>
            <a:off x="4788024" y="3646609"/>
            <a:ext cx="2844153" cy="301645"/>
          </a:xfrm>
          <a:prstGeom prst="rightArrow">
            <a:avLst/>
          </a:prstGeom>
          <a:gradFill flip="none"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0800000" scaled="1"/>
            <a:tileRec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100" dirty="0" smtClean="0">
                <a:latin typeface="Arial" panose="020B0604020202020204" pitchFamily="34" charset="0"/>
                <a:cs typeface="Arial" panose="020B0604020202020204" pitchFamily="34" charset="0"/>
              </a:rPr>
              <a:t>Deeper model</a:t>
            </a:r>
            <a:endParaRPr lang="en-GB" sz="1100" dirty="0">
              <a:latin typeface="Arial" panose="020B0604020202020204" pitchFamily="34" charset="0"/>
              <a:cs typeface="Arial" panose="020B0604020202020204" pitchFamily="34" charset="0"/>
            </a:endParaRPr>
          </a:p>
        </p:txBody>
      </p:sp>
      <p:sp>
        <p:nvSpPr>
          <p:cNvPr id="433" name="Rectángulo 6"/>
          <p:cNvSpPr/>
          <p:nvPr/>
        </p:nvSpPr>
        <p:spPr>
          <a:xfrm>
            <a:off x="5164889" y="3284984"/>
            <a:ext cx="2090421" cy="254378"/>
          </a:xfrm>
          <a:prstGeom prst="rect">
            <a:avLst/>
          </a:prstGeom>
          <a:ln/>
        </p:spPr>
        <p:style>
          <a:lnRef idx="2">
            <a:schemeClr val="accent4"/>
          </a:lnRef>
          <a:fillRef idx="1">
            <a:schemeClr val="lt1"/>
          </a:fillRef>
          <a:effectRef idx="0">
            <a:schemeClr val="accent4"/>
          </a:effectRef>
          <a:fontRef idx="minor">
            <a:schemeClr val="dk1"/>
          </a:fontRef>
        </p:style>
        <p:txBody>
          <a:bodyPr lIns="36000" tIns="36000" rIns="36000" bIns="36000" rtlCol="0" anchor="ctr"/>
          <a:lstStyle/>
          <a:p>
            <a:pPr algn="ctr"/>
            <a:r>
              <a:rPr lang="en-GB" sz="1200" dirty="0" smtClean="0"/>
              <a:t>Deep Neural Network</a:t>
            </a:r>
            <a:endParaRPr lang="en-GB" sz="1200" baseline="-25000" dirty="0"/>
          </a:p>
        </p:txBody>
      </p:sp>
      <p:sp>
        <p:nvSpPr>
          <p:cNvPr id="434" name="Rectángulo 6"/>
          <p:cNvSpPr/>
          <p:nvPr/>
        </p:nvSpPr>
        <p:spPr>
          <a:xfrm>
            <a:off x="1286890" y="3284984"/>
            <a:ext cx="2090421" cy="254378"/>
          </a:xfrm>
          <a:prstGeom prst="rect">
            <a:avLst/>
          </a:prstGeom>
          <a:ln/>
        </p:spPr>
        <p:style>
          <a:lnRef idx="2">
            <a:schemeClr val="accent2"/>
          </a:lnRef>
          <a:fillRef idx="1">
            <a:schemeClr val="lt1"/>
          </a:fillRef>
          <a:effectRef idx="0">
            <a:schemeClr val="accent2"/>
          </a:effectRef>
          <a:fontRef idx="minor">
            <a:schemeClr val="dk1"/>
          </a:fontRef>
        </p:style>
        <p:txBody>
          <a:bodyPr lIns="36000" tIns="36000" rIns="36000" bIns="36000" rtlCol="0" anchor="ctr"/>
          <a:lstStyle/>
          <a:p>
            <a:pPr algn="ctr"/>
            <a:r>
              <a:rPr lang="en-GB" sz="1200" dirty="0" smtClean="0"/>
              <a:t>Artificial Neural Network</a:t>
            </a:r>
            <a:endParaRPr lang="en-GB" sz="1200" baseline="-25000" dirty="0"/>
          </a:p>
        </p:txBody>
      </p:sp>
      <p:sp>
        <p:nvSpPr>
          <p:cNvPr id="435" name="Right Arrow 434"/>
          <p:cNvSpPr/>
          <p:nvPr/>
        </p:nvSpPr>
        <p:spPr>
          <a:xfrm rot="-5400000">
            <a:off x="-508222" y="5037714"/>
            <a:ext cx="2358180" cy="301645"/>
          </a:xfrm>
          <a:prstGeom prst="rightArrow">
            <a:avLst/>
          </a:prstGeom>
          <a:gradFill flip="none"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08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100" dirty="0" smtClean="0">
                <a:latin typeface="Arial" panose="020B0604020202020204" pitchFamily="34" charset="0"/>
                <a:cs typeface="Arial" panose="020B0604020202020204" pitchFamily="34" charset="0"/>
              </a:rPr>
              <a:t>Wider model</a:t>
            </a:r>
            <a:endParaRPr lang="en-GB"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696966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024000" y="6650983"/>
            <a:ext cx="3024000" cy="207017"/>
          </a:xfrm>
        </p:spPr>
        <p:txBody>
          <a:bodyPr/>
          <a:lstStyle/>
          <a:p>
            <a:r>
              <a:rPr lang="en-GB" smtClean="0"/>
              <a:t>Deep Learning for Finance</a:t>
            </a:r>
            <a:endParaRPr lang="en-US" dirty="0"/>
          </a:p>
        </p:txBody>
      </p:sp>
      <p:sp>
        <p:nvSpPr>
          <p:cNvPr id="5" name="4 Marcador de fecha"/>
          <p:cNvSpPr>
            <a:spLocks noGrp="1"/>
          </p:cNvSpPr>
          <p:nvPr>
            <p:ph type="dt" sz="half" idx="10"/>
          </p:nvPr>
        </p:nvSpPr>
        <p:spPr>
          <a:xfrm>
            <a:off x="0" y="6650983"/>
            <a:ext cx="3024000" cy="207017"/>
          </a:xfrm>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6" name="5 Marcador de número de diapositiva"/>
          <p:cNvSpPr>
            <a:spLocks noGrp="1"/>
          </p:cNvSpPr>
          <p:nvPr>
            <p:ph type="sldNum" sz="quarter" idx="12"/>
          </p:nvPr>
        </p:nvSpPr>
        <p:spPr>
          <a:xfrm>
            <a:off x="6048000" y="6650831"/>
            <a:ext cx="3096000" cy="207169"/>
          </a:xfrm>
        </p:spPr>
        <p:txBody>
          <a:bodyPr/>
          <a:lstStyle/>
          <a:p>
            <a:fld id="{EE066765-D2D0-48D9-BC46-F648C8DB7387}" type="slidenum">
              <a:rPr lang="es-ES" smtClean="0"/>
              <a:pPr/>
              <a:t>18</a:t>
            </a:fld>
            <a:endParaRPr lang="es-ES"/>
          </a:p>
        </p:txBody>
      </p:sp>
      <p:cxnSp>
        <p:nvCxnSpPr>
          <p:cNvPr id="77" name="76 Conector recto"/>
          <p:cNvCxnSpPr/>
          <p:nvPr/>
        </p:nvCxnSpPr>
        <p:spPr>
          <a:xfrm>
            <a:off x="0" y="396000"/>
            <a:ext cx="914400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9" name="1 Título"/>
          <p:cNvSpPr>
            <a:spLocks noGrp="1"/>
          </p:cNvSpPr>
          <p:nvPr>
            <p:ph type="title"/>
          </p:nvPr>
        </p:nvSpPr>
        <p:spPr>
          <a:xfrm>
            <a:off x="0" y="0"/>
            <a:ext cx="9144000" cy="396000"/>
          </a:xfrm>
        </p:spPr>
        <p:txBody>
          <a:bodyPr>
            <a:noAutofit/>
          </a:bodyPr>
          <a:lstStyle/>
          <a:p>
            <a:r>
              <a:rPr lang="en-US" sz="2400" dirty="0" smtClean="0">
                <a:solidFill>
                  <a:schemeClr val="accent2">
                    <a:lumMod val="50000"/>
                  </a:schemeClr>
                </a:solidFill>
              </a:rPr>
              <a:t>Machine Learning</a:t>
            </a:r>
            <a:endParaRPr lang="en-US" sz="2400" dirty="0">
              <a:solidFill>
                <a:schemeClr val="accent2">
                  <a:lumMod val="50000"/>
                </a:schemeClr>
              </a:solidFill>
            </a:endParaRPr>
          </a:p>
        </p:txBody>
      </p:sp>
      <p:sp>
        <p:nvSpPr>
          <p:cNvPr id="11" name="Title 1"/>
          <p:cNvSpPr txBox="1">
            <a:spLocks/>
          </p:cNvSpPr>
          <p:nvPr/>
        </p:nvSpPr>
        <p:spPr>
          <a:xfrm>
            <a:off x="310828" y="476672"/>
            <a:ext cx="8547452" cy="5952724"/>
          </a:xfrm>
          <a:prstGeom prst="rect">
            <a:avLst/>
          </a:prstGeom>
        </p:spPr>
        <p:txBody>
          <a:bodyPr vert="horz" lIns="91440" tIns="45720" rIns="91440" bIns="45720" rtlCol="0" anchor="t">
            <a:noAutofit/>
          </a:bodyPr>
          <a:lstStyle/>
          <a:p>
            <a:pPr lvl="0" fontAlgn="base">
              <a:spcBef>
                <a:spcPct val="0"/>
              </a:spcBef>
              <a:spcAft>
                <a:spcPct val="0"/>
              </a:spcAft>
            </a:pPr>
            <a:r>
              <a:rPr lang="en-US" sz="2400" kern="0" dirty="0" smtClean="0">
                <a:solidFill>
                  <a:schemeClr val="accent2">
                    <a:lumMod val="50000"/>
                  </a:schemeClr>
                </a:solidFill>
                <a:latin typeface="Arial"/>
                <a:ea typeface="+mj-ea"/>
                <a:cs typeface="+mj-cs"/>
              </a:rPr>
              <a:t>Deep Neural Network</a:t>
            </a:r>
            <a:endParaRPr kumimoji="0" lang="en-US" sz="2400" b="0" i="0" u="none" strike="noStrike" kern="0" cap="none" spc="0" normalizeH="0" noProof="0" dirty="0" smtClean="0">
              <a:ln>
                <a:noFill/>
              </a:ln>
              <a:solidFill>
                <a:schemeClr val="accent2">
                  <a:lumMod val="50000"/>
                </a:schemeClr>
              </a:solidFill>
              <a:effectLst/>
              <a:uLnTx/>
              <a:uFillTx/>
              <a:latin typeface="Arial"/>
              <a:ea typeface="+mj-ea"/>
              <a:cs typeface="+mj-cs"/>
            </a:endParaRPr>
          </a:p>
          <a:p>
            <a:pPr marL="457200" lvl="0" indent="-457200" fontAlgn="base">
              <a:spcBef>
                <a:spcPct val="0"/>
              </a:spcBef>
              <a:spcAft>
                <a:spcPct val="0"/>
              </a:spcAft>
            </a:pPr>
            <a:r>
              <a:rPr lang="en-US" kern="0" dirty="0" smtClean="0">
                <a:latin typeface="Arial"/>
                <a:ea typeface="+mj-ea"/>
                <a:cs typeface="+mj-cs"/>
              </a:rPr>
              <a:t>Reasons to go deeper:</a:t>
            </a:r>
          </a:p>
          <a:p>
            <a:pPr marL="457200" lvl="0" indent="-457200" fontAlgn="base">
              <a:spcBef>
                <a:spcPct val="0"/>
              </a:spcBef>
              <a:spcAft>
                <a:spcPct val="0"/>
              </a:spcAft>
              <a:buFont typeface="Arial" panose="020B0604020202020204" pitchFamily="34" charset="0"/>
              <a:buChar char="•"/>
            </a:pPr>
            <a:r>
              <a:rPr lang="en-US" kern="0" dirty="0" smtClean="0">
                <a:latin typeface="Arial"/>
                <a:ea typeface="+mj-ea"/>
                <a:cs typeface="+mj-cs"/>
              </a:rPr>
              <a:t>Parameter efficiency: we get much more performance with fewer parameters by going deeper rather than wider.</a:t>
            </a:r>
          </a:p>
          <a:p>
            <a:pPr marL="457200" lvl="0" indent="-457200" fontAlgn="base">
              <a:spcBef>
                <a:spcPct val="0"/>
              </a:spcBef>
              <a:spcAft>
                <a:spcPct val="0"/>
              </a:spcAft>
              <a:buFont typeface="Arial" panose="020B0604020202020204" pitchFamily="34" charset="0"/>
              <a:buChar char="•"/>
            </a:pPr>
            <a:r>
              <a:rPr lang="en-US" kern="0" dirty="0" smtClean="0">
                <a:latin typeface="Arial"/>
                <a:ea typeface="+mj-ea"/>
                <a:cs typeface="+mj-cs"/>
              </a:rPr>
              <a:t>A lot of nature phenomena tend to have a hierarchical structure which deep models naturally capture.</a:t>
            </a:r>
          </a:p>
          <a:p>
            <a:pPr lvl="0" fontAlgn="base">
              <a:spcBef>
                <a:spcPct val="0"/>
              </a:spcBef>
              <a:spcAft>
                <a:spcPct val="0"/>
              </a:spcAft>
            </a:pPr>
            <a:r>
              <a:rPr lang="en-US" kern="0" dirty="0" smtClean="0">
                <a:latin typeface="Arial"/>
                <a:ea typeface="+mj-ea"/>
                <a:cs typeface="+mj-cs"/>
              </a:rPr>
              <a:t>Deep neural models are effective if we have enough data to train them.</a:t>
            </a:r>
            <a:endParaRPr lang="en-US" kern="0" dirty="0">
              <a:latin typeface="Arial"/>
              <a:ea typeface="+mj-ea"/>
              <a:cs typeface="+mj-cs"/>
            </a:endParaRPr>
          </a:p>
        </p:txBody>
      </p:sp>
      <p:pic>
        <p:nvPicPr>
          <p:cNvPr id="34821"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73137" y="2564904"/>
            <a:ext cx="4903119" cy="40275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239246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024000" y="6650983"/>
            <a:ext cx="3024000" cy="207017"/>
          </a:xfrm>
        </p:spPr>
        <p:txBody>
          <a:bodyPr/>
          <a:lstStyle/>
          <a:p>
            <a:r>
              <a:rPr lang="en-GB" smtClean="0"/>
              <a:t>Deep Learning for Finance</a:t>
            </a:r>
            <a:endParaRPr lang="en-US" dirty="0"/>
          </a:p>
        </p:txBody>
      </p:sp>
      <p:sp>
        <p:nvSpPr>
          <p:cNvPr id="5" name="4 Marcador de fecha"/>
          <p:cNvSpPr>
            <a:spLocks noGrp="1"/>
          </p:cNvSpPr>
          <p:nvPr>
            <p:ph type="dt" sz="half" idx="10"/>
          </p:nvPr>
        </p:nvSpPr>
        <p:spPr>
          <a:xfrm>
            <a:off x="0" y="6650983"/>
            <a:ext cx="3024000" cy="207017"/>
          </a:xfrm>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6" name="5 Marcador de número de diapositiva"/>
          <p:cNvSpPr>
            <a:spLocks noGrp="1"/>
          </p:cNvSpPr>
          <p:nvPr>
            <p:ph type="sldNum" sz="quarter" idx="12"/>
          </p:nvPr>
        </p:nvSpPr>
        <p:spPr>
          <a:xfrm>
            <a:off x="6048000" y="6650831"/>
            <a:ext cx="3096000" cy="207169"/>
          </a:xfrm>
        </p:spPr>
        <p:txBody>
          <a:bodyPr/>
          <a:lstStyle/>
          <a:p>
            <a:fld id="{EE066765-D2D0-48D9-BC46-F648C8DB7387}" type="slidenum">
              <a:rPr lang="es-ES" smtClean="0"/>
              <a:pPr/>
              <a:t>19</a:t>
            </a:fld>
            <a:endParaRPr lang="es-ES"/>
          </a:p>
        </p:txBody>
      </p:sp>
      <p:cxnSp>
        <p:nvCxnSpPr>
          <p:cNvPr id="77" name="76 Conector recto"/>
          <p:cNvCxnSpPr/>
          <p:nvPr/>
        </p:nvCxnSpPr>
        <p:spPr>
          <a:xfrm>
            <a:off x="0" y="396000"/>
            <a:ext cx="914400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9" name="1 Título"/>
          <p:cNvSpPr>
            <a:spLocks noGrp="1"/>
          </p:cNvSpPr>
          <p:nvPr>
            <p:ph type="title"/>
          </p:nvPr>
        </p:nvSpPr>
        <p:spPr>
          <a:xfrm>
            <a:off x="0" y="0"/>
            <a:ext cx="9144000" cy="396000"/>
          </a:xfrm>
        </p:spPr>
        <p:txBody>
          <a:bodyPr>
            <a:noAutofit/>
          </a:bodyPr>
          <a:lstStyle/>
          <a:p>
            <a:r>
              <a:rPr lang="en-US" sz="2400" dirty="0" smtClean="0">
                <a:solidFill>
                  <a:schemeClr val="accent2">
                    <a:lumMod val="50000"/>
                  </a:schemeClr>
                </a:solidFill>
              </a:rPr>
              <a:t>Machine Learning</a:t>
            </a:r>
            <a:endParaRPr lang="en-US" sz="2400" dirty="0">
              <a:solidFill>
                <a:schemeClr val="accent2">
                  <a:lumMod val="50000"/>
                </a:schemeClr>
              </a:solidFill>
            </a:endParaRPr>
          </a:p>
        </p:txBody>
      </p:sp>
      <p:sp>
        <p:nvSpPr>
          <p:cNvPr id="11" name="Title 1"/>
          <p:cNvSpPr txBox="1">
            <a:spLocks/>
          </p:cNvSpPr>
          <p:nvPr/>
        </p:nvSpPr>
        <p:spPr>
          <a:xfrm>
            <a:off x="310828" y="476672"/>
            <a:ext cx="8547452" cy="5952724"/>
          </a:xfrm>
          <a:prstGeom prst="rect">
            <a:avLst/>
          </a:prstGeom>
        </p:spPr>
        <p:txBody>
          <a:bodyPr vert="horz" lIns="91440" tIns="45720" rIns="91440" bIns="45720" rtlCol="0" anchor="t">
            <a:noAutofit/>
          </a:bodyPr>
          <a:lstStyle/>
          <a:p>
            <a:pPr lvl="0" fontAlgn="base">
              <a:spcBef>
                <a:spcPct val="0"/>
              </a:spcBef>
              <a:spcAft>
                <a:spcPct val="0"/>
              </a:spcAft>
            </a:pPr>
            <a:r>
              <a:rPr lang="en-US" sz="2400" kern="0" dirty="0" smtClean="0">
                <a:solidFill>
                  <a:schemeClr val="accent2">
                    <a:lumMod val="50000"/>
                  </a:schemeClr>
                </a:solidFill>
                <a:latin typeface="Arial"/>
                <a:ea typeface="+mj-ea"/>
                <a:cs typeface="+mj-cs"/>
              </a:rPr>
              <a:t>Early Termination</a:t>
            </a:r>
            <a:endParaRPr kumimoji="0" lang="en-US" sz="2400" b="0" i="0" u="none" strike="noStrike" kern="0" cap="none" spc="0" normalizeH="0" noProof="0" dirty="0" smtClean="0">
              <a:ln>
                <a:noFill/>
              </a:ln>
              <a:solidFill>
                <a:schemeClr val="accent2">
                  <a:lumMod val="50000"/>
                </a:schemeClr>
              </a:solidFill>
              <a:effectLst/>
              <a:uLnTx/>
              <a:uFillTx/>
              <a:latin typeface="Arial"/>
              <a:ea typeface="+mj-ea"/>
              <a:cs typeface="+mj-cs"/>
            </a:endParaRPr>
          </a:p>
          <a:p>
            <a:pPr marL="457200" lvl="0" indent="-457200" fontAlgn="base">
              <a:spcBef>
                <a:spcPct val="0"/>
              </a:spcBef>
              <a:spcAft>
                <a:spcPct val="0"/>
              </a:spcAft>
            </a:pPr>
            <a:r>
              <a:rPr lang="en-GB" kern="0" dirty="0" smtClean="0">
                <a:latin typeface="Arial"/>
                <a:ea typeface="+mj-ea"/>
                <a:cs typeface="+mj-cs"/>
              </a:rPr>
              <a:t>The network that’s just the right size for your data is very hard to optimize. We always try networks that are too big for the data and try to prevent overfitting.</a:t>
            </a:r>
          </a:p>
          <a:p>
            <a:pPr marL="457200" lvl="0" indent="-457200" fontAlgn="base">
              <a:spcBef>
                <a:spcPct val="0"/>
              </a:spcBef>
              <a:spcAft>
                <a:spcPct val="0"/>
              </a:spcAft>
            </a:pPr>
            <a:endParaRPr lang="en-GB" kern="0" dirty="0" smtClean="0">
              <a:latin typeface="Arial"/>
              <a:ea typeface="+mj-ea"/>
              <a:cs typeface="+mj-cs"/>
            </a:endParaRPr>
          </a:p>
          <a:p>
            <a:pPr marL="457200" lvl="0" indent="-457200" fontAlgn="base">
              <a:spcBef>
                <a:spcPct val="0"/>
              </a:spcBef>
              <a:spcAft>
                <a:spcPct val="0"/>
              </a:spcAft>
            </a:pPr>
            <a:r>
              <a:rPr lang="en-GB" kern="0" dirty="0" smtClean="0">
                <a:latin typeface="Arial"/>
                <a:ea typeface="+mj-ea"/>
                <a:cs typeface="+mj-cs"/>
              </a:rPr>
              <a:t>A method to prevent the over optimization is the </a:t>
            </a:r>
            <a:r>
              <a:rPr lang="en-GB" b="1" kern="0" dirty="0" smtClean="0">
                <a:latin typeface="Arial"/>
                <a:ea typeface="+mj-ea"/>
                <a:cs typeface="+mj-cs"/>
              </a:rPr>
              <a:t>Early Termination</a:t>
            </a:r>
            <a:r>
              <a:rPr lang="en-GB" kern="0" dirty="0" smtClean="0">
                <a:latin typeface="Arial"/>
                <a:ea typeface="+mj-ea"/>
                <a:cs typeface="+mj-cs"/>
              </a:rPr>
              <a:t>. We stop training the model as soon as we stop improving the performance.</a:t>
            </a:r>
          </a:p>
          <a:p>
            <a:pPr marL="457200" lvl="0" indent="-457200" fontAlgn="base">
              <a:spcBef>
                <a:spcPct val="0"/>
              </a:spcBef>
              <a:spcAft>
                <a:spcPct val="0"/>
              </a:spcAft>
            </a:pPr>
            <a:r>
              <a:rPr lang="en-GB" kern="0" dirty="0" smtClean="0">
                <a:latin typeface="Arial"/>
                <a:ea typeface="+mj-ea"/>
                <a:cs typeface="+mj-cs"/>
              </a:rPr>
              <a:t>When a model is over fitted, the train error is smaller but the error of the test data is bigger.</a:t>
            </a:r>
          </a:p>
        </p:txBody>
      </p:sp>
      <p:grpSp>
        <p:nvGrpSpPr>
          <p:cNvPr id="84" name="Group 83"/>
          <p:cNvGrpSpPr/>
          <p:nvPr/>
        </p:nvGrpSpPr>
        <p:grpSpPr>
          <a:xfrm>
            <a:off x="589387" y="3375223"/>
            <a:ext cx="3528392" cy="3006105"/>
            <a:chOff x="395536" y="2852936"/>
            <a:chExt cx="3528392" cy="3006105"/>
          </a:xfrm>
        </p:grpSpPr>
        <p:sp>
          <p:nvSpPr>
            <p:cNvPr id="14" name="Rectángulo 6"/>
            <p:cNvSpPr/>
            <p:nvPr/>
          </p:nvSpPr>
          <p:spPr>
            <a:xfrm>
              <a:off x="395536" y="2852936"/>
              <a:ext cx="1169609" cy="504056"/>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Validation set performance</a:t>
              </a:r>
            </a:p>
          </p:txBody>
        </p:sp>
        <p:sp>
          <p:nvSpPr>
            <p:cNvPr id="15" name="Rectángulo 6"/>
            <p:cNvSpPr/>
            <p:nvPr/>
          </p:nvSpPr>
          <p:spPr>
            <a:xfrm>
              <a:off x="2699394" y="5604663"/>
              <a:ext cx="1224534"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Training time</a:t>
              </a:r>
            </a:p>
          </p:txBody>
        </p:sp>
        <p:grpSp>
          <p:nvGrpSpPr>
            <p:cNvPr id="23" name="Group 22"/>
            <p:cNvGrpSpPr/>
            <p:nvPr/>
          </p:nvGrpSpPr>
          <p:grpSpPr>
            <a:xfrm>
              <a:off x="957296" y="3356992"/>
              <a:ext cx="2934847" cy="2241846"/>
              <a:chOff x="1466132" y="3355958"/>
              <a:chExt cx="2232248" cy="1586242"/>
            </a:xfrm>
          </p:grpSpPr>
          <p:sp>
            <p:nvSpPr>
              <p:cNvPr id="12" name="Freeform 11"/>
              <p:cNvSpPr/>
              <p:nvPr/>
            </p:nvSpPr>
            <p:spPr>
              <a:xfrm>
                <a:off x="1475656" y="3645023"/>
                <a:ext cx="1792196" cy="1295111"/>
              </a:xfrm>
              <a:custGeom>
                <a:avLst/>
                <a:gdLst>
                  <a:gd name="connsiteX0" fmla="*/ 0 w 3348841"/>
                  <a:gd name="connsiteY0" fmla="*/ 2222183 h 2222183"/>
                  <a:gd name="connsiteX1" fmla="*/ 1246909 w 3348841"/>
                  <a:gd name="connsiteY1" fmla="*/ 571513 h 2222183"/>
                  <a:gd name="connsiteX2" fmla="*/ 2268187 w 3348841"/>
                  <a:gd name="connsiteY2" fmla="*/ 1497 h 2222183"/>
                  <a:gd name="connsiteX3" fmla="*/ 3348841 w 3348841"/>
                  <a:gd name="connsiteY3" fmla="*/ 393383 h 2222183"/>
                  <a:gd name="connsiteX4" fmla="*/ 3348841 w 3348841"/>
                  <a:gd name="connsiteY4" fmla="*/ 393383 h 2222183"/>
                  <a:gd name="connsiteX0" fmla="*/ 0 w 3348841"/>
                  <a:gd name="connsiteY0" fmla="*/ 2236286 h 2236286"/>
                  <a:gd name="connsiteX1" fmla="*/ 1246909 w 3348841"/>
                  <a:gd name="connsiteY1" fmla="*/ 585616 h 2236286"/>
                  <a:gd name="connsiteX2" fmla="*/ 2268187 w 3348841"/>
                  <a:gd name="connsiteY2" fmla="*/ 15600 h 2236286"/>
                  <a:gd name="connsiteX3" fmla="*/ 2873828 w 3348841"/>
                  <a:gd name="connsiteY3" fmla="*/ 181855 h 2236286"/>
                  <a:gd name="connsiteX4" fmla="*/ 3348841 w 3348841"/>
                  <a:gd name="connsiteY4" fmla="*/ 407486 h 2236286"/>
                  <a:gd name="connsiteX5" fmla="*/ 3348841 w 3348841"/>
                  <a:gd name="connsiteY5" fmla="*/ 407486 h 2236286"/>
                  <a:gd name="connsiteX0" fmla="*/ 0 w 3348841"/>
                  <a:gd name="connsiteY0" fmla="*/ 2248426 h 2248426"/>
                  <a:gd name="connsiteX1" fmla="*/ 1246909 w 3348841"/>
                  <a:gd name="connsiteY1" fmla="*/ 597756 h 2248426"/>
                  <a:gd name="connsiteX2" fmla="*/ 2268187 w 3348841"/>
                  <a:gd name="connsiteY2" fmla="*/ 27740 h 2248426"/>
                  <a:gd name="connsiteX3" fmla="*/ 2921329 w 3348841"/>
                  <a:gd name="connsiteY3" fmla="*/ 122743 h 2248426"/>
                  <a:gd name="connsiteX4" fmla="*/ 3348841 w 3348841"/>
                  <a:gd name="connsiteY4" fmla="*/ 419626 h 2248426"/>
                  <a:gd name="connsiteX5" fmla="*/ 3348841 w 3348841"/>
                  <a:gd name="connsiteY5" fmla="*/ 419626 h 224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48841" h="2248426">
                    <a:moveTo>
                      <a:pt x="0" y="2248426"/>
                    </a:moveTo>
                    <a:cubicBezTo>
                      <a:pt x="434439" y="1608148"/>
                      <a:pt x="868878" y="967870"/>
                      <a:pt x="1246909" y="597756"/>
                    </a:cubicBezTo>
                    <a:cubicBezTo>
                      <a:pt x="1624940" y="227642"/>
                      <a:pt x="1989117" y="106909"/>
                      <a:pt x="2268187" y="27740"/>
                    </a:cubicBezTo>
                    <a:cubicBezTo>
                      <a:pt x="2547257" y="-51429"/>
                      <a:pt x="2741220" y="57429"/>
                      <a:pt x="2921329" y="122743"/>
                    </a:cubicBezTo>
                    <a:cubicBezTo>
                      <a:pt x="3101438" y="188057"/>
                      <a:pt x="3277589" y="370146"/>
                      <a:pt x="3348841" y="419626"/>
                    </a:cubicBezTo>
                    <a:lnTo>
                      <a:pt x="3348841" y="41962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 name="Straight Arrow Connector 2"/>
              <p:cNvCxnSpPr/>
              <p:nvPr/>
            </p:nvCxnSpPr>
            <p:spPr>
              <a:xfrm flipV="1">
                <a:off x="1475656" y="3355958"/>
                <a:ext cx="8004" cy="1584176"/>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466132" y="4941168"/>
                <a:ext cx="2232248" cy="1032"/>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732961" y="3591433"/>
                <a:ext cx="109527" cy="101889"/>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pSp>
        <p:sp>
          <p:nvSpPr>
            <p:cNvPr id="18" name="Rectángulo 6"/>
            <p:cNvSpPr/>
            <p:nvPr/>
          </p:nvSpPr>
          <p:spPr>
            <a:xfrm>
              <a:off x="2244635" y="4368443"/>
              <a:ext cx="908443" cy="216024"/>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Stop train</a:t>
              </a:r>
            </a:p>
          </p:txBody>
        </p:sp>
        <p:sp>
          <p:nvSpPr>
            <p:cNvPr id="19" name="Rectángulo 6"/>
            <p:cNvSpPr/>
            <p:nvPr/>
          </p:nvSpPr>
          <p:spPr>
            <a:xfrm>
              <a:off x="2774856" y="3369762"/>
              <a:ext cx="908443" cy="330500"/>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Overfitting</a:t>
              </a:r>
            </a:p>
          </p:txBody>
        </p:sp>
        <p:cxnSp>
          <p:nvCxnSpPr>
            <p:cNvPr id="28" name="Straight Arrow Connector 27"/>
            <p:cNvCxnSpPr/>
            <p:nvPr/>
          </p:nvCxnSpPr>
          <p:spPr>
            <a:xfrm>
              <a:off x="2774856" y="3688645"/>
              <a:ext cx="551251" cy="0"/>
            </a:xfrm>
            <a:prstGeom prst="straightConnector1">
              <a:avLst/>
            </a:pr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8" idx="0"/>
              <a:endCxn id="13" idx="4"/>
            </p:cNvCxnSpPr>
            <p:nvPr/>
          </p:nvCxnSpPr>
          <p:spPr>
            <a:xfrm flipH="1" flipV="1">
              <a:off x="2694860" y="3833790"/>
              <a:ext cx="3997" cy="53465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4617464" y="3606670"/>
            <a:ext cx="3698952" cy="2774658"/>
            <a:chOff x="4423613" y="3068960"/>
            <a:chExt cx="3698952" cy="2774658"/>
          </a:xfrm>
        </p:grpSpPr>
        <p:sp>
          <p:nvSpPr>
            <p:cNvPr id="55" name="Rectángulo 6"/>
            <p:cNvSpPr/>
            <p:nvPr/>
          </p:nvSpPr>
          <p:spPr>
            <a:xfrm>
              <a:off x="5917233" y="4268538"/>
              <a:ext cx="908443" cy="216024"/>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Stop train</a:t>
              </a:r>
            </a:p>
          </p:txBody>
        </p:sp>
        <p:sp>
          <p:nvSpPr>
            <p:cNvPr id="37" name="Rectángulo 6"/>
            <p:cNvSpPr/>
            <p:nvPr/>
          </p:nvSpPr>
          <p:spPr>
            <a:xfrm>
              <a:off x="4423613" y="3068960"/>
              <a:ext cx="584805" cy="260490"/>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Error</a:t>
              </a:r>
            </a:p>
          </p:txBody>
        </p:sp>
        <p:sp>
          <p:nvSpPr>
            <p:cNvPr id="38" name="Rectángulo 6"/>
            <p:cNvSpPr/>
            <p:nvPr/>
          </p:nvSpPr>
          <p:spPr>
            <a:xfrm>
              <a:off x="6443810" y="5589240"/>
              <a:ext cx="1224534"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Training time</a:t>
              </a:r>
            </a:p>
          </p:txBody>
        </p:sp>
        <p:sp>
          <p:nvSpPr>
            <p:cNvPr id="40" name="Rectángulo 6"/>
            <p:cNvSpPr/>
            <p:nvPr/>
          </p:nvSpPr>
          <p:spPr>
            <a:xfrm>
              <a:off x="7214122" y="4680723"/>
              <a:ext cx="908443" cy="216024"/>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Test error</a:t>
              </a:r>
            </a:p>
          </p:txBody>
        </p:sp>
        <p:sp>
          <p:nvSpPr>
            <p:cNvPr id="41" name="Rectángulo 6"/>
            <p:cNvSpPr/>
            <p:nvPr/>
          </p:nvSpPr>
          <p:spPr>
            <a:xfrm>
              <a:off x="6876476" y="5119311"/>
              <a:ext cx="908443" cy="330500"/>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Train error</a:t>
              </a:r>
            </a:p>
          </p:txBody>
        </p:sp>
        <p:sp>
          <p:nvSpPr>
            <p:cNvPr id="66" name="Freeform 65"/>
            <p:cNvSpPr/>
            <p:nvPr/>
          </p:nvSpPr>
          <p:spPr>
            <a:xfrm>
              <a:off x="4746458" y="3669836"/>
              <a:ext cx="2853138" cy="1263870"/>
            </a:xfrm>
            <a:custGeom>
              <a:avLst/>
              <a:gdLst>
                <a:gd name="connsiteX0" fmla="*/ 0 w 2286000"/>
                <a:gd name="connsiteY0" fmla="*/ 0 h 869918"/>
                <a:gd name="connsiteX1" fmla="*/ 432707 w 2286000"/>
                <a:gd name="connsiteY1" fmla="*/ 595992 h 869918"/>
                <a:gd name="connsiteX2" fmla="*/ 1200150 w 2286000"/>
                <a:gd name="connsiteY2" fmla="*/ 865414 h 869918"/>
                <a:gd name="connsiteX3" fmla="*/ 1959428 w 2286000"/>
                <a:gd name="connsiteY3" fmla="*/ 742950 h 869918"/>
                <a:gd name="connsiteX4" fmla="*/ 2286000 w 2286000"/>
                <a:gd name="connsiteY4" fmla="*/ 465364 h 869918"/>
                <a:gd name="connsiteX0" fmla="*/ 0 w 2286000"/>
                <a:gd name="connsiteY0" fmla="*/ 0 h 871984"/>
                <a:gd name="connsiteX1" fmla="*/ 424542 w 2286000"/>
                <a:gd name="connsiteY1" fmla="*/ 555171 h 871984"/>
                <a:gd name="connsiteX2" fmla="*/ 1200150 w 2286000"/>
                <a:gd name="connsiteY2" fmla="*/ 865414 h 871984"/>
                <a:gd name="connsiteX3" fmla="*/ 1959428 w 2286000"/>
                <a:gd name="connsiteY3" fmla="*/ 742950 h 871984"/>
                <a:gd name="connsiteX4" fmla="*/ 2286000 w 2286000"/>
                <a:gd name="connsiteY4" fmla="*/ 465364 h 871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871984">
                  <a:moveTo>
                    <a:pt x="0" y="0"/>
                  </a:moveTo>
                  <a:cubicBezTo>
                    <a:pt x="116341" y="225878"/>
                    <a:pt x="224517" y="410935"/>
                    <a:pt x="424542" y="555171"/>
                  </a:cubicBezTo>
                  <a:cubicBezTo>
                    <a:pt x="624567" y="699407"/>
                    <a:pt x="944336" y="834118"/>
                    <a:pt x="1200150" y="865414"/>
                  </a:cubicBezTo>
                  <a:cubicBezTo>
                    <a:pt x="1455964" y="896710"/>
                    <a:pt x="1778453" y="809625"/>
                    <a:pt x="1959428" y="742950"/>
                  </a:cubicBezTo>
                  <a:cubicBezTo>
                    <a:pt x="2140403" y="676275"/>
                    <a:pt x="2213201" y="570819"/>
                    <a:pt x="2286000" y="46536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7" name="Freeform 66"/>
            <p:cNvSpPr/>
            <p:nvPr/>
          </p:nvSpPr>
          <p:spPr>
            <a:xfrm>
              <a:off x="4746458" y="3816793"/>
              <a:ext cx="2853137" cy="1633018"/>
            </a:xfrm>
            <a:custGeom>
              <a:avLst/>
              <a:gdLst>
                <a:gd name="connsiteX0" fmla="*/ 0 w 2212521"/>
                <a:gd name="connsiteY0" fmla="*/ 0 h 1126671"/>
                <a:gd name="connsiteX1" fmla="*/ 228600 w 2212521"/>
                <a:gd name="connsiteY1" fmla="*/ 473528 h 1126671"/>
                <a:gd name="connsiteX2" fmla="*/ 865414 w 2212521"/>
                <a:gd name="connsiteY2" fmla="*/ 857250 h 1126671"/>
                <a:gd name="connsiteX3" fmla="*/ 1534885 w 2212521"/>
                <a:gd name="connsiteY3" fmla="*/ 1045028 h 1126671"/>
                <a:gd name="connsiteX4" fmla="*/ 2212521 w 2212521"/>
                <a:gd name="connsiteY4" fmla="*/ 1126671 h 1126671"/>
                <a:gd name="connsiteX0" fmla="*/ 0 w 2212521"/>
                <a:gd name="connsiteY0" fmla="*/ 0 h 1126671"/>
                <a:gd name="connsiteX1" fmla="*/ 269422 w 2212521"/>
                <a:gd name="connsiteY1" fmla="*/ 473528 h 1126671"/>
                <a:gd name="connsiteX2" fmla="*/ 865414 w 2212521"/>
                <a:gd name="connsiteY2" fmla="*/ 857250 h 1126671"/>
                <a:gd name="connsiteX3" fmla="*/ 1534885 w 2212521"/>
                <a:gd name="connsiteY3" fmla="*/ 1045028 h 1126671"/>
                <a:gd name="connsiteX4" fmla="*/ 2212521 w 2212521"/>
                <a:gd name="connsiteY4" fmla="*/ 1126671 h 1126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2521" h="1126671">
                  <a:moveTo>
                    <a:pt x="0" y="0"/>
                  </a:moveTo>
                  <a:cubicBezTo>
                    <a:pt x="42182" y="165326"/>
                    <a:pt x="125186" y="330653"/>
                    <a:pt x="269422" y="473528"/>
                  </a:cubicBezTo>
                  <a:cubicBezTo>
                    <a:pt x="413658" y="616403"/>
                    <a:pt x="654503" y="762000"/>
                    <a:pt x="865414" y="857250"/>
                  </a:cubicBezTo>
                  <a:cubicBezTo>
                    <a:pt x="1076325" y="952500"/>
                    <a:pt x="1310367" y="1000124"/>
                    <a:pt x="1534885" y="1045028"/>
                  </a:cubicBezTo>
                  <a:cubicBezTo>
                    <a:pt x="1759403" y="1089932"/>
                    <a:pt x="1985962" y="1108301"/>
                    <a:pt x="2212521" y="11266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6" name="Straight Arrow Connector 55"/>
            <p:cNvCxnSpPr/>
            <p:nvPr/>
          </p:nvCxnSpPr>
          <p:spPr>
            <a:xfrm>
              <a:off x="6372200" y="4510983"/>
              <a:ext cx="0" cy="1080000"/>
            </a:xfrm>
            <a:prstGeom prst="straightConnector1">
              <a:avLst/>
            </a:prstGeom>
            <a:ln w="12700">
              <a:solidFill>
                <a:srgbClr val="C0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4716016" y="3356992"/>
              <a:ext cx="2952328" cy="2238926"/>
              <a:chOff x="1466132" y="3355958"/>
              <a:chExt cx="2304000" cy="1586242"/>
            </a:xfrm>
          </p:grpSpPr>
          <p:cxnSp>
            <p:nvCxnSpPr>
              <p:cNvPr id="45" name="Straight Arrow Connector 44"/>
              <p:cNvCxnSpPr/>
              <p:nvPr/>
            </p:nvCxnSpPr>
            <p:spPr>
              <a:xfrm flipV="1">
                <a:off x="1475656" y="3355958"/>
                <a:ext cx="8004" cy="1584176"/>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1466132" y="4941168"/>
                <a:ext cx="2304000" cy="1032"/>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81" name="Rectángulo 6"/>
            <p:cNvSpPr/>
            <p:nvPr/>
          </p:nvSpPr>
          <p:spPr>
            <a:xfrm>
              <a:off x="6368800" y="3865651"/>
              <a:ext cx="908443" cy="330500"/>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Overfitting</a:t>
              </a:r>
            </a:p>
          </p:txBody>
        </p:sp>
        <p:cxnSp>
          <p:nvCxnSpPr>
            <p:cNvPr id="82" name="Straight Arrow Connector 81"/>
            <p:cNvCxnSpPr/>
            <p:nvPr/>
          </p:nvCxnSpPr>
          <p:spPr>
            <a:xfrm>
              <a:off x="6368800" y="4184534"/>
              <a:ext cx="551251" cy="0"/>
            </a:xfrm>
            <a:prstGeom prst="straightConnector1">
              <a:avLst/>
            </a:pr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6299453" y="4861706"/>
              <a:ext cx="144001" cy="1440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pSp>
    </p:spTree>
    <p:extLst>
      <p:ext uri="{BB962C8B-B14F-4D97-AF65-F5344CB8AC3E}">
        <p14:creationId xmlns:p14="http://schemas.microsoft.com/office/powerpoint/2010/main" xmlns="" val="3782089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024000" y="6650983"/>
            <a:ext cx="3024000" cy="207017"/>
          </a:xfrm>
        </p:spPr>
        <p:txBody>
          <a:bodyPr/>
          <a:lstStyle/>
          <a:p>
            <a:r>
              <a:rPr lang="en-US" dirty="0" smtClean="0"/>
              <a:t>Deep Learning for Finance</a:t>
            </a:r>
            <a:endParaRPr lang="en-US" dirty="0"/>
          </a:p>
        </p:txBody>
      </p:sp>
      <p:sp>
        <p:nvSpPr>
          <p:cNvPr id="5" name="4 Marcador de fecha"/>
          <p:cNvSpPr>
            <a:spLocks noGrp="1"/>
          </p:cNvSpPr>
          <p:nvPr>
            <p:ph type="dt" sz="half" idx="10"/>
          </p:nvPr>
        </p:nvSpPr>
        <p:spPr>
          <a:xfrm>
            <a:off x="0" y="6650983"/>
            <a:ext cx="3024000" cy="207017"/>
          </a:xfrm>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6" name="5 Marcador de número de diapositiva"/>
          <p:cNvSpPr>
            <a:spLocks noGrp="1"/>
          </p:cNvSpPr>
          <p:nvPr>
            <p:ph type="sldNum" sz="quarter" idx="12"/>
          </p:nvPr>
        </p:nvSpPr>
        <p:spPr>
          <a:xfrm>
            <a:off x="6048000" y="6650831"/>
            <a:ext cx="3096000" cy="207169"/>
          </a:xfrm>
        </p:spPr>
        <p:txBody>
          <a:bodyPr/>
          <a:lstStyle/>
          <a:p>
            <a:fld id="{EE066765-D2D0-48D9-BC46-F648C8DB7387}" type="slidenum">
              <a:rPr lang="es-ES" smtClean="0"/>
              <a:pPr/>
              <a:t>2</a:t>
            </a:fld>
            <a:endParaRPr lang="es-ES" dirty="0"/>
          </a:p>
        </p:txBody>
      </p:sp>
      <p:cxnSp>
        <p:nvCxnSpPr>
          <p:cNvPr id="77" name="76 Conector recto"/>
          <p:cNvCxnSpPr/>
          <p:nvPr/>
        </p:nvCxnSpPr>
        <p:spPr>
          <a:xfrm>
            <a:off x="0" y="396000"/>
            <a:ext cx="914400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9" name="1 Título"/>
          <p:cNvSpPr>
            <a:spLocks noGrp="1"/>
          </p:cNvSpPr>
          <p:nvPr>
            <p:ph type="title"/>
          </p:nvPr>
        </p:nvSpPr>
        <p:spPr>
          <a:xfrm>
            <a:off x="0" y="0"/>
            <a:ext cx="9144000" cy="396000"/>
          </a:xfrm>
        </p:spPr>
        <p:txBody>
          <a:bodyPr>
            <a:noAutofit/>
          </a:bodyPr>
          <a:lstStyle/>
          <a:p>
            <a:r>
              <a:rPr lang="en-US" sz="2400" dirty="0" smtClean="0">
                <a:solidFill>
                  <a:schemeClr val="accent2">
                    <a:lumMod val="50000"/>
                  </a:schemeClr>
                </a:solidFill>
              </a:rPr>
              <a:t>Machine Learning</a:t>
            </a:r>
            <a:endParaRPr lang="en-US" sz="2400" dirty="0">
              <a:solidFill>
                <a:schemeClr val="accent2">
                  <a:lumMod val="50000"/>
                </a:schemeClr>
              </a:solidFill>
            </a:endParaRPr>
          </a:p>
        </p:txBody>
      </p:sp>
      <p:sp>
        <p:nvSpPr>
          <p:cNvPr id="11" name="Title 1"/>
          <p:cNvSpPr txBox="1">
            <a:spLocks/>
          </p:cNvSpPr>
          <p:nvPr/>
        </p:nvSpPr>
        <p:spPr>
          <a:xfrm>
            <a:off x="310828" y="476672"/>
            <a:ext cx="8857108" cy="6024162"/>
          </a:xfrm>
          <a:prstGeom prst="rect">
            <a:avLst/>
          </a:prstGeom>
        </p:spPr>
        <p:txBody>
          <a:bodyPr vert="horz" lIns="91440" tIns="45720" rIns="91440" bIns="45720" rtlCol="0" anchor="t">
            <a:noAutofit/>
          </a:bodyPr>
          <a:lstStyle/>
          <a:p>
            <a:pPr lvl="0" fontAlgn="base">
              <a:spcBef>
                <a:spcPct val="0"/>
              </a:spcBef>
              <a:spcAft>
                <a:spcPct val="0"/>
              </a:spcAft>
            </a:pPr>
            <a:r>
              <a:rPr lang="en-US" sz="2400" kern="0" dirty="0" smtClean="0">
                <a:solidFill>
                  <a:schemeClr val="accent2">
                    <a:lumMod val="50000"/>
                  </a:schemeClr>
                </a:solidFill>
                <a:latin typeface="Arial"/>
                <a:ea typeface="+mj-ea"/>
                <a:cs typeface="+mj-cs"/>
              </a:rPr>
              <a:t>Index</a:t>
            </a:r>
            <a:endParaRPr kumimoji="0" lang="en-US" sz="2400" b="0" i="0" u="none" strike="noStrike" kern="0" cap="none" spc="0" normalizeH="0" noProof="0" dirty="0" smtClean="0">
              <a:ln>
                <a:noFill/>
              </a:ln>
              <a:solidFill>
                <a:schemeClr val="accent2">
                  <a:lumMod val="50000"/>
                </a:schemeClr>
              </a:solidFill>
              <a:effectLst/>
              <a:uLnTx/>
              <a:uFillTx/>
              <a:latin typeface="Arial"/>
              <a:ea typeface="+mj-ea"/>
              <a:cs typeface="+mj-cs"/>
            </a:endParaRPr>
          </a:p>
          <a:p>
            <a:pPr marL="342900" lvl="0" indent="-342900" fontAlgn="base">
              <a:spcBef>
                <a:spcPct val="0"/>
              </a:spcBef>
              <a:spcAft>
                <a:spcPct val="0"/>
              </a:spcAft>
              <a:buFont typeface="+mj-lt"/>
              <a:buAutoNum type="arabicPeriod"/>
            </a:pPr>
            <a:r>
              <a:rPr lang="en-US" kern="0" dirty="0" smtClean="0">
                <a:latin typeface="Arial"/>
                <a:ea typeface="+mj-ea"/>
                <a:cs typeface="+mj-cs"/>
              </a:rPr>
              <a:t>Scope</a:t>
            </a:r>
          </a:p>
          <a:p>
            <a:pPr marL="342900" lvl="0" indent="-342900" fontAlgn="base">
              <a:spcBef>
                <a:spcPct val="0"/>
              </a:spcBef>
              <a:spcAft>
                <a:spcPct val="0"/>
              </a:spcAft>
              <a:buFont typeface="+mj-lt"/>
              <a:buAutoNum type="arabicPeriod"/>
            </a:pPr>
            <a:r>
              <a:rPr lang="en-US" kern="0" dirty="0" smtClean="0">
                <a:latin typeface="Arial"/>
                <a:ea typeface="+mj-ea"/>
                <a:cs typeface="+mj-cs"/>
              </a:rPr>
              <a:t>Logistic </a:t>
            </a:r>
            <a:r>
              <a:rPr lang="en-US" kern="0" dirty="0">
                <a:latin typeface="Arial"/>
                <a:ea typeface="+mj-ea"/>
                <a:cs typeface="+mj-cs"/>
              </a:rPr>
              <a:t>classifier (Linear model)</a:t>
            </a:r>
          </a:p>
          <a:p>
            <a:pPr marL="342900" lvl="0" indent="-342900" fontAlgn="base">
              <a:spcBef>
                <a:spcPct val="0"/>
              </a:spcBef>
              <a:spcAft>
                <a:spcPct val="0"/>
              </a:spcAft>
              <a:buFont typeface="+mj-lt"/>
              <a:buAutoNum type="arabicPeriod"/>
            </a:pPr>
            <a:r>
              <a:rPr lang="en-US" kern="0" dirty="0">
                <a:latin typeface="Arial"/>
                <a:ea typeface="+mj-ea"/>
                <a:cs typeface="+mj-cs"/>
              </a:rPr>
              <a:t>Multinomial logistic classification</a:t>
            </a:r>
          </a:p>
          <a:p>
            <a:pPr marL="342900" lvl="0" indent="-342900" fontAlgn="base">
              <a:spcBef>
                <a:spcPct val="0"/>
              </a:spcBef>
              <a:spcAft>
                <a:spcPct val="0"/>
              </a:spcAft>
              <a:buFont typeface="+mj-lt"/>
              <a:buAutoNum type="arabicPeriod"/>
            </a:pPr>
            <a:r>
              <a:rPr lang="en-US" kern="0" dirty="0">
                <a:latin typeface="Arial"/>
                <a:ea typeface="+mj-ea"/>
                <a:cs typeface="+mj-cs"/>
              </a:rPr>
              <a:t>One-Hot encoding</a:t>
            </a:r>
          </a:p>
          <a:p>
            <a:pPr marL="342900" lvl="0" indent="-342900" fontAlgn="base">
              <a:spcBef>
                <a:spcPct val="0"/>
              </a:spcBef>
              <a:spcAft>
                <a:spcPct val="0"/>
              </a:spcAft>
              <a:buFont typeface="+mj-lt"/>
              <a:buAutoNum type="arabicPeriod"/>
            </a:pPr>
            <a:r>
              <a:rPr lang="en-US" kern="0" dirty="0">
                <a:latin typeface="Arial"/>
                <a:ea typeface="+mj-ea"/>
                <a:cs typeface="+mj-cs"/>
              </a:rPr>
              <a:t>The Softmax function</a:t>
            </a:r>
          </a:p>
          <a:p>
            <a:pPr marL="342900" lvl="0" indent="-342900" fontAlgn="base">
              <a:spcBef>
                <a:spcPct val="0"/>
              </a:spcBef>
              <a:spcAft>
                <a:spcPct val="0"/>
              </a:spcAft>
              <a:buFont typeface="+mj-lt"/>
              <a:buAutoNum type="arabicPeriod"/>
            </a:pPr>
            <a:r>
              <a:rPr lang="en-US" kern="0" dirty="0">
                <a:latin typeface="Arial"/>
                <a:ea typeface="+mj-ea"/>
                <a:cs typeface="+mj-cs"/>
              </a:rPr>
              <a:t>Cross Entropy</a:t>
            </a:r>
          </a:p>
          <a:p>
            <a:pPr marL="342900" lvl="0" indent="-342900" fontAlgn="base">
              <a:spcBef>
                <a:spcPct val="0"/>
              </a:spcBef>
              <a:spcAft>
                <a:spcPct val="0"/>
              </a:spcAft>
              <a:buFont typeface="+mj-lt"/>
              <a:buAutoNum type="arabicPeriod"/>
            </a:pPr>
            <a:r>
              <a:rPr lang="en-US" kern="0" dirty="0">
                <a:latin typeface="Arial"/>
                <a:ea typeface="+mj-ea"/>
                <a:cs typeface="+mj-cs"/>
              </a:rPr>
              <a:t>Minimizing Cross Entropy</a:t>
            </a:r>
          </a:p>
          <a:p>
            <a:pPr marL="342900" lvl="0" indent="-342900" fontAlgn="base">
              <a:spcBef>
                <a:spcPct val="0"/>
              </a:spcBef>
              <a:spcAft>
                <a:spcPct val="0"/>
              </a:spcAft>
              <a:buFont typeface="+mj-lt"/>
              <a:buAutoNum type="arabicPeriod"/>
            </a:pPr>
            <a:r>
              <a:rPr lang="en-US" kern="0" dirty="0">
                <a:latin typeface="Arial"/>
                <a:ea typeface="+mj-ea"/>
                <a:cs typeface="+mj-cs"/>
              </a:rPr>
              <a:t>Gradient Descent</a:t>
            </a:r>
          </a:p>
          <a:p>
            <a:pPr marL="342900" lvl="0" indent="-342900" fontAlgn="base">
              <a:spcBef>
                <a:spcPct val="0"/>
              </a:spcBef>
              <a:spcAft>
                <a:spcPct val="0"/>
              </a:spcAft>
              <a:buFont typeface="+mj-lt"/>
              <a:buAutoNum type="arabicPeriod"/>
            </a:pPr>
            <a:r>
              <a:rPr lang="en-US" kern="0" dirty="0">
                <a:latin typeface="Arial"/>
                <a:ea typeface="+mj-ea"/>
                <a:cs typeface="+mj-cs"/>
              </a:rPr>
              <a:t>Normalized inputs (numerical stability)</a:t>
            </a:r>
          </a:p>
          <a:p>
            <a:pPr marL="342900" lvl="0" indent="-342900" fontAlgn="base">
              <a:spcBef>
                <a:spcPct val="0"/>
              </a:spcBef>
              <a:spcAft>
                <a:spcPct val="0"/>
              </a:spcAft>
              <a:buFont typeface="+mj-lt"/>
              <a:buAutoNum type="arabicPeriod"/>
            </a:pPr>
            <a:r>
              <a:rPr lang="en-US" kern="0" dirty="0">
                <a:latin typeface="Arial"/>
                <a:ea typeface="+mj-ea"/>
                <a:cs typeface="+mj-cs"/>
              </a:rPr>
              <a:t>Parameters initialization</a:t>
            </a:r>
          </a:p>
          <a:p>
            <a:pPr marL="342900" lvl="0" indent="-342900" fontAlgn="base">
              <a:spcBef>
                <a:spcPct val="0"/>
              </a:spcBef>
              <a:spcAft>
                <a:spcPct val="0"/>
              </a:spcAft>
              <a:buFont typeface="+mj-lt"/>
              <a:buAutoNum type="arabicPeriod"/>
            </a:pPr>
            <a:r>
              <a:rPr lang="en-US" kern="0" dirty="0">
                <a:latin typeface="Arial"/>
                <a:ea typeface="+mj-ea"/>
                <a:cs typeface="+mj-cs"/>
              </a:rPr>
              <a:t>Rectified Linear Units (RELU)</a:t>
            </a:r>
          </a:p>
          <a:p>
            <a:pPr marL="342900" lvl="0" indent="-342900" fontAlgn="base">
              <a:spcBef>
                <a:spcPct val="0"/>
              </a:spcBef>
              <a:spcAft>
                <a:spcPct val="0"/>
              </a:spcAft>
              <a:buFont typeface="+mj-lt"/>
              <a:buAutoNum type="arabicPeriod"/>
            </a:pPr>
            <a:r>
              <a:rPr lang="en-US" kern="0" dirty="0">
                <a:latin typeface="Arial"/>
                <a:ea typeface="+mj-ea"/>
                <a:cs typeface="+mj-cs"/>
              </a:rPr>
              <a:t>Artificial Neural Network - Perceptron</a:t>
            </a:r>
          </a:p>
          <a:p>
            <a:pPr marL="342900" lvl="0" indent="-342900" fontAlgn="base">
              <a:spcBef>
                <a:spcPct val="0"/>
              </a:spcBef>
              <a:spcAft>
                <a:spcPct val="0"/>
              </a:spcAft>
              <a:buFont typeface="+mj-lt"/>
              <a:buAutoNum type="arabicPeriod"/>
            </a:pPr>
            <a:r>
              <a:rPr lang="en-US" kern="0" dirty="0">
                <a:latin typeface="Arial"/>
                <a:ea typeface="+mj-ea"/>
                <a:cs typeface="+mj-cs"/>
              </a:rPr>
              <a:t>Network signal propagation</a:t>
            </a:r>
          </a:p>
          <a:p>
            <a:pPr marL="342900" lvl="0" indent="-342900" fontAlgn="base">
              <a:spcBef>
                <a:spcPct val="0"/>
              </a:spcBef>
              <a:spcAft>
                <a:spcPct val="0"/>
              </a:spcAft>
              <a:buFont typeface="+mj-lt"/>
              <a:buAutoNum type="arabicPeriod"/>
            </a:pPr>
            <a:r>
              <a:rPr lang="en-US" kern="0" dirty="0">
                <a:latin typeface="Arial"/>
                <a:ea typeface="+mj-ea"/>
                <a:cs typeface="+mj-cs"/>
              </a:rPr>
              <a:t>Backpropagation</a:t>
            </a:r>
          </a:p>
          <a:p>
            <a:pPr marL="342900" lvl="0" indent="-342900" fontAlgn="base">
              <a:spcBef>
                <a:spcPct val="0"/>
              </a:spcBef>
              <a:spcAft>
                <a:spcPct val="0"/>
              </a:spcAft>
              <a:buFont typeface="+mj-lt"/>
              <a:buAutoNum type="arabicPeriod"/>
            </a:pPr>
            <a:r>
              <a:rPr lang="en-US" kern="0" dirty="0">
                <a:latin typeface="Arial"/>
                <a:ea typeface="+mj-ea"/>
                <a:cs typeface="+mj-cs"/>
              </a:rPr>
              <a:t>Deep Neural Network</a:t>
            </a:r>
          </a:p>
          <a:p>
            <a:pPr marL="342900" lvl="0" indent="-342900" fontAlgn="base">
              <a:spcBef>
                <a:spcPct val="0"/>
              </a:spcBef>
              <a:spcAft>
                <a:spcPct val="0"/>
              </a:spcAft>
              <a:buFont typeface="+mj-lt"/>
              <a:buAutoNum type="arabicPeriod"/>
            </a:pPr>
            <a:r>
              <a:rPr lang="en-US" kern="0" dirty="0" smtClean="0">
                <a:latin typeface="Arial"/>
                <a:ea typeface="+mj-ea"/>
                <a:cs typeface="+mj-cs"/>
              </a:rPr>
              <a:t>Early </a:t>
            </a:r>
            <a:r>
              <a:rPr lang="en-US" kern="0" dirty="0">
                <a:latin typeface="Arial"/>
                <a:ea typeface="+mj-ea"/>
                <a:cs typeface="+mj-cs"/>
              </a:rPr>
              <a:t>Termination</a:t>
            </a:r>
          </a:p>
          <a:p>
            <a:pPr marL="342900" lvl="0" indent="-342900" fontAlgn="base">
              <a:spcBef>
                <a:spcPct val="0"/>
              </a:spcBef>
              <a:spcAft>
                <a:spcPct val="0"/>
              </a:spcAft>
              <a:buFont typeface="+mj-lt"/>
              <a:buAutoNum type="arabicPeriod"/>
            </a:pPr>
            <a:r>
              <a:rPr lang="en-US" kern="0" dirty="0">
                <a:latin typeface="Arial"/>
                <a:ea typeface="+mj-ea"/>
                <a:cs typeface="+mj-cs"/>
              </a:rPr>
              <a:t>Regularization</a:t>
            </a:r>
          </a:p>
          <a:p>
            <a:pPr marL="342900" lvl="0" indent="-342900" fontAlgn="base">
              <a:spcBef>
                <a:spcPct val="0"/>
              </a:spcBef>
              <a:spcAft>
                <a:spcPct val="0"/>
              </a:spcAft>
              <a:buFont typeface="+mj-lt"/>
              <a:buAutoNum type="arabicPeriod"/>
            </a:pPr>
            <a:r>
              <a:rPr lang="en-US" kern="0" dirty="0" smtClean="0">
                <a:latin typeface="Arial"/>
                <a:ea typeface="+mj-ea"/>
                <a:cs typeface="+mj-cs"/>
              </a:rPr>
              <a:t>Dropout</a:t>
            </a:r>
            <a:endParaRPr lang="en-US" kern="0" dirty="0">
              <a:latin typeface="Arial"/>
              <a:ea typeface="+mj-ea"/>
              <a:cs typeface="+mj-cs"/>
            </a:endParaRPr>
          </a:p>
          <a:p>
            <a:pPr marL="342900" lvl="0" indent="-342900" fontAlgn="base">
              <a:spcBef>
                <a:spcPct val="0"/>
              </a:spcBef>
              <a:spcAft>
                <a:spcPct val="0"/>
              </a:spcAft>
              <a:buFont typeface="+mj-lt"/>
              <a:buAutoNum type="arabicPeriod"/>
            </a:pPr>
            <a:r>
              <a:rPr lang="en-US" kern="0" dirty="0">
                <a:latin typeface="Arial"/>
                <a:ea typeface="+mj-ea"/>
                <a:cs typeface="+mj-cs"/>
              </a:rPr>
              <a:t>Dropout – Inverted dropout</a:t>
            </a:r>
            <a:endParaRPr lang="en-US" kern="0" dirty="0" smtClean="0">
              <a:latin typeface="Arial"/>
              <a:ea typeface="+mj-ea"/>
              <a:cs typeface="+mj-cs"/>
            </a:endParaRPr>
          </a:p>
          <a:p>
            <a:pPr marL="342900" lvl="0" indent="-342900" fontAlgn="base">
              <a:spcBef>
                <a:spcPct val="0"/>
              </a:spcBef>
              <a:spcAft>
                <a:spcPct val="0"/>
              </a:spcAft>
              <a:buFont typeface="+mj-lt"/>
              <a:buAutoNum type="arabicPeriod"/>
            </a:pPr>
            <a:endParaRPr lang="en-US" kern="0" dirty="0" smtClean="0">
              <a:latin typeface="Arial"/>
              <a:ea typeface="+mj-ea"/>
              <a:cs typeface="+mj-cs"/>
            </a:endParaRPr>
          </a:p>
          <a:p>
            <a:pPr marL="342900" lvl="0" indent="-342900" fontAlgn="base">
              <a:spcBef>
                <a:spcPct val="0"/>
              </a:spcBef>
              <a:spcAft>
                <a:spcPct val="0"/>
              </a:spcAft>
              <a:buFont typeface="+mj-lt"/>
              <a:buAutoNum type="arabicPeriod"/>
            </a:pPr>
            <a:endParaRPr lang="en-US" kern="0" dirty="0" smtClean="0">
              <a:latin typeface="Arial"/>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024000" y="6650983"/>
            <a:ext cx="3024000" cy="207017"/>
          </a:xfrm>
        </p:spPr>
        <p:txBody>
          <a:bodyPr/>
          <a:lstStyle/>
          <a:p>
            <a:r>
              <a:rPr lang="en-GB" smtClean="0"/>
              <a:t>Deep Learning for Finance</a:t>
            </a:r>
            <a:endParaRPr lang="en-US" dirty="0"/>
          </a:p>
        </p:txBody>
      </p:sp>
      <p:sp>
        <p:nvSpPr>
          <p:cNvPr id="5" name="4 Marcador de fecha"/>
          <p:cNvSpPr>
            <a:spLocks noGrp="1"/>
          </p:cNvSpPr>
          <p:nvPr>
            <p:ph type="dt" sz="half" idx="10"/>
          </p:nvPr>
        </p:nvSpPr>
        <p:spPr>
          <a:xfrm>
            <a:off x="0" y="6650983"/>
            <a:ext cx="3024000" cy="207017"/>
          </a:xfrm>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6" name="5 Marcador de número de diapositiva"/>
          <p:cNvSpPr>
            <a:spLocks noGrp="1"/>
          </p:cNvSpPr>
          <p:nvPr>
            <p:ph type="sldNum" sz="quarter" idx="12"/>
          </p:nvPr>
        </p:nvSpPr>
        <p:spPr>
          <a:xfrm>
            <a:off x="6048000" y="6650831"/>
            <a:ext cx="3096000" cy="207169"/>
          </a:xfrm>
        </p:spPr>
        <p:txBody>
          <a:bodyPr/>
          <a:lstStyle/>
          <a:p>
            <a:fld id="{EE066765-D2D0-48D9-BC46-F648C8DB7387}" type="slidenum">
              <a:rPr lang="es-ES" smtClean="0"/>
              <a:pPr/>
              <a:t>20</a:t>
            </a:fld>
            <a:endParaRPr lang="es-ES"/>
          </a:p>
        </p:txBody>
      </p:sp>
      <p:cxnSp>
        <p:nvCxnSpPr>
          <p:cNvPr id="77" name="76 Conector recto"/>
          <p:cNvCxnSpPr/>
          <p:nvPr/>
        </p:nvCxnSpPr>
        <p:spPr>
          <a:xfrm>
            <a:off x="0" y="396000"/>
            <a:ext cx="914400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9" name="1 Título"/>
          <p:cNvSpPr>
            <a:spLocks noGrp="1"/>
          </p:cNvSpPr>
          <p:nvPr>
            <p:ph type="title"/>
          </p:nvPr>
        </p:nvSpPr>
        <p:spPr>
          <a:xfrm>
            <a:off x="0" y="0"/>
            <a:ext cx="9144000" cy="396000"/>
          </a:xfrm>
        </p:spPr>
        <p:txBody>
          <a:bodyPr>
            <a:noAutofit/>
          </a:bodyPr>
          <a:lstStyle/>
          <a:p>
            <a:r>
              <a:rPr lang="en-US" sz="2400" dirty="0" smtClean="0">
                <a:solidFill>
                  <a:schemeClr val="accent2">
                    <a:lumMod val="50000"/>
                  </a:schemeClr>
                </a:solidFill>
              </a:rPr>
              <a:t>Machine Learning</a:t>
            </a:r>
            <a:endParaRPr lang="en-US" sz="2400" dirty="0">
              <a:solidFill>
                <a:schemeClr val="accent2">
                  <a:lumMod val="50000"/>
                </a:schemeClr>
              </a:solidFill>
            </a:endParaRPr>
          </a:p>
        </p:txBody>
      </p:sp>
      <p:sp>
        <p:nvSpPr>
          <p:cNvPr id="11" name="Title 1"/>
          <p:cNvSpPr txBox="1">
            <a:spLocks/>
          </p:cNvSpPr>
          <p:nvPr/>
        </p:nvSpPr>
        <p:spPr>
          <a:xfrm>
            <a:off x="310828" y="476672"/>
            <a:ext cx="8547452" cy="5952724"/>
          </a:xfrm>
          <a:prstGeom prst="rect">
            <a:avLst/>
          </a:prstGeom>
        </p:spPr>
        <p:txBody>
          <a:bodyPr vert="horz" lIns="91440" tIns="45720" rIns="91440" bIns="45720" rtlCol="0" anchor="t">
            <a:noAutofit/>
          </a:bodyPr>
          <a:lstStyle/>
          <a:p>
            <a:pPr lvl="0" fontAlgn="base">
              <a:spcBef>
                <a:spcPct val="0"/>
              </a:spcBef>
              <a:spcAft>
                <a:spcPct val="0"/>
              </a:spcAft>
            </a:pPr>
            <a:r>
              <a:rPr lang="en-US" sz="2400" kern="0" dirty="0" smtClean="0">
                <a:solidFill>
                  <a:schemeClr val="accent2">
                    <a:lumMod val="50000"/>
                  </a:schemeClr>
                </a:solidFill>
                <a:latin typeface="Arial"/>
                <a:ea typeface="+mj-ea"/>
                <a:cs typeface="+mj-cs"/>
              </a:rPr>
              <a:t>Regularization</a:t>
            </a:r>
            <a:endParaRPr kumimoji="0" lang="en-US" sz="2400" b="0" i="0" u="none" strike="noStrike" kern="0" cap="none" spc="0" normalizeH="0" noProof="0" dirty="0" smtClean="0">
              <a:ln>
                <a:noFill/>
              </a:ln>
              <a:solidFill>
                <a:schemeClr val="accent2">
                  <a:lumMod val="50000"/>
                </a:schemeClr>
              </a:solidFill>
              <a:effectLst/>
              <a:uLnTx/>
              <a:uFillTx/>
              <a:latin typeface="Arial"/>
              <a:ea typeface="+mj-ea"/>
              <a:cs typeface="+mj-cs"/>
            </a:endParaRPr>
          </a:p>
          <a:p>
            <a:pPr marL="457200" lvl="0" indent="-457200" fontAlgn="base">
              <a:spcBef>
                <a:spcPct val="0"/>
              </a:spcBef>
              <a:spcAft>
                <a:spcPct val="0"/>
              </a:spcAft>
            </a:pPr>
            <a:r>
              <a:rPr lang="en-GB" kern="0" dirty="0" smtClean="0">
                <a:latin typeface="Arial"/>
                <a:ea typeface="+mj-ea"/>
                <a:cs typeface="+mj-cs"/>
              </a:rPr>
              <a:t>Regularization</a:t>
            </a:r>
            <a:r>
              <a:rPr lang="en-US" kern="0" dirty="0" smtClean="0">
                <a:latin typeface="Arial"/>
                <a:ea typeface="+mj-ea"/>
                <a:cs typeface="+mj-cs"/>
              </a:rPr>
              <a:t> is the </a:t>
            </a:r>
            <a:r>
              <a:rPr lang="en-GB" kern="0" dirty="0" smtClean="0">
                <a:latin typeface="Arial"/>
                <a:ea typeface="+mj-ea"/>
                <a:cs typeface="+mj-cs"/>
              </a:rPr>
              <a:t>process of  introducing additional information to solve a problem or to prevent overfitting. Regularizing means applying artificial constraints on the network.</a:t>
            </a:r>
          </a:p>
          <a:p>
            <a:pPr marL="457200" lvl="0" indent="-457200" fontAlgn="base">
              <a:spcBef>
                <a:spcPct val="0"/>
              </a:spcBef>
              <a:spcAft>
                <a:spcPct val="0"/>
              </a:spcAft>
            </a:pPr>
            <a:r>
              <a:rPr lang="en-GB" kern="0" dirty="0" smtClean="0">
                <a:latin typeface="Arial"/>
                <a:ea typeface="+mj-ea"/>
                <a:cs typeface="+mj-cs"/>
              </a:rPr>
              <a:t>A </a:t>
            </a:r>
            <a:r>
              <a:rPr lang="en-GB" b="1" kern="0" dirty="0" smtClean="0">
                <a:latin typeface="Arial"/>
                <a:ea typeface="+mj-ea"/>
                <a:cs typeface="+mj-cs"/>
              </a:rPr>
              <a:t>regularization term </a:t>
            </a:r>
            <a:r>
              <a:rPr lang="en-GB" kern="0" dirty="0" smtClean="0">
                <a:latin typeface="Arial"/>
                <a:ea typeface="+mj-ea"/>
                <a:cs typeface="+mj-cs"/>
              </a:rPr>
              <a:t>R(f) is added to the lost function:</a:t>
            </a:r>
          </a:p>
          <a:p>
            <a:pPr marL="457200" lvl="0" indent="-457200" fontAlgn="base">
              <a:spcBef>
                <a:spcPct val="0"/>
              </a:spcBef>
              <a:spcAft>
                <a:spcPct val="0"/>
              </a:spcAft>
            </a:pPr>
            <a:endParaRPr lang="es-ES_tradnl" kern="0" dirty="0">
              <a:latin typeface="Arial"/>
              <a:ea typeface="+mj-ea"/>
              <a:cs typeface="+mj-cs"/>
            </a:endParaRPr>
          </a:p>
          <a:p>
            <a:pPr marL="457200" lvl="0" indent="-457200" fontAlgn="base">
              <a:spcBef>
                <a:spcPct val="0"/>
              </a:spcBef>
              <a:spcAft>
                <a:spcPct val="0"/>
              </a:spcAft>
            </a:pPr>
            <a:endParaRPr lang="es-ES_tradnl" kern="0" dirty="0" smtClean="0">
              <a:latin typeface="Arial"/>
              <a:ea typeface="+mj-ea"/>
              <a:cs typeface="+mj-cs"/>
            </a:endParaRPr>
          </a:p>
          <a:p>
            <a:pPr marL="457200" lvl="0" indent="-457200" fontAlgn="base">
              <a:spcBef>
                <a:spcPct val="0"/>
              </a:spcBef>
              <a:spcAft>
                <a:spcPct val="0"/>
              </a:spcAft>
            </a:pPr>
            <a:endParaRPr lang="es-ES_tradnl" kern="0" dirty="0" smtClean="0">
              <a:latin typeface="Arial"/>
              <a:ea typeface="+mj-ea"/>
              <a:cs typeface="+mj-cs"/>
            </a:endParaRPr>
          </a:p>
          <a:p>
            <a:pPr marL="457200" lvl="0" indent="-457200" fontAlgn="base">
              <a:spcBef>
                <a:spcPct val="0"/>
              </a:spcBef>
              <a:spcAft>
                <a:spcPct val="0"/>
              </a:spcAft>
            </a:pPr>
            <a:r>
              <a:rPr lang="en-GB" kern="0" dirty="0" smtClean="0">
                <a:latin typeface="Arial"/>
                <a:ea typeface="+mj-ea"/>
                <a:cs typeface="+mj-cs"/>
              </a:rPr>
              <a:t>There are different forms of regularization. We are going to focus on </a:t>
            </a:r>
            <a:r>
              <a:rPr lang="es-ES_tradnl" kern="0" dirty="0" smtClean="0">
                <a:latin typeface="Arial"/>
                <a:ea typeface="+mj-ea"/>
                <a:cs typeface="+mj-cs"/>
              </a:rPr>
              <a:t>t</a:t>
            </a:r>
            <a:r>
              <a:rPr lang="en-GB" kern="0" dirty="0" smtClean="0">
                <a:latin typeface="Arial"/>
                <a:ea typeface="+mj-ea"/>
                <a:cs typeface="+mj-cs"/>
              </a:rPr>
              <a:t>he p-norm (also called </a:t>
            </a:r>
            <a:r>
              <a:rPr lang="en-GB" kern="0" dirty="0" err="1" smtClean="0">
                <a:latin typeface="Arial"/>
                <a:ea typeface="+mj-ea"/>
                <a:cs typeface="+mj-cs"/>
              </a:rPr>
              <a:t>l</a:t>
            </a:r>
            <a:r>
              <a:rPr lang="en-GB" kern="0" baseline="-25000" dirty="0" err="1" smtClean="0">
                <a:latin typeface="Arial"/>
                <a:ea typeface="+mj-ea"/>
                <a:cs typeface="+mj-cs"/>
              </a:rPr>
              <a:t>p</a:t>
            </a:r>
            <a:r>
              <a:rPr lang="en-GB" kern="0" dirty="0" smtClean="0">
                <a:latin typeface="Arial"/>
                <a:ea typeface="+mj-ea"/>
                <a:cs typeface="+mj-cs"/>
              </a:rPr>
              <a:t>-norm) as a regularization method:</a:t>
            </a:r>
          </a:p>
          <a:p>
            <a:pPr marL="457200" lvl="0" indent="-457200" fontAlgn="base">
              <a:spcBef>
                <a:spcPct val="0"/>
              </a:spcBef>
              <a:spcAft>
                <a:spcPct val="0"/>
              </a:spcAft>
            </a:pPr>
            <a:endParaRPr lang="en-GB" kern="0" dirty="0" smtClean="0">
              <a:latin typeface="Arial"/>
              <a:ea typeface="+mj-ea"/>
              <a:cs typeface="+mj-cs"/>
            </a:endParaRPr>
          </a:p>
          <a:p>
            <a:pPr marL="457200" lvl="0" indent="-457200" fontAlgn="base">
              <a:spcBef>
                <a:spcPct val="0"/>
              </a:spcBef>
              <a:spcAft>
                <a:spcPct val="0"/>
              </a:spcAft>
            </a:pPr>
            <a:endParaRPr lang="en-GB" kern="0" dirty="0" smtClean="0">
              <a:latin typeface="Arial"/>
              <a:ea typeface="+mj-ea"/>
              <a:cs typeface="+mj-cs"/>
            </a:endParaRPr>
          </a:p>
          <a:p>
            <a:pPr marL="457200" lvl="0" indent="-457200" fontAlgn="base">
              <a:spcBef>
                <a:spcPct val="0"/>
              </a:spcBef>
              <a:spcAft>
                <a:spcPct val="0"/>
              </a:spcAft>
            </a:pPr>
            <a:endParaRPr lang="en-GB" kern="0" dirty="0" smtClean="0">
              <a:latin typeface="Arial"/>
              <a:ea typeface="+mj-ea"/>
              <a:cs typeface="+mj-cs"/>
            </a:endParaRPr>
          </a:p>
          <a:p>
            <a:pPr marL="457200" lvl="0" indent="-457200" fontAlgn="base">
              <a:spcBef>
                <a:spcPct val="0"/>
              </a:spcBef>
              <a:spcAft>
                <a:spcPct val="0"/>
              </a:spcAft>
            </a:pPr>
            <a:endParaRPr lang="en-GB" kern="0" dirty="0" smtClean="0">
              <a:latin typeface="Arial"/>
              <a:ea typeface="+mj-ea"/>
              <a:cs typeface="+mj-cs"/>
            </a:endParaRPr>
          </a:p>
          <a:p>
            <a:pPr marL="457200" lvl="0" indent="-457200" fontAlgn="base">
              <a:spcBef>
                <a:spcPct val="0"/>
              </a:spcBef>
              <a:spcAft>
                <a:spcPct val="0"/>
              </a:spcAft>
            </a:pPr>
            <a:endParaRPr lang="en-GB" kern="0" dirty="0" smtClean="0">
              <a:latin typeface="Arial"/>
              <a:ea typeface="+mj-ea"/>
              <a:cs typeface="+mj-cs"/>
            </a:endParaRPr>
          </a:p>
          <a:p>
            <a:pPr marL="457200" lvl="0" indent="-457200" fontAlgn="base">
              <a:spcBef>
                <a:spcPct val="0"/>
              </a:spcBef>
              <a:spcAft>
                <a:spcPct val="0"/>
              </a:spcAft>
            </a:pPr>
            <a:r>
              <a:rPr lang="en-GB" kern="0" dirty="0" smtClean="0">
                <a:latin typeface="Arial"/>
                <a:ea typeface="+mj-ea"/>
                <a:cs typeface="+mj-cs"/>
              </a:rPr>
              <a:t>For p=1 we get the Taxicab norm:</a:t>
            </a:r>
          </a:p>
          <a:p>
            <a:pPr marL="457200" lvl="0" indent="-457200" fontAlgn="base">
              <a:spcBef>
                <a:spcPct val="0"/>
              </a:spcBef>
              <a:spcAft>
                <a:spcPct val="0"/>
              </a:spcAft>
            </a:pPr>
            <a:endParaRPr lang="en-GB" kern="0" dirty="0" smtClean="0">
              <a:latin typeface="Arial"/>
              <a:ea typeface="+mj-ea"/>
              <a:cs typeface="+mj-cs"/>
            </a:endParaRPr>
          </a:p>
          <a:p>
            <a:pPr marL="457200" lvl="0" indent="-457200" fontAlgn="base">
              <a:spcBef>
                <a:spcPct val="0"/>
              </a:spcBef>
              <a:spcAft>
                <a:spcPct val="0"/>
              </a:spcAft>
            </a:pPr>
            <a:endParaRPr lang="en-GB" kern="0" dirty="0">
              <a:latin typeface="Arial"/>
              <a:ea typeface="+mj-ea"/>
              <a:cs typeface="+mj-cs"/>
            </a:endParaRPr>
          </a:p>
          <a:p>
            <a:pPr marL="457200" lvl="0" indent="-457200" fontAlgn="base">
              <a:spcBef>
                <a:spcPct val="0"/>
              </a:spcBef>
              <a:spcAft>
                <a:spcPct val="0"/>
              </a:spcAft>
            </a:pPr>
            <a:r>
              <a:rPr lang="en-GB" kern="0" dirty="0" smtClean="0">
                <a:latin typeface="Arial"/>
                <a:ea typeface="+mj-ea"/>
                <a:cs typeface="+mj-cs"/>
              </a:rPr>
              <a:t>For p=2 we get the Euclidean norm:</a:t>
            </a:r>
          </a:p>
          <a:p>
            <a:pPr marL="457200" lvl="0" indent="-457200" fontAlgn="base">
              <a:spcBef>
                <a:spcPct val="0"/>
              </a:spcBef>
              <a:spcAft>
                <a:spcPct val="0"/>
              </a:spcAft>
            </a:pPr>
            <a:endParaRPr lang="es-ES_tradnl" kern="0" dirty="0" smtClean="0">
              <a:latin typeface="Arial"/>
              <a:ea typeface="+mj-ea"/>
              <a:cs typeface="+mj-cs"/>
            </a:endParaRPr>
          </a:p>
          <a:p>
            <a:pPr marL="457200" lvl="0" indent="-457200" fontAlgn="base">
              <a:spcBef>
                <a:spcPct val="0"/>
              </a:spcBef>
              <a:spcAft>
                <a:spcPct val="0"/>
              </a:spcAft>
            </a:pPr>
            <a:endParaRPr lang="es-ES_tradnl" kern="0" dirty="0">
              <a:latin typeface="Arial"/>
              <a:ea typeface="+mj-ea"/>
              <a:cs typeface="+mj-cs"/>
            </a:endParaRPr>
          </a:p>
        </p:txBody>
      </p:sp>
      <p:grpSp>
        <p:nvGrpSpPr>
          <p:cNvPr id="7" name="Group 6"/>
          <p:cNvGrpSpPr/>
          <p:nvPr/>
        </p:nvGrpSpPr>
        <p:grpSpPr>
          <a:xfrm>
            <a:off x="1689100" y="1988840"/>
            <a:ext cx="5765800" cy="736600"/>
            <a:chOff x="1689100" y="2476376"/>
            <a:chExt cx="5765800" cy="736600"/>
          </a:xfrm>
        </p:grpSpPr>
        <p:sp>
          <p:nvSpPr>
            <p:cNvPr id="10" name="Rounded Rectangle 9"/>
            <p:cNvSpPr/>
            <p:nvPr/>
          </p:nvSpPr>
          <p:spPr>
            <a:xfrm>
              <a:off x="6588224" y="2587928"/>
              <a:ext cx="864096"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3" name="Rounded Rectangle 2"/>
            <p:cNvSpPr/>
            <p:nvPr/>
          </p:nvSpPr>
          <p:spPr>
            <a:xfrm>
              <a:off x="2555776" y="2587928"/>
              <a:ext cx="864096"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graphicFrame>
          <p:nvGraphicFramePr>
            <p:cNvPr id="2" name="Object 1"/>
            <p:cNvGraphicFramePr>
              <a:graphicFrameLocks noChangeAspect="1"/>
            </p:cNvGraphicFramePr>
            <p:nvPr>
              <p:extLst>
                <p:ext uri="{D42A27DB-BD31-4B8C-83A1-F6EECF244321}">
                  <p14:modId xmlns:p14="http://schemas.microsoft.com/office/powerpoint/2010/main" xmlns="" val="1943414700"/>
                </p:ext>
              </p:extLst>
            </p:nvPr>
          </p:nvGraphicFramePr>
          <p:xfrm>
            <a:off x="1689100" y="2476376"/>
            <a:ext cx="5765800" cy="736600"/>
          </p:xfrm>
          <a:graphic>
            <a:graphicData uri="http://schemas.openxmlformats.org/presentationml/2006/ole">
              <p:oleObj spid="_x0000_s34972" name="Equation" r:id="rId3" imgW="3288960" imgH="419040" progId="Equation.3">
                <p:embed/>
              </p:oleObj>
            </a:graphicData>
          </a:graphic>
        </p:graphicFrame>
      </p:grpSp>
      <p:graphicFrame>
        <p:nvGraphicFramePr>
          <p:cNvPr id="22" name="Object 21"/>
          <p:cNvGraphicFramePr>
            <a:graphicFrameLocks noChangeAspect="1"/>
          </p:cNvGraphicFramePr>
          <p:nvPr>
            <p:extLst>
              <p:ext uri="{D42A27DB-BD31-4B8C-83A1-F6EECF244321}">
                <p14:modId xmlns:p14="http://schemas.microsoft.com/office/powerpoint/2010/main" xmlns="" val="435680929"/>
              </p:ext>
            </p:extLst>
          </p:nvPr>
        </p:nvGraphicFramePr>
        <p:xfrm>
          <a:off x="3570288" y="3356992"/>
          <a:ext cx="2003425" cy="960437"/>
        </p:xfrm>
        <a:graphic>
          <a:graphicData uri="http://schemas.openxmlformats.org/presentationml/2006/ole">
            <p:oleObj spid="_x0000_s34973" name="Equation" r:id="rId4" imgW="1143000" imgH="545760" progId="Equation.3">
              <p:embed/>
            </p:oleObj>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xmlns="" val="249858047"/>
              </p:ext>
            </p:extLst>
          </p:nvPr>
        </p:nvGraphicFramePr>
        <p:xfrm>
          <a:off x="4139952" y="4485159"/>
          <a:ext cx="1581150" cy="1608137"/>
        </p:xfrm>
        <a:graphic>
          <a:graphicData uri="http://schemas.openxmlformats.org/presentationml/2006/ole">
            <p:oleObj spid="_x0000_s34974" name="Equation" r:id="rId5" imgW="901440" imgH="914400" progId="Equation.3">
              <p:embed/>
            </p:oleObj>
          </a:graphicData>
        </a:graphic>
      </p:graphicFrame>
    </p:spTree>
    <p:extLst>
      <p:ext uri="{BB962C8B-B14F-4D97-AF65-F5344CB8AC3E}">
        <p14:creationId xmlns:p14="http://schemas.microsoft.com/office/powerpoint/2010/main" xmlns="" val="324821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024000" y="6650983"/>
            <a:ext cx="3024000" cy="207017"/>
          </a:xfrm>
        </p:spPr>
        <p:txBody>
          <a:bodyPr/>
          <a:lstStyle/>
          <a:p>
            <a:r>
              <a:rPr lang="en-GB" smtClean="0"/>
              <a:t>Deep Learning for Finance</a:t>
            </a:r>
            <a:endParaRPr lang="en-US" dirty="0"/>
          </a:p>
        </p:txBody>
      </p:sp>
      <p:sp>
        <p:nvSpPr>
          <p:cNvPr id="5" name="4 Marcador de fecha"/>
          <p:cNvSpPr>
            <a:spLocks noGrp="1"/>
          </p:cNvSpPr>
          <p:nvPr>
            <p:ph type="dt" sz="half" idx="10"/>
          </p:nvPr>
        </p:nvSpPr>
        <p:spPr>
          <a:xfrm>
            <a:off x="0" y="6650983"/>
            <a:ext cx="3024000" cy="207017"/>
          </a:xfrm>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6" name="5 Marcador de número de diapositiva"/>
          <p:cNvSpPr>
            <a:spLocks noGrp="1"/>
          </p:cNvSpPr>
          <p:nvPr>
            <p:ph type="sldNum" sz="quarter" idx="12"/>
          </p:nvPr>
        </p:nvSpPr>
        <p:spPr>
          <a:xfrm>
            <a:off x="6048000" y="6650831"/>
            <a:ext cx="3096000" cy="207169"/>
          </a:xfrm>
        </p:spPr>
        <p:txBody>
          <a:bodyPr/>
          <a:lstStyle/>
          <a:p>
            <a:fld id="{EE066765-D2D0-48D9-BC46-F648C8DB7387}" type="slidenum">
              <a:rPr lang="es-ES" smtClean="0"/>
              <a:pPr/>
              <a:t>21</a:t>
            </a:fld>
            <a:endParaRPr lang="es-ES"/>
          </a:p>
        </p:txBody>
      </p:sp>
      <p:cxnSp>
        <p:nvCxnSpPr>
          <p:cNvPr id="77" name="76 Conector recto"/>
          <p:cNvCxnSpPr/>
          <p:nvPr/>
        </p:nvCxnSpPr>
        <p:spPr>
          <a:xfrm>
            <a:off x="0" y="396000"/>
            <a:ext cx="914400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9" name="1 Título"/>
          <p:cNvSpPr>
            <a:spLocks noGrp="1"/>
          </p:cNvSpPr>
          <p:nvPr>
            <p:ph type="title"/>
          </p:nvPr>
        </p:nvSpPr>
        <p:spPr>
          <a:xfrm>
            <a:off x="0" y="0"/>
            <a:ext cx="9144000" cy="396000"/>
          </a:xfrm>
        </p:spPr>
        <p:txBody>
          <a:bodyPr>
            <a:noAutofit/>
          </a:bodyPr>
          <a:lstStyle/>
          <a:p>
            <a:r>
              <a:rPr lang="en-US" sz="2400" dirty="0" smtClean="0">
                <a:solidFill>
                  <a:schemeClr val="accent2">
                    <a:lumMod val="50000"/>
                  </a:schemeClr>
                </a:solidFill>
              </a:rPr>
              <a:t>Machine Learning</a:t>
            </a:r>
            <a:endParaRPr lang="en-US" sz="2400" dirty="0">
              <a:solidFill>
                <a:schemeClr val="accent2">
                  <a:lumMod val="50000"/>
                </a:schemeClr>
              </a:solidFill>
            </a:endParaRPr>
          </a:p>
        </p:txBody>
      </p:sp>
      <p:sp>
        <p:nvSpPr>
          <p:cNvPr id="11" name="Title 1"/>
          <p:cNvSpPr txBox="1">
            <a:spLocks/>
          </p:cNvSpPr>
          <p:nvPr/>
        </p:nvSpPr>
        <p:spPr>
          <a:xfrm>
            <a:off x="310828" y="476672"/>
            <a:ext cx="8547452" cy="5952724"/>
          </a:xfrm>
          <a:prstGeom prst="rect">
            <a:avLst/>
          </a:prstGeom>
        </p:spPr>
        <p:txBody>
          <a:bodyPr vert="horz" lIns="91440" tIns="45720" rIns="91440" bIns="45720" rtlCol="0" anchor="t">
            <a:noAutofit/>
          </a:bodyPr>
          <a:lstStyle/>
          <a:p>
            <a:pPr lvl="0" fontAlgn="base">
              <a:spcBef>
                <a:spcPct val="0"/>
              </a:spcBef>
              <a:spcAft>
                <a:spcPct val="0"/>
              </a:spcAft>
            </a:pPr>
            <a:r>
              <a:rPr lang="en-US" sz="2400" kern="0" dirty="0" smtClean="0">
                <a:solidFill>
                  <a:schemeClr val="accent2">
                    <a:lumMod val="50000"/>
                  </a:schemeClr>
                </a:solidFill>
                <a:latin typeface="Arial"/>
                <a:ea typeface="+mj-ea"/>
                <a:cs typeface="+mj-cs"/>
              </a:rPr>
              <a:t>Regularization</a:t>
            </a:r>
            <a:endParaRPr kumimoji="0" lang="en-US" sz="2400" b="0" i="0" u="none" strike="noStrike" kern="0" cap="none" spc="0" normalizeH="0" noProof="0" dirty="0" smtClean="0">
              <a:ln>
                <a:noFill/>
              </a:ln>
              <a:solidFill>
                <a:schemeClr val="accent2">
                  <a:lumMod val="50000"/>
                </a:schemeClr>
              </a:solidFill>
              <a:effectLst/>
              <a:uLnTx/>
              <a:uFillTx/>
              <a:latin typeface="Arial"/>
              <a:ea typeface="+mj-ea"/>
              <a:cs typeface="+mj-cs"/>
            </a:endParaRPr>
          </a:p>
          <a:p>
            <a:pPr marL="457200" lvl="0" indent="-457200" fontAlgn="base">
              <a:spcBef>
                <a:spcPct val="0"/>
              </a:spcBef>
              <a:spcAft>
                <a:spcPct val="0"/>
              </a:spcAft>
            </a:pPr>
            <a:r>
              <a:rPr lang="en-GB" kern="0" dirty="0" smtClean="0">
                <a:latin typeface="Arial"/>
              </a:rPr>
              <a:t>One of the most common forms of regularization is the </a:t>
            </a:r>
            <a:r>
              <a:rPr lang="es-ES_tradnl" kern="0" dirty="0" err="1" smtClean="0">
                <a:latin typeface="Arial"/>
              </a:rPr>
              <a:t>Tikhonov</a:t>
            </a:r>
            <a:r>
              <a:rPr lang="es-ES_tradnl" kern="0" dirty="0" smtClean="0">
                <a:latin typeface="Arial"/>
              </a:rPr>
              <a:t> </a:t>
            </a:r>
            <a:r>
              <a:rPr lang="en-GB" kern="0" dirty="0" smtClean="0">
                <a:latin typeface="Arial"/>
              </a:rPr>
              <a:t>regularization</a:t>
            </a:r>
            <a:r>
              <a:rPr lang="es-ES_tradnl" kern="0" dirty="0" smtClean="0">
                <a:latin typeface="Arial"/>
              </a:rPr>
              <a:t> </a:t>
            </a:r>
            <a:r>
              <a:rPr lang="es-ES_tradnl" kern="0" dirty="0" err="1" smtClean="0">
                <a:latin typeface="Arial"/>
              </a:rPr>
              <a:t>also</a:t>
            </a:r>
            <a:r>
              <a:rPr lang="es-ES_tradnl" kern="0" dirty="0" smtClean="0">
                <a:latin typeface="Arial"/>
              </a:rPr>
              <a:t> </a:t>
            </a:r>
            <a:r>
              <a:rPr lang="es-ES_tradnl" kern="0" dirty="0" err="1" smtClean="0">
                <a:latin typeface="Arial"/>
              </a:rPr>
              <a:t>known</a:t>
            </a:r>
            <a:r>
              <a:rPr lang="es-ES_tradnl" kern="0" dirty="0" smtClean="0">
                <a:latin typeface="Arial"/>
              </a:rPr>
              <a:t> as </a:t>
            </a:r>
            <a:r>
              <a:rPr lang="es-ES_tradnl" kern="0" dirty="0" err="1" smtClean="0">
                <a:latin typeface="Arial"/>
              </a:rPr>
              <a:t>ridge</a:t>
            </a:r>
            <a:r>
              <a:rPr lang="es-ES_tradnl" kern="0" dirty="0" smtClean="0">
                <a:latin typeface="Arial"/>
              </a:rPr>
              <a:t> </a:t>
            </a:r>
            <a:r>
              <a:rPr lang="es-ES_tradnl" kern="0" dirty="0" err="1">
                <a:latin typeface="Arial"/>
              </a:rPr>
              <a:t>regresion</a:t>
            </a:r>
            <a:r>
              <a:rPr lang="es-ES_tradnl" kern="0" dirty="0">
                <a:latin typeface="Arial"/>
              </a:rPr>
              <a:t> (L2):</a:t>
            </a:r>
            <a:endParaRPr lang="en-GB" kern="0" dirty="0">
              <a:latin typeface="Arial"/>
            </a:endParaRPr>
          </a:p>
          <a:p>
            <a:pPr marL="457200" lvl="0" indent="-457200" fontAlgn="base">
              <a:spcBef>
                <a:spcPct val="0"/>
              </a:spcBef>
              <a:spcAft>
                <a:spcPct val="0"/>
              </a:spcAft>
            </a:pPr>
            <a:endParaRPr lang="en-GB" kern="0" dirty="0" smtClean="0">
              <a:latin typeface="Arial"/>
            </a:endParaRPr>
          </a:p>
          <a:p>
            <a:pPr marL="457200" lvl="0" indent="-457200" fontAlgn="base">
              <a:spcBef>
                <a:spcPct val="0"/>
              </a:spcBef>
              <a:spcAft>
                <a:spcPct val="0"/>
              </a:spcAft>
            </a:pPr>
            <a:endParaRPr lang="en-GB" kern="0" dirty="0" smtClean="0">
              <a:latin typeface="Arial"/>
            </a:endParaRPr>
          </a:p>
          <a:p>
            <a:pPr marL="457200" lvl="0" indent="-457200" fontAlgn="base">
              <a:spcBef>
                <a:spcPct val="0"/>
              </a:spcBef>
              <a:spcAft>
                <a:spcPct val="0"/>
              </a:spcAft>
            </a:pPr>
            <a:endParaRPr lang="en-GB" kern="0" dirty="0" smtClean="0">
              <a:latin typeface="Arial"/>
            </a:endParaRPr>
          </a:p>
          <a:p>
            <a:pPr marL="457200" lvl="0" indent="-457200" fontAlgn="base">
              <a:spcBef>
                <a:spcPct val="0"/>
              </a:spcBef>
              <a:spcAft>
                <a:spcPct val="0"/>
              </a:spcAft>
            </a:pPr>
            <a:r>
              <a:rPr lang="en-GB" kern="0" dirty="0" smtClean="0">
                <a:latin typeface="Arial"/>
                <a:ea typeface="+mj-ea"/>
                <a:cs typeface="+mj-cs"/>
              </a:rPr>
              <a:t>We use a small constant </a:t>
            </a:r>
            <a:r>
              <a:rPr lang="en-GB" kern="0" dirty="0" smtClean="0">
                <a:latin typeface="Arial"/>
                <a:ea typeface="+mj-ea"/>
                <a:cs typeface="+mj-cs"/>
                <a:sym typeface="Symbol"/>
              </a:rPr>
              <a:t> multiplied by </a:t>
            </a:r>
            <a:r>
              <a:rPr lang="en-GB" kern="0" dirty="0" smtClean="0">
                <a:latin typeface="Arial"/>
                <a:ea typeface="+mj-ea"/>
                <a:cs typeface="+mj-cs"/>
              </a:rPr>
              <a:t>the </a:t>
            </a:r>
            <a:r>
              <a:rPr lang="en-US" kern="0" dirty="0">
                <a:latin typeface="Arial"/>
              </a:rPr>
              <a:t>weight coefficients </a:t>
            </a:r>
            <a:r>
              <a:rPr lang="en-GB" kern="0" dirty="0" smtClean="0">
                <a:latin typeface="Arial"/>
                <a:ea typeface="+mj-ea"/>
                <a:cs typeface="+mj-cs"/>
              </a:rPr>
              <a:t>of the Deep Neural network to calculate the regularization.</a:t>
            </a:r>
          </a:p>
          <a:p>
            <a:pPr marL="457200" lvl="0" indent="-457200" fontAlgn="base">
              <a:spcBef>
                <a:spcPct val="0"/>
              </a:spcBef>
              <a:spcAft>
                <a:spcPct val="0"/>
              </a:spcAft>
            </a:pPr>
            <a:endParaRPr lang="en-GB" kern="0" dirty="0" smtClean="0">
              <a:latin typeface="Arial"/>
              <a:ea typeface="+mj-ea"/>
              <a:cs typeface="+mj-cs"/>
            </a:endParaRPr>
          </a:p>
          <a:p>
            <a:pPr marL="457200" lvl="0" indent="-457200" fontAlgn="base">
              <a:spcBef>
                <a:spcPct val="0"/>
              </a:spcBef>
              <a:spcAft>
                <a:spcPct val="0"/>
              </a:spcAft>
            </a:pPr>
            <a:endParaRPr lang="en-GB" kern="0" dirty="0">
              <a:latin typeface="Arial"/>
              <a:ea typeface="+mj-ea"/>
              <a:cs typeface="+mj-cs"/>
            </a:endParaRPr>
          </a:p>
          <a:p>
            <a:pPr marL="457200" lvl="0" indent="-457200" fontAlgn="base">
              <a:spcBef>
                <a:spcPct val="0"/>
              </a:spcBef>
              <a:spcAft>
                <a:spcPct val="0"/>
              </a:spcAft>
            </a:pPr>
            <a:endParaRPr lang="en-GB" kern="0" dirty="0" smtClean="0">
              <a:latin typeface="Arial"/>
              <a:ea typeface="+mj-ea"/>
              <a:cs typeface="+mj-cs"/>
            </a:endParaRPr>
          </a:p>
          <a:p>
            <a:pPr marL="457200" lvl="0" indent="-457200" fontAlgn="base">
              <a:spcBef>
                <a:spcPct val="0"/>
              </a:spcBef>
              <a:spcAft>
                <a:spcPct val="0"/>
              </a:spcAft>
            </a:pPr>
            <a:endParaRPr lang="en-GB" kern="0" dirty="0" smtClean="0">
              <a:latin typeface="Arial"/>
              <a:ea typeface="+mj-ea"/>
              <a:cs typeface="+mj-cs"/>
            </a:endParaRPr>
          </a:p>
          <a:p>
            <a:pPr marL="457200" lvl="0" indent="-457200" fontAlgn="base">
              <a:spcBef>
                <a:spcPct val="0"/>
              </a:spcBef>
              <a:spcAft>
                <a:spcPct val="0"/>
              </a:spcAft>
            </a:pPr>
            <a:r>
              <a:rPr lang="en-GB" kern="0" dirty="0" smtClean="0">
                <a:latin typeface="Arial"/>
                <a:sym typeface="Symbol"/>
              </a:rPr>
              <a:t>The parameter </a:t>
            </a:r>
            <a:r>
              <a:rPr lang="en-GB" kern="0" dirty="0" smtClean="0">
                <a:latin typeface="Arial"/>
                <a:ea typeface="+mj-ea"/>
                <a:cs typeface="+mj-cs"/>
              </a:rPr>
              <a:t> controls the importance of the regularization term.</a:t>
            </a:r>
          </a:p>
          <a:p>
            <a:pPr marL="457200" lvl="0" indent="-457200" fontAlgn="base">
              <a:spcBef>
                <a:spcPct val="0"/>
              </a:spcBef>
              <a:spcAft>
                <a:spcPct val="0"/>
              </a:spcAft>
            </a:pPr>
            <a:r>
              <a:rPr lang="en-GB" kern="0" dirty="0" smtClean="0">
                <a:latin typeface="Arial"/>
                <a:ea typeface="+mj-ea"/>
                <a:cs typeface="+mj-cs"/>
              </a:rPr>
              <a:t>The regularization term penalizes large weights which helps to solve the network and prevents overfitting.</a:t>
            </a:r>
            <a:endParaRPr lang="en-GB" kern="0" dirty="0">
              <a:latin typeface="Arial"/>
              <a:ea typeface="+mj-ea"/>
              <a:cs typeface="+mj-cs"/>
            </a:endParaRPr>
          </a:p>
          <a:p>
            <a:pPr marL="457200" lvl="0" indent="-457200" fontAlgn="base">
              <a:spcBef>
                <a:spcPct val="0"/>
              </a:spcBef>
              <a:spcAft>
                <a:spcPct val="0"/>
              </a:spcAft>
            </a:pPr>
            <a:endParaRPr lang="en-GB" kern="0" dirty="0" smtClean="0">
              <a:latin typeface="Arial"/>
              <a:ea typeface="+mj-ea"/>
              <a:cs typeface="+mj-cs"/>
            </a:endParaRPr>
          </a:p>
        </p:txBody>
      </p:sp>
      <p:graphicFrame>
        <p:nvGraphicFramePr>
          <p:cNvPr id="19" name="Object 18"/>
          <p:cNvGraphicFramePr>
            <a:graphicFrameLocks noChangeAspect="1"/>
          </p:cNvGraphicFramePr>
          <p:nvPr>
            <p:extLst>
              <p:ext uri="{D42A27DB-BD31-4B8C-83A1-F6EECF244321}">
                <p14:modId xmlns:p14="http://schemas.microsoft.com/office/powerpoint/2010/main" xmlns="" val="2270836498"/>
              </p:ext>
            </p:extLst>
          </p:nvPr>
        </p:nvGraphicFramePr>
        <p:xfrm>
          <a:off x="1622425" y="2924944"/>
          <a:ext cx="5899150" cy="758825"/>
        </p:xfrm>
        <a:graphic>
          <a:graphicData uri="http://schemas.openxmlformats.org/presentationml/2006/ole">
            <p:oleObj spid="_x0000_s35915" name="Equation" r:id="rId3" imgW="3365280" imgH="431640" progId="Equation.3">
              <p:embed/>
            </p:oleObj>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xmlns="" val="3016811250"/>
              </p:ext>
            </p:extLst>
          </p:nvPr>
        </p:nvGraphicFramePr>
        <p:xfrm>
          <a:off x="3602831" y="1484784"/>
          <a:ext cx="1938338" cy="760412"/>
        </p:xfrm>
        <a:graphic>
          <a:graphicData uri="http://schemas.openxmlformats.org/presentationml/2006/ole">
            <p:oleObj spid="_x0000_s35916" name="Equation" r:id="rId4" imgW="1104900" imgH="431800" progId="Equation.3">
              <p:embed/>
            </p:oleObj>
          </a:graphicData>
        </a:graphic>
      </p:graphicFrame>
    </p:spTree>
    <p:extLst>
      <p:ext uri="{BB962C8B-B14F-4D97-AF65-F5344CB8AC3E}">
        <p14:creationId xmlns:p14="http://schemas.microsoft.com/office/powerpoint/2010/main" xmlns="" val="831318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024000" y="6650983"/>
            <a:ext cx="3024000" cy="207017"/>
          </a:xfrm>
        </p:spPr>
        <p:txBody>
          <a:bodyPr/>
          <a:lstStyle/>
          <a:p>
            <a:r>
              <a:rPr lang="en-GB" smtClean="0"/>
              <a:t>Deep Learning for Finance</a:t>
            </a:r>
            <a:endParaRPr lang="en-US" dirty="0"/>
          </a:p>
        </p:txBody>
      </p:sp>
      <p:sp>
        <p:nvSpPr>
          <p:cNvPr id="5" name="4 Marcador de fecha"/>
          <p:cNvSpPr>
            <a:spLocks noGrp="1"/>
          </p:cNvSpPr>
          <p:nvPr>
            <p:ph type="dt" sz="half" idx="10"/>
          </p:nvPr>
        </p:nvSpPr>
        <p:spPr>
          <a:xfrm>
            <a:off x="0" y="6650983"/>
            <a:ext cx="3024000" cy="207017"/>
          </a:xfrm>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6" name="5 Marcador de número de diapositiva"/>
          <p:cNvSpPr>
            <a:spLocks noGrp="1"/>
          </p:cNvSpPr>
          <p:nvPr>
            <p:ph type="sldNum" sz="quarter" idx="12"/>
          </p:nvPr>
        </p:nvSpPr>
        <p:spPr>
          <a:xfrm>
            <a:off x="6048000" y="6650831"/>
            <a:ext cx="3096000" cy="207169"/>
          </a:xfrm>
        </p:spPr>
        <p:txBody>
          <a:bodyPr/>
          <a:lstStyle/>
          <a:p>
            <a:fld id="{EE066765-D2D0-48D9-BC46-F648C8DB7387}" type="slidenum">
              <a:rPr lang="es-ES" smtClean="0"/>
              <a:pPr/>
              <a:t>22</a:t>
            </a:fld>
            <a:endParaRPr lang="es-ES"/>
          </a:p>
        </p:txBody>
      </p:sp>
      <p:cxnSp>
        <p:nvCxnSpPr>
          <p:cNvPr id="77" name="76 Conector recto"/>
          <p:cNvCxnSpPr/>
          <p:nvPr/>
        </p:nvCxnSpPr>
        <p:spPr>
          <a:xfrm>
            <a:off x="0" y="396000"/>
            <a:ext cx="914400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9" name="1 Título"/>
          <p:cNvSpPr>
            <a:spLocks noGrp="1"/>
          </p:cNvSpPr>
          <p:nvPr>
            <p:ph type="title"/>
          </p:nvPr>
        </p:nvSpPr>
        <p:spPr>
          <a:xfrm>
            <a:off x="0" y="0"/>
            <a:ext cx="9144000" cy="396000"/>
          </a:xfrm>
        </p:spPr>
        <p:txBody>
          <a:bodyPr>
            <a:noAutofit/>
          </a:bodyPr>
          <a:lstStyle/>
          <a:p>
            <a:r>
              <a:rPr lang="en-US" sz="2400" dirty="0" smtClean="0">
                <a:solidFill>
                  <a:schemeClr val="accent2">
                    <a:lumMod val="50000"/>
                  </a:schemeClr>
                </a:solidFill>
              </a:rPr>
              <a:t>Machine Learning</a:t>
            </a:r>
            <a:endParaRPr lang="en-US" sz="2400" dirty="0">
              <a:solidFill>
                <a:schemeClr val="accent2">
                  <a:lumMod val="50000"/>
                </a:schemeClr>
              </a:solidFill>
            </a:endParaRPr>
          </a:p>
        </p:txBody>
      </p:sp>
      <p:sp>
        <p:nvSpPr>
          <p:cNvPr id="11" name="Title 1"/>
          <p:cNvSpPr txBox="1">
            <a:spLocks/>
          </p:cNvSpPr>
          <p:nvPr/>
        </p:nvSpPr>
        <p:spPr>
          <a:xfrm>
            <a:off x="310828" y="476672"/>
            <a:ext cx="8547452" cy="5952724"/>
          </a:xfrm>
          <a:prstGeom prst="rect">
            <a:avLst/>
          </a:prstGeom>
        </p:spPr>
        <p:txBody>
          <a:bodyPr vert="horz" lIns="91440" tIns="45720" rIns="91440" bIns="45720" rtlCol="0" anchor="t">
            <a:noAutofit/>
          </a:bodyPr>
          <a:lstStyle/>
          <a:p>
            <a:pPr lvl="0" fontAlgn="base">
              <a:spcBef>
                <a:spcPct val="0"/>
              </a:spcBef>
              <a:spcAft>
                <a:spcPct val="0"/>
              </a:spcAft>
            </a:pPr>
            <a:r>
              <a:rPr lang="en-US" sz="2400" kern="0" dirty="0" smtClean="0">
                <a:solidFill>
                  <a:schemeClr val="accent2">
                    <a:lumMod val="50000"/>
                  </a:schemeClr>
                </a:solidFill>
                <a:latin typeface="Arial"/>
                <a:ea typeface="+mj-ea"/>
                <a:cs typeface="+mj-cs"/>
              </a:rPr>
              <a:t>Dropout</a:t>
            </a:r>
            <a:endParaRPr kumimoji="0" lang="en-US" sz="2400" b="0" i="0" u="none" strike="noStrike" kern="0" cap="none" spc="0" normalizeH="0" noProof="0" dirty="0" smtClean="0">
              <a:ln>
                <a:noFill/>
              </a:ln>
              <a:solidFill>
                <a:schemeClr val="accent2">
                  <a:lumMod val="50000"/>
                </a:schemeClr>
              </a:solidFill>
              <a:effectLst/>
              <a:uLnTx/>
              <a:uFillTx/>
              <a:latin typeface="Arial"/>
              <a:ea typeface="+mj-ea"/>
              <a:cs typeface="+mj-cs"/>
            </a:endParaRPr>
          </a:p>
          <a:p>
            <a:pPr marL="457200" lvl="0" indent="-457200" fontAlgn="base">
              <a:spcBef>
                <a:spcPct val="0"/>
              </a:spcBef>
              <a:spcAft>
                <a:spcPct val="0"/>
              </a:spcAft>
            </a:pPr>
            <a:r>
              <a:rPr lang="en-GB" kern="0" dirty="0">
                <a:latin typeface="Arial"/>
                <a:ea typeface="+mj-ea"/>
                <a:cs typeface="+mj-cs"/>
              </a:rPr>
              <a:t>Dropout is a regularization technique for reducing overfitting in neural networks by preventing complex co-adaptations on training data. It is a very efficient way of performing model averaging with neural </a:t>
            </a:r>
            <a:r>
              <a:rPr lang="en-GB" kern="0" dirty="0" smtClean="0">
                <a:latin typeface="Arial"/>
                <a:ea typeface="+mj-ea"/>
                <a:cs typeface="+mj-cs"/>
              </a:rPr>
              <a:t>networks.</a:t>
            </a:r>
          </a:p>
          <a:p>
            <a:pPr marL="457200" lvl="0" indent="-457200" fontAlgn="base">
              <a:spcBef>
                <a:spcPct val="0"/>
              </a:spcBef>
              <a:spcAft>
                <a:spcPct val="0"/>
              </a:spcAft>
            </a:pPr>
            <a:r>
              <a:rPr lang="en-US" kern="0" dirty="0" smtClean="0">
                <a:latin typeface="Arial"/>
                <a:ea typeface="+mj-ea"/>
                <a:cs typeface="+mj-cs"/>
              </a:rPr>
              <a:t>Dropout basically removes randomly a proportion of the nodes of the layers. This actually removes the ingoing and outgoing links of that nodes (activations). It just destroy a proportion of the data that’s flowing through the network.</a:t>
            </a:r>
          </a:p>
          <a:p>
            <a:pPr marL="457200" lvl="0" indent="-457200" fontAlgn="base">
              <a:spcBef>
                <a:spcPct val="0"/>
              </a:spcBef>
              <a:spcAft>
                <a:spcPct val="0"/>
              </a:spcAft>
            </a:pPr>
            <a:r>
              <a:rPr lang="en-US" kern="0" dirty="0" smtClean="0">
                <a:latin typeface="Arial"/>
                <a:ea typeface="+mj-ea"/>
                <a:cs typeface="+mj-cs"/>
              </a:rPr>
              <a:t>After applying the dropout (crossed nodes have been dropped):</a:t>
            </a:r>
          </a:p>
          <a:p>
            <a:pPr marL="457200" lvl="0" indent="-457200" fontAlgn="base">
              <a:spcBef>
                <a:spcPct val="0"/>
              </a:spcBef>
              <a:spcAft>
                <a:spcPct val="0"/>
              </a:spcAft>
            </a:pPr>
            <a:endParaRPr lang="en-US" kern="0" dirty="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a:latin typeface="Arial"/>
              <a:ea typeface="+mj-ea"/>
              <a:cs typeface="+mj-cs"/>
            </a:endParaRPr>
          </a:p>
          <a:p>
            <a:pPr marL="457200" lvl="0" indent="-457200" fontAlgn="base">
              <a:spcBef>
                <a:spcPct val="0"/>
              </a:spcBef>
              <a:spcAft>
                <a:spcPct val="0"/>
              </a:spcAft>
            </a:pPr>
            <a:r>
              <a:rPr lang="en-US" kern="0" dirty="0" smtClean="0">
                <a:latin typeface="Arial"/>
              </a:rPr>
              <a:t>Process </a:t>
            </a:r>
            <a:r>
              <a:rPr lang="en-US" kern="0" dirty="0">
                <a:latin typeface="Arial"/>
              </a:rPr>
              <a:t>description:</a:t>
            </a:r>
          </a:p>
          <a:p>
            <a:pPr marL="914400" lvl="1" indent="-457200" fontAlgn="base">
              <a:spcBef>
                <a:spcPct val="0"/>
              </a:spcBef>
              <a:spcAft>
                <a:spcPct val="0"/>
              </a:spcAft>
              <a:buFont typeface="+mj-lt"/>
              <a:buAutoNum type="arabicPeriod"/>
            </a:pPr>
            <a:r>
              <a:rPr lang="en-US" sz="1600" kern="0" dirty="0">
                <a:latin typeface="Arial"/>
              </a:rPr>
              <a:t>Randomly </a:t>
            </a:r>
            <a:r>
              <a:rPr lang="en-US" sz="1600" kern="0" dirty="0" smtClean="0">
                <a:latin typeface="Arial"/>
              </a:rPr>
              <a:t>drop </a:t>
            </a:r>
            <a:r>
              <a:rPr lang="en-US" sz="1600" kern="0" dirty="0">
                <a:latin typeface="Arial"/>
              </a:rPr>
              <a:t>a proportion of </a:t>
            </a:r>
            <a:r>
              <a:rPr lang="en-US" sz="1600" kern="0" dirty="0" smtClean="0">
                <a:latin typeface="Arial"/>
              </a:rPr>
              <a:t>the nodes of each layer.</a:t>
            </a:r>
          </a:p>
          <a:p>
            <a:pPr marL="914400" lvl="1" indent="-457200" fontAlgn="base">
              <a:spcBef>
                <a:spcPct val="0"/>
              </a:spcBef>
              <a:spcAft>
                <a:spcPct val="0"/>
              </a:spcAft>
              <a:buFont typeface="+mj-lt"/>
              <a:buAutoNum type="arabicPeriod"/>
            </a:pPr>
            <a:r>
              <a:rPr lang="en-US" sz="1600" kern="0" dirty="0" smtClean="0">
                <a:latin typeface="Arial"/>
              </a:rPr>
              <a:t>Apply inverted dropout factor to activations (divide by keep probability).</a:t>
            </a:r>
            <a:endParaRPr lang="en-US" sz="1600" kern="0" dirty="0">
              <a:latin typeface="Arial"/>
            </a:endParaRPr>
          </a:p>
          <a:p>
            <a:pPr marL="914400" lvl="1" indent="-457200" fontAlgn="base">
              <a:spcBef>
                <a:spcPct val="0"/>
              </a:spcBef>
              <a:spcAft>
                <a:spcPct val="0"/>
              </a:spcAft>
              <a:buFont typeface="+mj-lt"/>
              <a:buAutoNum type="arabicPeriod"/>
            </a:pPr>
            <a:r>
              <a:rPr lang="en-US" sz="1600" kern="0" dirty="0">
                <a:latin typeface="Arial"/>
              </a:rPr>
              <a:t>Iterate the network through the entire train data set.</a:t>
            </a:r>
          </a:p>
          <a:p>
            <a:pPr marL="914400" lvl="1" indent="-457200" fontAlgn="base">
              <a:spcBef>
                <a:spcPct val="0"/>
              </a:spcBef>
              <a:spcAft>
                <a:spcPct val="0"/>
              </a:spcAft>
              <a:buFont typeface="+mj-lt"/>
              <a:buAutoNum type="arabicPeriod"/>
            </a:pPr>
            <a:r>
              <a:rPr lang="en-US" sz="1600" kern="0" dirty="0">
                <a:latin typeface="Arial"/>
              </a:rPr>
              <a:t>The next </a:t>
            </a:r>
            <a:r>
              <a:rPr lang="en-US" sz="1600" kern="0" dirty="0" smtClean="0">
                <a:latin typeface="Arial"/>
              </a:rPr>
              <a:t>iteration of the gradient descent, same proportion of the nodes per layer are dropped </a:t>
            </a:r>
            <a:r>
              <a:rPr lang="en-US" sz="1600" kern="0" dirty="0">
                <a:latin typeface="Arial"/>
              </a:rPr>
              <a:t>randomly again.</a:t>
            </a:r>
          </a:p>
          <a:p>
            <a:pPr marL="914400" lvl="1" indent="-457200" fontAlgn="base">
              <a:spcBef>
                <a:spcPct val="0"/>
              </a:spcBef>
              <a:spcAft>
                <a:spcPct val="0"/>
              </a:spcAft>
              <a:buFont typeface="+mj-lt"/>
              <a:buAutoNum type="arabicPeriod"/>
            </a:pPr>
            <a:r>
              <a:rPr lang="en-US" sz="1600" kern="0" dirty="0">
                <a:latin typeface="Arial"/>
              </a:rPr>
              <a:t>Repeat steps 2 and 3 until network converges to a solution</a:t>
            </a:r>
            <a:r>
              <a:rPr lang="en-US" sz="1600" kern="0" dirty="0" smtClean="0">
                <a:latin typeface="Arial"/>
              </a:rPr>
              <a:t>.</a:t>
            </a:r>
            <a:endParaRPr lang="en-US" sz="1600" kern="0" dirty="0">
              <a:latin typeface="Arial"/>
            </a:endParaRPr>
          </a:p>
        </p:txBody>
      </p:sp>
      <p:grpSp>
        <p:nvGrpSpPr>
          <p:cNvPr id="8" name="Group 7"/>
          <p:cNvGrpSpPr/>
          <p:nvPr/>
        </p:nvGrpSpPr>
        <p:grpSpPr>
          <a:xfrm>
            <a:off x="2171955" y="2958598"/>
            <a:ext cx="4800090" cy="1910562"/>
            <a:chOff x="275966" y="3822694"/>
            <a:chExt cx="4800090" cy="1910562"/>
          </a:xfrm>
        </p:grpSpPr>
        <p:grpSp>
          <p:nvGrpSpPr>
            <p:cNvPr id="9" name="Group 8"/>
            <p:cNvGrpSpPr/>
            <p:nvPr/>
          </p:nvGrpSpPr>
          <p:grpSpPr>
            <a:xfrm>
              <a:off x="990485" y="4221088"/>
              <a:ext cx="378960" cy="1512168"/>
              <a:chOff x="1447565" y="4221088"/>
              <a:chExt cx="378960" cy="1512168"/>
            </a:xfrm>
          </p:grpSpPr>
          <p:sp>
            <p:nvSpPr>
              <p:cNvPr id="87" name="Oval 86"/>
              <p:cNvSpPr/>
              <p:nvPr/>
            </p:nvSpPr>
            <p:spPr>
              <a:xfrm>
                <a:off x="1447565" y="4221088"/>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Ni1</a:t>
                </a:r>
                <a:endParaRPr lang="es-ES" sz="1200" dirty="0"/>
              </a:p>
            </p:txBody>
          </p:sp>
          <p:sp>
            <p:nvSpPr>
              <p:cNvPr id="88" name="Oval 87"/>
              <p:cNvSpPr/>
              <p:nvPr/>
            </p:nvSpPr>
            <p:spPr>
              <a:xfrm>
                <a:off x="1466485" y="5373216"/>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Ni3</a:t>
                </a:r>
                <a:endParaRPr lang="es-ES" sz="1200" dirty="0"/>
              </a:p>
            </p:txBody>
          </p:sp>
          <p:sp>
            <p:nvSpPr>
              <p:cNvPr id="89" name="Oval 88"/>
              <p:cNvSpPr/>
              <p:nvPr/>
            </p:nvSpPr>
            <p:spPr>
              <a:xfrm>
                <a:off x="1452309" y="4797152"/>
                <a:ext cx="360040" cy="360040"/>
              </a:xfrm>
              <a:prstGeom prst="ellipse">
                <a:avLst/>
              </a:prstGeom>
              <a:solidFill>
                <a:schemeClr val="bg1"/>
              </a:solidFill>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s-ES_tradnl" sz="1200" dirty="0" smtClean="0">
                    <a:solidFill>
                      <a:schemeClr val="dk1"/>
                    </a:solidFill>
                  </a:rPr>
                  <a:t>X</a:t>
                </a:r>
                <a:endParaRPr lang="es-ES" sz="1200" dirty="0">
                  <a:solidFill>
                    <a:schemeClr val="dk1"/>
                  </a:solidFill>
                </a:endParaRPr>
              </a:p>
            </p:txBody>
          </p:sp>
        </p:grpSp>
        <p:sp>
          <p:nvSpPr>
            <p:cNvPr id="10" name="Oval 9"/>
            <p:cNvSpPr/>
            <p:nvPr/>
          </p:nvSpPr>
          <p:spPr>
            <a:xfrm>
              <a:off x="4110860" y="4797152"/>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n-GB" sz="1200" dirty="0" smtClean="0"/>
                <a:t>Out</a:t>
              </a:r>
              <a:endParaRPr lang="en-GB" sz="1200" dirty="0"/>
            </a:p>
          </p:txBody>
        </p:sp>
        <p:cxnSp>
          <p:nvCxnSpPr>
            <p:cNvPr id="17" name="Straight Arrow Connector 16"/>
            <p:cNvCxnSpPr>
              <a:stCxn id="87" idx="6"/>
              <a:endCxn id="84" idx="1"/>
            </p:cNvCxnSpPr>
            <p:nvPr/>
          </p:nvCxnSpPr>
          <p:spPr>
            <a:xfrm>
              <a:off x="1350525" y="4401108"/>
              <a:ext cx="321506" cy="44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2" idx="6"/>
              <a:endCxn id="10" idx="3"/>
            </p:cNvCxnSpPr>
            <p:nvPr/>
          </p:nvCxnSpPr>
          <p:spPr>
            <a:xfrm flipV="1">
              <a:off x="3865745" y="5104465"/>
              <a:ext cx="297842" cy="44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ángulo 6"/>
            <p:cNvSpPr/>
            <p:nvPr/>
          </p:nvSpPr>
          <p:spPr>
            <a:xfrm>
              <a:off x="4716016" y="4849983"/>
              <a:ext cx="360040" cy="254378"/>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Y</a:t>
              </a:r>
              <a:endParaRPr lang="en-GB" sz="1400" dirty="0"/>
            </a:p>
          </p:txBody>
        </p:sp>
        <p:cxnSp>
          <p:nvCxnSpPr>
            <p:cNvPr id="21" name="Straight Arrow Connector 20"/>
            <p:cNvCxnSpPr>
              <a:stCxn id="10" idx="6"/>
              <a:endCxn id="20" idx="1"/>
            </p:cNvCxnSpPr>
            <p:nvPr/>
          </p:nvCxnSpPr>
          <p:spPr>
            <a:xfrm>
              <a:off x="4470900" y="4977172"/>
              <a:ext cx="2451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391315" y="4487650"/>
              <a:ext cx="354054" cy="979044"/>
              <a:chOff x="391316" y="4492071"/>
              <a:chExt cx="354054" cy="979044"/>
            </a:xfrm>
          </p:grpSpPr>
          <p:sp>
            <p:nvSpPr>
              <p:cNvPr id="85" name="Rectángulo 10"/>
              <p:cNvSpPr/>
              <p:nvPr/>
            </p:nvSpPr>
            <p:spPr>
              <a:xfrm>
                <a:off x="391316" y="4492071"/>
                <a:ext cx="354054" cy="294968"/>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X1</a:t>
                </a:r>
                <a:endParaRPr lang="en-US" sz="1400" dirty="0"/>
              </a:p>
            </p:txBody>
          </p:sp>
          <p:sp>
            <p:nvSpPr>
              <p:cNvPr id="86" name="Rectángulo 10"/>
              <p:cNvSpPr/>
              <p:nvPr/>
            </p:nvSpPr>
            <p:spPr>
              <a:xfrm>
                <a:off x="391316" y="5176147"/>
                <a:ext cx="354054" cy="294968"/>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X2</a:t>
                </a:r>
                <a:endParaRPr lang="en-US" sz="1400" dirty="0"/>
              </a:p>
            </p:txBody>
          </p:sp>
        </p:grpSp>
        <p:cxnSp>
          <p:nvCxnSpPr>
            <p:cNvPr id="23" name="Straight Arrow Connector 22"/>
            <p:cNvCxnSpPr>
              <a:stCxn id="85" idx="3"/>
              <a:endCxn id="87" idx="2"/>
            </p:cNvCxnSpPr>
            <p:nvPr/>
          </p:nvCxnSpPr>
          <p:spPr>
            <a:xfrm flipV="1">
              <a:off x="745369" y="4401108"/>
              <a:ext cx="245116" cy="2340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6" idx="3"/>
              <a:endCxn id="88" idx="2"/>
            </p:cNvCxnSpPr>
            <p:nvPr/>
          </p:nvCxnSpPr>
          <p:spPr>
            <a:xfrm>
              <a:off x="745369" y="5319210"/>
              <a:ext cx="264036" cy="2340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6" idx="3"/>
              <a:endCxn id="87" idx="3"/>
            </p:cNvCxnSpPr>
            <p:nvPr/>
          </p:nvCxnSpPr>
          <p:spPr>
            <a:xfrm flipV="1">
              <a:off x="745369" y="4528401"/>
              <a:ext cx="297843" cy="790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5" idx="3"/>
              <a:endCxn id="88" idx="1"/>
            </p:cNvCxnSpPr>
            <p:nvPr/>
          </p:nvCxnSpPr>
          <p:spPr>
            <a:xfrm>
              <a:off x="745369" y="4635134"/>
              <a:ext cx="316763" cy="790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ángulo 6"/>
            <p:cNvSpPr/>
            <p:nvPr/>
          </p:nvSpPr>
          <p:spPr>
            <a:xfrm>
              <a:off x="883258" y="3822694"/>
              <a:ext cx="584753"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Input Layer</a:t>
              </a:r>
              <a:endParaRPr lang="en-GB" sz="1200" baseline="-25000" dirty="0"/>
            </a:p>
          </p:txBody>
        </p:sp>
        <p:sp>
          <p:nvSpPr>
            <p:cNvPr id="30" name="Rectángulo 6"/>
            <p:cNvSpPr/>
            <p:nvPr/>
          </p:nvSpPr>
          <p:spPr>
            <a:xfrm>
              <a:off x="1495267" y="3822694"/>
              <a:ext cx="598626"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Hidden</a:t>
              </a:r>
            </a:p>
            <a:p>
              <a:pPr algn="ctr"/>
              <a:r>
                <a:rPr lang="en-GB" sz="1200" dirty="0" smtClean="0"/>
                <a:t>Layer 1</a:t>
              </a:r>
              <a:endParaRPr lang="en-GB" sz="1200" baseline="-25000" dirty="0"/>
            </a:p>
          </p:txBody>
        </p:sp>
        <p:sp>
          <p:nvSpPr>
            <p:cNvPr id="31" name="Rectángulo 6"/>
            <p:cNvSpPr/>
            <p:nvPr/>
          </p:nvSpPr>
          <p:spPr>
            <a:xfrm>
              <a:off x="3373687" y="3822694"/>
              <a:ext cx="584753"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Hidden Layer 4</a:t>
              </a:r>
              <a:endParaRPr lang="en-GB" sz="1200" baseline="-25000" dirty="0"/>
            </a:p>
          </p:txBody>
        </p:sp>
        <p:sp>
          <p:nvSpPr>
            <p:cNvPr id="32" name="Rectángulo 6"/>
            <p:cNvSpPr/>
            <p:nvPr/>
          </p:nvSpPr>
          <p:spPr>
            <a:xfrm>
              <a:off x="275966" y="3822694"/>
              <a:ext cx="584753"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Inputs</a:t>
              </a:r>
              <a:endParaRPr lang="en-GB" sz="1200" baseline="-25000" dirty="0"/>
            </a:p>
          </p:txBody>
        </p:sp>
        <p:grpSp>
          <p:nvGrpSpPr>
            <p:cNvPr id="33" name="Group 32"/>
            <p:cNvGrpSpPr/>
            <p:nvPr/>
          </p:nvGrpSpPr>
          <p:grpSpPr>
            <a:xfrm>
              <a:off x="1614560" y="4221088"/>
              <a:ext cx="378960" cy="1512168"/>
              <a:chOff x="1447565" y="4221088"/>
              <a:chExt cx="378960" cy="1512168"/>
            </a:xfrm>
          </p:grpSpPr>
          <p:sp>
            <p:nvSpPr>
              <p:cNvPr id="82" name="Oval 81"/>
              <p:cNvSpPr/>
              <p:nvPr/>
            </p:nvSpPr>
            <p:spPr>
              <a:xfrm>
                <a:off x="1447565" y="4221088"/>
                <a:ext cx="360040" cy="360040"/>
              </a:xfrm>
              <a:prstGeom prst="ellipse">
                <a:avLst/>
              </a:prstGeom>
              <a:solidFill>
                <a:schemeClr val="bg1"/>
              </a:solidFill>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s-ES" sz="1200" dirty="0" smtClean="0"/>
                  <a:t>X</a:t>
                </a:r>
                <a:endParaRPr lang="es-ES" sz="1200" dirty="0"/>
              </a:p>
            </p:txBody>
          </p:sp>
          <p:sp>
            <p:nvSpPr>
              <p:cNvPr id="83" name="Oval 82"/>
              <p:cNvSpPr/>
              <p:nvPr/>
            </p:nvSpPr>
            <p:spPr>
              <a:xfrm>
                <a:off x="1466485" y="5373216"/>
                <a:ext cx="360040" cy="360040"/>
              </a:xfrm>
              <a:prstGeom prst="ellipse">
                <a:avLst/>
              </a:prstGeom>
              <a:solidFill>
                <a:schemeClr val="bg1"/>
              </a:solidFill>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s-ES_tradnl" sz="1200" dirty="0"/>
                  <a:t>X</a:t>
                </a:r>
                <a:endParaRPr lang="es-ES" sz="1200" dirty="0">
                  <a:solidFill>
                    <a:schemeClr val="dk1"/>
                  </a:solidFill>
                </a:endParaRPr>
              </a:p>
            </p:txBody>
          </p:sp>
          <p:sp>
            <p:nvSpPr>
              <p:cNvPr id="84" name="Oval 83"/>
              <p:cNvSpPr/>
              <p:nvPr/>
            </p:nvSpPr>
            <p:spPr>
              <a:xfrm>
                <a:off x="1452309" y="4797152"/>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N12</a:t>
                </a:r>
                <a:endParaRPr lang="es-ES" sz="1200" dirty="0"/>
              </a:p>
            </p:txBody>
          </p:sp>
        </p:grpSp>
        <p:grpSp>
          <p:nvGrpSpPr>
            <p:cNvPr id="34" name="Group 33"/>
            <p:cNvGrpSpPr/>
            <p:nvPr/>
          </p:nvGrpSpPr>
          <p:grpSpPr>
            <a:xfrm>
              <a:off x="2238635" y="4221088"/>
              <a:ext cx="378960" cy="1512168"/>
              <a:chOff x="1447565" y="4221088"/>
              <a:chExt cx="378960" cy="1512168"/>
            </a:xfrm>
          </p:grpSpPr>
          <p:sp>
            <p:nvSpPr>
              <p:cNvPr id="78" name="Oval 77"/>
              <p:cNvSpPr/>
              <p:nvPr/>
            </p:nvSpPr>
            <p:spPr>
              <a:xfrm>
                <a:off x="1447565" y="4221088"/>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N21</a:t>
                </a:r>
                <a:endParaRPr lang="es-ES" sz="1200" dirty="0"/>
              </a:p>
            </p:txBody>
          </p:sp>
          <p:sp>
            <p:nvSpPr>
              <p:cNvPr id="80" name="Oval 79"/>
              <p:cNvSpPr/>
              <p:nvPr/>
            </p:nvSpPr>
            <p:spPr>
              <a:xfrm>
                <a:off x="1466485" y="5373216"/>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N23</a:t>
                </a:r>
                <a:endParaRPr lang="es-ES" sz="1200" dirty="0"/>
              </a:p>
            </p:txBody>
          </p:sp>
          <p:sp>
            <p:nvSpPr>
              <p:cNvPr id="81" name="Oval 80"/>
              <p:cNvSpPr/>
              <p:nvPr/>
            </p:nvSpPr>
            <p:spPr>
              <a:xfrm>
                <a:off x="1452309" y="4797152"/>
                <a:ext cx="360040" cy="360040"/>
              </a:xfrm>
              <a:prstGeom prst="ellipse">
                <a:avLst/>
              </a:prstGeom>
              <a:solidFill>
                <a:schemeClr val="bg1"/>
              </a:solidFill>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s-ES" sz="1200" dirty="0" smtClean="0">
                    <a:solidFill>
                      <a:schemeClr val="dk1"/>
                    </a:solidFill>
                  </a:rPr>
                  <a:t>X</a:t>
                </a:r>
                <a:endParaRPr lang="es-ES" sz="1200" dirty="0">
                  <a:solidFill>
                    <a:schemeClr val="dk1"/>
                  </a:solidFill>
                </a:endParaRPr>
              </a:p>
            </p:txBody>
          </p:sp>
        </p:grpSp>
        <p:grpSp>
          <p:nvGrpSpPr>
            <p:cNvPr id="35" name="Group 34"/>
            <p:cNvGrpSpPr/>
            <p:nvPr/>
          </p:nvGrpSpPr>
          <p:grpSpPr>
            <a:xfrm>
              <a:off x="2862710" y="4221088"/>
              <a:ext cx="378960" cy="1512168"/>
              <a:chOff x="1447565" y="4221088"/>
              <a:chExt cx="378960" cy="1512168"/>
            </a:xfrm>
          </p:grpSpPr>
          <p:sp>
            <p:nvSpPr>
              <p:cNvPr id="74" name="Oval 73"/>
              <p:cNvSpPr/>
              <p:nvPr/>
            </p:nvSpPr>
            <p:spPr>
              <a:xfrm>
                <a:off x="1447565" y="4221088"/>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N31</a:t>
                </a:r>
                <a:endParaRPr lang="es-ES" sz="1200" dirty="0"/>
              </a:p>
            </p:txBody>
          </p:sp>
          <p:sp>
            <p:nvSpPr>
              <p:cNvPr id="75" name="Oval 74"/>
              <p:cNvSpPr/>
              <p:nvPr/>
            </p:nvSpPr>
            <p:spPr>
              <a:xfrm>
                <a:off x="1466485" y="5373216"/>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N33</a:t>
                </a:r>
                <a:endParaRPr lang="es-ES" sz="1200" dirty="0"/>
              </a:p>
            </p:txBody>
          </p:sp>
          <p:sp>
            <p:nvSpPr>
              <p:cNvPr id="76" name="Oval 75"/>
              <p:cNvSpPr/>
              <p:nvPr/>
            </p:nvSpPr>
            <p:spPr>
              <a:xfrm>
                <a:off x="1452309" y="4797152"/>
                <a:ext cx="360040" cy="360040"/>
              </a:xfrm>
              <a:prstGeom prst="ellipse">
                <a:avLst/>
              </a:prstGeom>
              <a:solidFill>
                <a:schemeClr val="bg1"/>
              </a:solidFill>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s-ES_tradnl" sz="1200" dirty="0" smtClean="0">
                    <a:solidFill>
                      <a:schemeClr val="dk1"/>
                    </a:solidFill>
                  </a:rPr>
                  <a:t>X</a:t>
                </a:r>
                <a:endParaRPr lang="es-ES" sz="1200" dirty="0">
                  <a:solidFill>
                    <a:schemeClr val="dk1"/>
                  </a:solidFill>
                </a:endParaRPr>
              </a:p>
            </p:txBody>
          </p:sp>
        </p:grpSp>
        <p:cxnSp>
          <p:nvCxnSpPr>
            <p:cNvPr id="38" name="Straight Arrow Connector 37"/>
            <p:cNvCxnSpPr>
              <a:stCxn id="88" idx="6"/>
              <a:endCxn id="84" idx="3"/>
            </p:cNvCxnSpPr>
            <p:nvPr/>
          </p:nvCxnSpPr>
          <p:spPr>
            <a:xfrm flipV="1">
              <a:off x="1369445" y="5104465"/>
              <a:ext cx="302586" cy="44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84" idx="5"/>
              <a:endCxn id="80" idx="2"/>
            </p:cNvCxnSpPr>
            <p:nvPr/>
          </p:nvCxnSpPr>
          <p:spPr>
            <a:xfrm>
              <a:off x="1926617" y="5104465"/>
              <a:ext cx="330938" cy="44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84" idx="7"/>
              <a:endCxn id="78" idx="2"/>
            </p:cNvCxnSpPr>
            <p:nvPr/>
          </p:nvCxnSpPr>
          <p:spPr>
            <a:xfrm flipV="1">
              <a:off x="1926617" y="4401108"/>
              <a:ext cx="312018" cy="44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78" idx="7"/>
              <a:endCxn id="74" idx="1"/>
            </p:cNvCxnSpPr>
            <p:nvPr/>
          </p:nvCxnSpPr>
          <p:spPr>
            <a:xfrm>
              <a:off x="2545948" y="4273815"/>
              <a:ext cx="36948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80" idx="5"/>
              <a:endCxn id="75" idx="3"/>
            </p:cNvCxnSpPr>
            <p:nvPr/>
          </p:nvCxnSpPr>
          <p:spPr>
            <a:xfrm>
              <a:off x="2564868" y="5680529"/>
              <a:ext cx="36948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80" idx="7"/>
              <a:endCxn id="74" idx="3"/>
            </p:cNvCxnSpPr>
            <p:nvPr/>
          </p:nvCxnSpPr>
          <p:spPr>
            <a:xfrm flipV="1">
              <a:off x="2564868" y="4528401"/>
              <a:ext cx="350569" cy="897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78" idx="5"/>
              <a:endCxn id="75" idx="1"/>
            </p:cNvCxnSpPr>
            <p:nvPr/>
          </p:nvCxnSpPr>
          <p:spPr>
            <a:xfrm>
              <a:off x="2545948" y="4528401"/>
              <a:ext cx="388409" cy="897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73" idx="6"/>
              <a:endCxn id="10" idx="2"/>
            </p:cNvCxnSpPr>
            <p:nvPr/>
          </p:nvCxnSpPr>
          <p:spPr>
            <a:xfrm>
              <a:off x="3851569" y="4977172"/>
              <a:ext cx="2592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3486785" y="4221088"/>
              <a:ext cx="378960" cy="1512168"/>
              <a:chOff x="1447565" y="4221088"/>
              <a:chExt cx="378960" cy="1512168"/>
            </a:xfrm>
          </p:grpSpPr>
          <p:sp>
            <p:nvSpPr>
              <p:cNvPr id="71" name="Oval 70"/>
              <p:cNvSpPr/>
              <p:nvPr/>
            </p:nvSpPr>
            <p:spPr>
              <a:xfrm>
                <a:off x="1447565" y="4221088"/>
                <a:ext cx="360040" cy="360040"/>
              </a:xfrm>
              <a:prstGeom prst="ellipse">
                <a:avLst/>
              </a:prstGeom>
              <a:solidFill>
                <a:schemeClr val="bg1"/>
              </a:solidFill>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s-ES_tradnl" sz="1200" dirty="0" smtClean="0">
                    <a:solidFill>
                      <a:schemeClr val="dk1"/>
                    </a:solidFill>
                  </a:rPr>
                  <a:t>X</a:t>
                </a:r>
                <a:endParaRPr lang="es-ES" sz="1200" dirty="0">
                  <a:solidFill>
                    <a:schemeClr val="dk1"/>
                  </a:solidFill>
                </a:endParaRPr>
              </a:p>
            </p:txBody>
          </p:sp>
          <p:sp>
            <p:nvSpPr>
              <p:cNvPr id="72" name="Oval 71"/>
              <p:cNvSpPr/>
              <p:nvPr/>
            </p:nvSpPr>
            <p:spPr>
              <a:xfrm>
                <a:off x="1466485" y="5373216"/>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N43</a:t>
                </a:r>
                <a:endParaRPr lang="es-ES" sz="1200" dirty="0"/>
              </a:p>
            </p:txBody>
          </p:sp>
          <p:sp>
            <p:nvSpPr>
              <p:cNvPr id="73" name="Oval 72"/>
              <p:cNvSpPr/>
              <p:nvPr/>
            </p:nvSpPr>
            <p:spPr>
              <a:xfrm>
                <a:off x="1452309" y="4797152"/>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s-ES_tradnl" sz="1200" dirty="0" smtClean="0"/>
                  <a:t>N42</a:t>
                </a:r>
                <a:endParaRPr lang="es-ES" sz="1200" dirty="0"/>
              </a:p>
            </p:txBody>
          </p:sp>
        </p:grpSp>
        <p:cxnSp>
          <p:nvCxnSpPr>
            <p:cNvPr id="62" name="Straight Arrow Connector 61"/>
            <p:cNvCxnSpPr>
              <a:stCxn id="75" idx="5"/>
              <a:endCxn id="72" idx="3"/>
            </p:cNvCxnSpPr>
            <p:nvPr/>
          </p:nvCxnSpPr>
          <p:spPr>
            <a:xfrm>
              <a:off x="3188943" y="5680529"/>
              <a:ext cx="36948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74" idx="6"/>
              <a:endCxn id="73" idx="1"/>
            </p:cNvCxnSpPr>
            <p:nvPr/>
          </p:nvCxnSpPr>
          <p:spPr>
            <a:xfrm>
              <a:off x="3222750" y="4401108"/>
              <a:ext cx="321506" cy="44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74" idx="5"/>
              <a:endCxn id="72" idx="1"/>
            </p:cNvCxnSpPr>
            <p:nvPr/>
          </p:nvCxnSpPr>
          <p:spPr>
            <a:xfrm>
              <a:off x="3170023" y="4528401"/>
              <a:ext cx="388409" cy="897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75" idx="6"/>
              <a:endCxn id="73" idx="3"/>
            </p:cNvCxnSpPr>
            <p:nvPr/>
          </p:nvCxnSpPr>
          <p:spPr>
            <a:xfrm flipV="1">
              <a:off x="3241670" y="5104465"/>
              <a:ext cx="302586" cy="44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Rectángulo 6"/>
            <p:cNvSpPr/>
            <p:nvPr/>
          </p:nvSpPr>
          <p:spPr>
            <a:xfrm>
              <a:off x="2119059" y="3822694"/>
              <a:ext cx="598626"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Hidden</a:t>
              </a:r>
            </a:p>
            <a:p>
              <a:pPr algn="ctr"/>
              <a:r>
                <a:rPr lang="en-GB" sz="1200" dirty="0" smtClean="0"/>
                <a:t>Layer 2</a:t>
              </a:r>
              <a:endParaRPr lang="en-GB" sz="1200" baseline="-25000" dirty="0"/>
            </a:p>
          </p:txBody>
        </p:sp>
        <p:sp>
          <p:nvSpPr>
            <p:cNvPr id="69" name="Rectángulo 6"/>
            <p:cNvSpPr/>
            <p:nvPr/>
          </p:nvSpPr>
          <p:spPr>
            <a:xfrm>
              <a:off x="2762337" y="3822694"/>
              <a:ext cx="598626"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Hidden</a:t>
              </a:r>
            </a:p>
            <a:p>
              <a:pPr algn="ctr"/>
              <a:r>
                <a:rPr lang="en-GB" sz="1200" dirty="0" smtClean="0"/>
                <a:t>Layer 3</a:t>
              </a:r>
              <a:endParaRPr lang="en-GB" sz="1200" baseline="-25000" dirty="0"/>
            </a:p>
          </p:txBody>
        </p:sp>
        <p:sp>
          <p:nvSpPr>
            <p:cNvPr id="70" name="Rectángulo 6"/>
            <p:cNvSpPr/>
            <p:nvPr/>
          </p:nvSpPr>
          <p:spPr>
            <a:xfrm>
              <a:off x="3998503" y="3822694"/>
              <a:ext cx="584753" cy="254378"/>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200" dirty="0" smtClean="0"/>
                <a:t>Output Layer</a:t>
              </a:r>
              <a:endParaRPr lang="en-GB" sz="1200" baseline="-25000" dirty="0"/>
            </a:p>
          </p:txBody>
        </p:sp>
      </p:grpSp>
    </p:spTree>
    <p:extLst>
      <p:ext uri="{BB962C8B-B14F-4D97-AF65-F5344CB8AC3E}">
        <p14:creationId xmlns:p14="http://schemas.microsoft.com/office/powerpoint/2010/main" xmlns="" val="34675837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024000" y="6650983"/>
            <a:ext cx="3024000" cy="207017"/>
          </a:xfrm>
        </p:spPr>
        <p:txBody>
          <a:bodyPr/>
          <a:lstStyle/>
          <a:p>
            <a:r>
              <a:rPr lang="en-GB" smtClean="0"/>
              <a:t>Deep Learning for Finance</a:t>
            </a:r>
            <a:endParaRPr lang="en-US" dirty="0"/>
          </a:p>
        </p:txBody>
      </p:sp>
      <p:sp>
        <p:nvSpPr>
          <p:cNvPr id="5" name="4 Marcador de fecha"/>
          <p:cNvSpPr>
            <a:spLocks noGrp="1"/>
          </p:cNvSpPr>
          <p:nvPr>
            <p:ph type="dt" sz="half" idx="10"/>
          </p:nvPr>
        </p:nvSpPr>
        <p:spPr>
          <a:xfrm>
            <a:off x="0" y="6650983"/>
            <a:ext cx="3024000" cy="207017"/>
          </a:xfrm>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6" name="5 Marcador de número de diapositiva"/>
          <p:cNvSpPr>
            <a:spLocks noGrp="1"/>
          </p:cNvSpPr>
          <p:nvPr>
            <p:ph type="sldNum" sz="quarter" idx="12"/>
          </p:nvPr>
        </p:nvSpPr>
        <p:spPr>
          <a:xfrm>
            <a:off x="6048000" y="6650831"/>
            <a:ext cx="3096000" cy="207169"/>
          </a:xfrm>
        </p:spPr>
        <p:txBody>
          <a:bodyPr/>
          <a:lstStyle/>
          <a:p>
            <a:fld id="{EE066765-D2D0-48D9-BC46-F648C8DB7387}" type="slidenum">
              <a:rPr lang="es-ES" smtClean="0"/>
              <a:pPr/>
              <a:t>23</a:t>
            </a:fld>
            <a:endParaRPr lang="es-ES"/>
          </a:p>
        </p:txBody>
      </p:sp>
      <p:cxnSp>
        <p:nvCxnSpPr>
          <p:cNvPr id="77" name="76 Conector recto"/>
          <p:cNvCxnSpPr/>
          <p:nvPr/>
        </p:nvCxnSpPr>
        <p:spPr>
          <a:xfrm>
            <a:off x="0" y="396000"/>
            <a:ext cx="914400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9" name="1 Título"/>
          <p:cNvSpPr>
            <a:spLocks noGrp="1"/>
          </p:cNvSpPr>
          <p:nvPr>
            <p:ph type="title"/>
          </p:nvPr>
        </p:nvSpPr>
        <p:spPr>
          <a:xfrm>
            <a:off x="0" y="0"/>
            <a:ext cx="9144000" cy="396000"/>
          </a:xfrm>
        </p:spPr>
        <p:txBody>
          <a:bodyPr>
            <a:noAutofit/>
          </a:bodyPr>
          <a:lstStyle/>
          <a:p>
            <a:r>
              <a:rPr lang="en-US" sz="2400" dirty="0" smtClean="0">
                <a:solidFill>
                  <a:schemeClr val="accent2">
                    <a:lumMod val="50000"/>
                  </a:schemeClr>
                </a:solidFill>
              </a:rPr>
              <a:t>Machine Learning</a:t>
            </a:r>
            <a:endParaRPr lang="en-US" sz="2400" dirty="0">
              <a:solidFill>
                <a:schemeClr val="accent2">
                  <a:lumMod val="50000"/>
                </a:schemeClr>
              </a:solidFill>
            </a:endParaRPr>
          </a:p>
        </p:txBody>
      </p:sp>
      <p:sp>
        <p:nvSpPr>
          <p:cNvPr id="11" name="Title 1"/>
          <p:cNvSpPr txBox="1">
            <a:spLocks/>
          </p:cNvSpPr>
          <p:nvPr/>
        </p:nvSpPr>
        <p:spPr>
          <a:xfrm>
            <a:off x="310828" y="476672"/>
            <a:ext cx="8547452" cy="5952724"/>
          </a:xfrm>
          <a:prstGeom prst="rect">
            <a:avLst/>
          </a:prstGeom>
        </p:spPr>
        <p:txBody>
          <a:bodyPr vert="horz" lIns="91440" tIns="45720" rIns="91440" bIns="45720" rtlCol="0" anchor="t">
            <a:noAutofit/>
          </a:bodyPr>
          <a:lstStyle/>
          <a:p>
            <a:pPr lvl="0" fontAlgn="base">
              <a:spcBef>
                <a:spcPct val="0"/>
              </a:spcBef>
              <a:spcAft>
                <a:spcPct val="0"/>
              </a:spcAft>
            </a:pPr>
            <a:r>
              <a:rPr lang="en-US" sz="2400" kern="0" dirty="0" smtClean="0">
                <a:solidFill>
                  <a:schemeClr val="accent2">
                    <a:lumMod val="50000"/>
                  </a:schemeClr>
                </a:solidFill>
                <a:latin typeface="Arial"/>
                <a:ea typeface="+mj-ea"/>
                <a:cs typeface="+mj-cs"/>
              </a:rPr>
              <a:t>Dropout</a:t>
            </a:r>
            <a:endParaRPr kumimoji="0" lang="en-US" sz="2400" b="0" i="0" u="none" strike="noStrike" kern="0" cap="none" spc="0" normalizeH="0" noProof="0" dirty="0" smtClean="0">
              <a:ln>
                <a:noFill/>
              </a:ln>
              <a:solidFill>
                <a:schemeClr val="accent2">
                  <a:lumMod val="50000"/>
                </a:schemeClr>
              </a:solidFill>
              <a:effectLst/>
              <a:uLnTx/>
              <a:uFillTx/>
              <a:latin typeface="Arial"/>
              <a:ea typeface="+mj-ea"/>
              <a:cs typeface="+mj-cs"/>
            </a:endParaRPr>
          </a:p>
          <a:p>
            <a:pPr marL="457200" lvl="0" indent="-457200" fontAlgn="base">
              <a:spcBef>
                <a:spcPct val="0"/>
              </a:spcBef>
              <a:spcAft>
                <a:spcPct val="0"/>
              </a:spcAft>
            </a:pPr>
            <a:r>
              <a:rPr lang="en-US" kern="0" dirty="0" smtClean="0">
                <a:latin typeface="Arial"/>
                <a:ea typeface="+mj-ea"/>
                <a:cs typeface="+mj-cs"/>
              </a:rPr>
              <a:t>The network can never rely on any given node to be present. It is force to learn a redundant representation for everything to make sure at least some of the information remains.</a:t>
            </a:r>
          </a:p>
          <a:p>
            <a:pPr marL="457200" lvl="0" indent="-457200" fontAlgn="base">
              <a:spcBef>
                <a:spcPct val="0"/>
              </a:spcBef>
              <a:spcAft>
                <a:spcPct val="0"/>
              </a:spcAft>
            </a:pPr>
            <a:r>
              <a:rPr lang="en-GB" kern="0" dirty="0" smtClean="0">
                <a:latin typeface="Arial"/>
              </a:rPr>
              <a:t>Dropout </a:t>
            </a:r>
            <a:r>
              <a:rPr lang="en-US" kern="0" dirty="0">
                <a:latin typeface="Arial"/>
              </a:rPr>
              <a:t>makes the network solution more robust and prevent overfitting. It acts as if taking a consensus over an ensemble of networks which is always a good way to improve performance.</a:t>
            </a:r>
          </a:p>
          <a:p>
            <a:pPr marL="457200" lvl="0" indent="-457200" fontAlgn="base">
              <a:spcBef>
                <a:spcPct val="0"/>
              </a:spcBef>
              <a:spcAft>
                <a:spcPct val="0"/>
              </a:spcAft>
            </a:pPr>
            <a:endParaRPr lang="en-US" kern="0" dirty="0" smtClean="0">
              <a:solidFill>
                <a:schemeClr val="accent2">
                  <a:lumMod val="50000"/>
                </a:schemeClr>
              </a:solidFill>
              <a:latin typeface="Arial"/>
            </a:endParaRPr>
          </a:p>
          <a:p>
            <a:pPr marL="457200" lvl="0" indent="-457200" fontAlgn="base">
              <a:spcBef>
                <a:spcPct val="0"/>
              </a:spcBef>
              <a:spcAft>
                <a:spcPct val="0"/>
              </a:spcAft>
            </a:pPr>
            <a:r>
              <a:rPr lang="en-US" sz="2400" kern="0" dirty="0" smtClean="0">
                <a:solidFill>
                  <a:schemeClr val="accent2">
                    <a:lumMod val="50000"/>
                  </a:schemeClr>
                </a:solidFill>
                <a:latin typeface="Arial"/>
              </a:rPr>
              <a:t>Inverted </a:t>
            </a:r>
            <a:r>
              <a:rPr lang="en-US" sz="2400" kern="0" dirty="0">
                <a:solidFill>
                  <a:schemeClr val="accent2">
                    <a:lumMod val="50000"/>
                  </a:schemeClr>
                </a:solidFill>
                <a:latin typeface="Arial"/>
              </a:rPr>
              <a:t>dropout</a:t>
            </a:r>
            <a:endParaRPr lang="en-US" sz="2400" kern="0" dirty="0">
              <a:latin typeface="Arial"/>
            </a:endParaRPr>
          </a:p>
          <a:p>
            <a:pPr marL="457200" lvl="0" indent="-457200" fontAlgn="base">
              <a:spcBef>
                <a:spcPct val="0"/>
              </a:spcBef>
              <a:spcAft>
                <a:spcPct val="0"/>
              </a:spcAft>
            </a:pPr>
            <a:r>
              <a:rPr lang="en-US" kern="0" dirty="0" smtClean="0">
                <a:latin typeface="Arial"/>
              </a:rPr>
              <a:t>At </a:t>
            </a:r>
            <a:r>
              <a:rPr lang="en-US" kern="0" dirty="0">
                <a:latin typeface="Arial"/>
              </a:rPr>
              <a:t>test time we don’t use dropout because we don’t want the output to be </a:t>
            </a:r>
            <a:r>
              <a:rPr lang="en-US" kern="0" dirty="0" smtClean="0">
                <a:latin typeface="Arial"/>
              </a:rPr>
              <a:t>random. Dropout </a:t>
            </a:r>
            <a:r>
              <a:rPr lang="en-US" kern="0" dirty="0">
                <a:latin typeface="Arial"/>
              </a:rPr>
              <a:t>in the test time just add noise to the predictions</a:t>
            </a:r>
            <a:r>
              <a:rPr lang="en-US" kern="0" dirty="0" smtClean="0">
                <a:latin typeface="Arial"/>
              </a:rPr>
              <a:t>.</a:t>
            </a:r>
          </a:p>
          <a:p>
            <a:pPr marL="457200" lvl="0" indent="-457200" fontAlgn="base">
              <a:spcBef>
                <a:spcPct val="0"/>
              </a:spcBef>
              <a:spcAft>
                <a:spcPct val="0"/>
              </a:spcAft>
            </a:pPr>
            <a:r>
              <a:rPr lang="en-US" kern="0" dirty="0" smtClean="0">
                <a:latin typeface="Arial"/>
              </a:rPr>
              <a:t>Therefore </a:t>
            </a:r>
            <a:r>
              <a:rPr lang="en-US" u="sng" kern="0" dirty="0" smtClean="0">
                <a:latin typeface="Arial"/>
              </a:rPr>
              <a:t>only</a:t>
            </a:r>
            <a:r>
              <a:rPr lang="en-US" kern="0" dirty="0" smtClean="0">
                <a:latin typeface="Arial"/>
              </a:rPr>
              <a:t> during train phase, the activations are divided by the keep probability factor to counteract the effect of having less nodes.</a:t>
            </a: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r>
              <a:rPr lang="en-US" kern="0" dirty="0" smtClean="0">
                <a:latin typeface="Arial"/>
                <a:ea typeface="+mj-ea"/>
                <a:cs typeface="+mj-cs"/>
              </a:rPr>
              <a:t>In the example:</a:t>
            </a:r>
          </a:p>
          <a:p>
            <a:pPr marL="285750" indent="-285750" fontAlgn="base">
              <a:spcBef>
                <a:spcPct val="0"/>
              </a:spcBef>
              <a:spcAft>
                <a:spcPct val="0"/>
              </a:spcAft>
              <a:buFont typeface="Arial" panose="020B0604020202020204" pitchFamily="34" charset="0"/>
              <a:buChar char="•"/>
            </a:pPr>
            <a:r>
              <a:rPr lang="en-US" kern="0" dirty="0" smtClean="0">
                <a:latin typeface="Arial"/>
                <a:ea typeface="+mj-ea"/>
                <a:cs typeface="+mj-cs"/>
              </a:rPr>
              <a:t>We drop 6 nodes out of 15</a:t>
            </a:r>
          </a:p>
          <a:p>
            <a:pPr marL="285750" indent="-285750" fontAlgn="base">
              <a:spcBef>
                <a:spcPct val="0"/>
              </a:spcBef>
              <a:spcAft>
                <a:spcPct val="0"/>
              </a:spcAft>
              <a:buFont typeface="Arial" panose="020B0604020202020204" pitchFamily="34" charset="0"/>
              <a:buChar char="•"/>
            </a:pPr>
            <a:r>
              <a:rPr lang="en-US" kern="0" dirty="0" smtClean="0">
                <a:latin typeface="Arial"/>
                <a:ea typeface="+mj-ea"/>
                <a:cs typeface="+mj-cs"/>
              </a:rPr>
              <a:t>Drop probability is 6/15=0.4.</a:t>
            </a:r>
          </a:p>
          <a:p>
            <a:pPr marL="285750" indent="-285750" fontAlgn="base">
              <a:spcBef>
                <a:spcPct val="0"/>
              </a:spcBef>
              <a:spcAft>
                <a:spcPct val="0"/>
              </a:spcAft>
              <a:buFont typeface="Arial" panose="020B0604020202020204" pitchFamily="34" charset="0"/>
              <a:buChar char="•"/>
            </a:pPr>
            <a:r>
              <a:rPr lang="en-US" kern="0" dirty="0" smtClean="0">
                <a:latin typeface="Arial"/>
                <a:ea typeface="+mj-ea"/>
                <a:cs typeface="+mj-cs"/>
              </a:rPr>
              <a:t>Therefore keep probability is 9/15=0.6</a:t>
            </a:r>
          </a:p>
          <a:p>
            <a:pPr marL="285750" indent="-285750" fontAlgn="base">
              <a:spcBef>
                <a:spcPct val="0"/>
              </a:spcBef>
              <a:spcAft>
                <a:spcPct val="0"/>
              </a:spcAft>
              <a:buFont typeface="Arial" panose="020B0604020202020204" pitchFamily="34" charset="0"/>
              <a:buChar char="•"/>
            </a:pPr>
            <a:r>
              <a:rPr lang="en-US" kern="0" dirty="0" smtClean="0">
                <a:latin typeface="Arial"/>
                <a:ea typeface="+mj-ea"/>
                <a:cs typeface="+mj-cs"/>
              </a:rPr>
              <a:t>During train time the activations must be</a:t>
            </a:r>
            <a:br>
              <a:rPr lang="en-US" kern="0" dirty="0" smtClean="0">
                <a:latin typeface="Arial"/>
                <a:ea typeface="+mj-ea"/>
                <a:cs typeface="+mj-cs"/>
              </a:rPr>
            </a:br>
            <a:r>
              <a:rPr lang="en-US" kern="0" dirty="0" smtClean="0">
                <a:latin typeface="Arial"/>
                <a:ea typeface="+mj-ea"/>
                <a:cs typeface="+mj-cs"/>
              </a:rPr>
              <a:t> divided by 0.6.</a:t>
            </a:r>
          </a:p>
          <a:p>
            <a:pPr marL="285750" indent="-285750" fontAlgn="base">
              <a:spcBef>
                <a:spcPct val="0"/>
              </a:spcBef>
              <a:spcAft>
                <a:spcPct val="0"/>
              </a:spcAft>
              <a:buFont typeface="Arial" panose="020B0604020202020204" pitchFamily="34" charset="0"/>
              <a:buChar char="•"/>
            </a:pPr>
            <a:r>
              <a:rPr lang="en-US" kern="0" dirty="0" smtClean="0">
                <a:latin typeface="Arial"/>
                <a:ea typeface="+mj-ea"/>
                <a:cs typeface="+mj-cs"/>
              </a:rPr>
              <a:t>During test time no factor is applied to activations.</a:t>
            </a:r>
          </a:p>
        </p:txBody>
      </p:sp>
      <p:pic>
        <p:nvPicPr>
          <p:cNvPr id="3789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65614" y="5365312"/>
            <a:ext cx="2676996" cy="1160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7896" name="Picture 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15744" y="4463838"/>
            <a:ext cx="2776736" cy="7653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393574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024000" y="6650983"/>
            <a:ext cx="3024000" cy="207017"/>
          </a:xfrm>
        </p:spPr>
        <p:txBody>
          <a:bodyPr/>
          <a:lstStyle/>
          <a:p>
            <a:r>
              <a:rPr lang="en-GB" smtClean="0"/>
              <a:t>Deep Learning for Finance</a:t>
            </a:r>
            <a:endParaRPr lang="en-US" dirty="0"/>
          </a:p>
        </p:txBody>
      </p:sp>
      <p:sp>
        <p:nvSpPr>
          <p:cNvPr id="5" name="4 Marcador de fecha"/>
          <p:cNvSpPr>
            <a:spLocks noGrp="1"/>
          </p:cNvSpPr>
          <p:nvPr>
            <p:ph type="dt" sz="half" idx="10"/>
          </p:nvPr>
        </p:nvSpPr>
        <p:spPr>
          <a:xfrm>
            <a:off x="0" y="6650983"/>
            <a:ext cx="3024000" cy="207017"/>
          </a:xfrm>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6" name="5 Marcador de número de diapositiva"/>
          <p:cNvSpPr>
            <a:spLocks noGrp="1"/>
          </p:cNvSpPr>
          <p:nvPr>
            <p:ph type="sldNum" sz="quarter" idx="12"/>
          </p:nvPr>
        </p:nvSpPr>
        <p:spPr>
          <a:xfrm>
            <a:off x="6048000" y="6650831"/>
            <a:ext cx="3096000" cy="207169"/>
          </a:xfrm>
        </p:spPr>
        <p:txBody>
          <a:bodyPr/>
          <a:lstStyle/>
          <a:p>
            <a:fld id="{EE066765-D2D0-48D9-BC46-F648C8DB7387}" type="slidenum">
              <a:rPr lang="es-ES" smtClean="0"/>
              <a:pPr/>
              <a:t>3</a:t>
            </a:fld>
            <a:endParaRPr lang="es-ES"/>
          </a:p>
        </p:txBody>
      </p:sp>
      <p:cxnSp>
        <p:nvCxnSpPr>
          <p:cNvPr id="77" name="76 Conector recto"/>
          <p:cNvCxnSpPr/>
          <p:nvPr/>
        </p:nvCxnSpPr>
        <p:spPr>
          <a:xfrm>
            <a:off x="0" y="396000"/>
            <a:ext cx="914400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9" name="1 Título"/>
          <p:cNvSpPr>
            <a:spLocks noGrp="1"/>
          </p:cNvSpPr>
          <p:nvPr>
            <p:ph type="title"/>
          </p:nvPr>
        </p:nvSpPr>
        <p:spPr>
          <a:xfrm>
            <a:off x="0" y="0"/>
            <a:ext cx="9144000" cy="396000"/>
          </a:xfrm>
        </p:spPr>
        <p:txBody>
          <a:bodyPr>
            <a:noAutofit/>
          </a:bodyPr>
          <a:lstStyle/>
          <a:p>
            <a:r>
              <a:rPr lang="en-US" sz="2400" dirty="0" smtClean="0">
                <a:solidFill>
                  <a:schemeClr val="accent2">
                    <a:lumMod val="50000"/>
                  </a:schemeClr>
                </a:solidFill>
              </a:rPr>
              <a:t>Machine Learning</a:t>
            </a:r>
            <a:endParaRPr lang="en-US" sz="2400" dirty="0">
              <a:solidFill>
                <a:schemeClr val="accent2">
                  <a:lumMod val="50000"/>
                </a:schemeClr>
              </a:solidFill>
            </a:endParaRPr>
          </a:p>
        </p:txBody>
      </p:sp>
      <p:sp>
        <p:nvSpPr>
          <p:cNvPr id="11" name="Title 1"/>
          <p:cNvSpPr txBox="1">
            <a:spLocks/>
          </p:cNvSpPr>
          <p:nvPr/>
        </p:nvSpPr>
        <p:spPr>
          <a:xfrm>
            <a:off x="310828" y="476672"/>
            <a:ext cx="8547452" cy="5952724"/>
          </a:xfrm>
          <a:prstGeom prst="rect">
            <a:avLst/>
          </a:prstGeom>
        </p:spPr>
        <p:txBody>
          <a:bodyPr vert="horz" lIns="91440" tIns="45720" rIns="91440" bIns="45720" rtlCol="0" anchor="t">
            <a:noAutofit/>
          </a:bodyPr>
          <a:lstStyle/>
          <a:p>
            <a:pPr lvl="0" fontAlgn="base">
              <a:spcBef>
                <a:spcPct val="0"/>
              </a:spcBef>
              <a:spcAft>
                <a:spcPct val="0"/>
              </a:spcAft>
            </a:pPr>
            <a:r>
              <a:rPr lang="en-US" sz="2400" kern="0" dirty="0" smtClean="0">
                <a:solidFill>
                  <a:schemeClr val="accent2">
                    <a:lumMod val="50000"/>
                  </a:schemeClr>
                </a:solidFill>
                <a:latin typeface="Arial"/>
                <a:ea typeface="+mj-ea"/>
                <a:cs typeface="+mj-cs"/>
              </a:rPr>
              <a:t>Scope</a:t>
            </a:r>
            <a:endParaRPr kumimoji="0" lang="en-US" sz="2400" b="0" i="0" u="none" strike="noStrike" kern="0" cap="none" spc="0" normalizeH="0" noProof="0" dirty="0" smtClean="0">
              <a:ln>
                <a:noFill/>
              </a:ln>
              <a:solidFill>
                <a:schemeClr val="accent2">
                  <a:lumMod val="50000"/>
                </a:schemeClr>
              </a:solidFill>
              <a:effectLst/>
              <a:uLnTx/>
              <a:uFillTx/>
              <a:latin typeface="Arial"/>
              <a:ea typeface="+mj-ea"/>
              <a:cs typeface="+mj-cs"/>
            </a:endParaRPr>
          </a:p>
          <a:p>
            <a:pPr marL="457200" lvl="0" indent="-457200" fontAlgn="base">
              <a:spcBef>
                <a:spcPct val="0"/>
              </a:spcBef>
              <a:spcAft>
                <a:spcPct val="0"/>
              </a:spcAft>
            </a:pPr>
            <a:r>
              <a:rPr lang="en-US" kern="0" dirty="0" smtClean="0">
                <a:latin typeface="Arial"/>
                <a:ea typeface="+mj-ea"/>
                <a:cs typeface="+mj-cs"/>
              </a:rPr>
              <a:t>This presentation has been prepared with different internet information sources but mainly is based on two courses from </a:t>
            </a:r>
            <a:r>
              <a:rPr lang="en-US" kern="0" dirty="0" err="1" smtClean="0">
                <a:latin typeface="Arial"/>
                <a:ea typeface="+mj-ea"/>
                <a:cs typeface="+mj-cs"/>
              </a:rPr>
              <a:t>Udacity</a:t>
            </a:r>
            <a:r>
              <a:rPr lang="en-US" kern="0" dirty="0" smtClean="0">
                <a:latin typeface="Arial"/>
                <a:ea typeface="+mj-ea"/>
                <a:cs typeface="+mj-cs"/>
              </a:rPr>
              <a:t> (</a:t>
            </a:r>
            <a:r>
              <a:rPr lang="en-US" kern="0" dirty="0" smtClean="0">
                <a:latin typeface="Arial"/>
                <a:ea typeface="+mj-ea"/>
                <a:cs typeface="+mj-cs"/>
                <a:hlinkClick r:id="rId2"/>
              </a:rPr>
              <a:t>https</a:t>
            </a:r>
            <a:r>
              <a:rPr lang="en-US" kern="0" dirty="0">
                <a:latin typeface="Arial"/>
                <a:ea typeface="+mj-ea"/>
                <a:cs typeface="+mj-cs"/>
                <a:hlinkClick r:id="rId2"/>
              </a:rPr>
              <a:t>://www.udacity.com</a:t>
            </a:r>
            <a:r>
              <a:rPr lang="en-US" kern="0" dirty="0" smtClean="0">
                <a:latin typeface="Arial"/>
                <a:ea typeface="+mj-ea"/>
                <a:cs typeface="+mj-cs"/>
                <a:hlinkClick r:id="rId2"/>
              </a:rPr>
              <a:t>/</a:t>
            </a:r>
            <a:r>
              <a:rPr lang="en-US" kern="0" dirty="0" smtClean="0">
                <a:latin typeface="Arial"/>
                <a:ea typeface="+mj-ea"/>
                <a:cs typeface="+mj-cs"/>
              </a:rPr>
              <a:t>):</a:t>
            </a:r>
          </a:p>
          <a:p>
            <a:pPr marL="914400" lvl="1" indent="-457200" fontAlgn="base">
              <a:spcBef>
                <a:spcPct val="0"/>
              </a:spcBef>
              <a:spcAft>
                <a:spcPct val="0"/>
              </a:spcAft>
              <a:buFont typeface="Arial" panose="020B0604020202020204" pitchFamily="34" charset="0"/>
              <a:buChar char="•"/>
            </a:pPr>
            <a:r>
              <a:rPr lang="en-US" kern="0" dirty="0" smtClean="0">
                <a:latin typeface="Arial"/>
                <a:ea typeface="+mj-ea"/>
                <a:cs typeface="+mj-cs"/>
              </a:rPr>
              <a:t>Deep Learning</a:t>
            </a:r>
          </a:p>
          <a:p>
            <a:pPr marL="914400" lvl="1" indent="-457200" fontAlgn="base">
              <a:spcBef>
                <a:spcPct val="0"/>
              </a:spcBef>
              <a:spcAft>
                <a:spcPct val="0"/>
              </a:spcAft>
              <a:buFont typeface="Arial" panose="020B0604020202020204" pitchFamily="34" charset="0"/>
              <a:buChar char="•"/>
            </a:pPr>
            <a:r>
              <a:rPr lang="en-US" kern="0" dirty="0" smtClean="0">
                <a:latin typeface="Arial"/>
                <a:ea typeface="+mj-ea"/>
                <a:cs typeface="+mj-cs"/>
              </a:rPr>
              <a:t>Machine Learning for Trading</a:t>
            </a:r>
            <a:endParaRPr lang="en-US" kern="0" dirty="0">
              <a:latin typeface="Arial"/>
              <a:ea typeface="+mj-ea"/>
              <a:cs typeface="+mj-cs"/>
            </a:endParaRP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082" y="2996952"/>
            <a:ext cx="9113837" cy="2495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6867"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614738" y="2225338"/>
            <a:ext cx="1914525" cy="4857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024000" y="6650983"/>
            <a:ext cx="3024000" cy="207017"/>
          </a:xfrm>
        </p:spPr>
        <p:txBody>
          <a:bodyPr/>
          <a:lstStyle/>
          <a:p>
            <a:r>
              <a:rPr lang="en-GB" smtClean="0"/>
              <a:t>Deep Learning for Finance</a:t>
            </a:r>
            <a:endParaRPr lang="en-US" dirty="0"/>
          </a:p>
        </p:txBody>
      </p:sp>
      <p:sp>
        <p:nvSpPr>
          <p:cNvPr id="5" name="4 Marcador de fecha"/>
          <p:cNvSpPr>
            <a:spLocks noGrp="1"/>
          </p:cNvSpPr>
          <p:nvPr>
            <p:ph type="dt" sz="half" idx="10"/>
          </p:nvPr>
        </p:nvSpPr>
        <p:spPr>
          <a:xfrm>
            <a:off x="0" y="6650983"/>
            <a:ext cx="3024000" cy="207017"/>
          </a:xfrm>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6" name="5 Marcador de número de diapositiva"/>
          <p:cNvSpPr>
            <a:spLocks noGrp="1"/>
          </p:cNvSpPr>
          <p:nvPr>
            <p:ph type="sldNum" sz="quarter" idx="12"/>
          </p:nvPr>
        </p:nvSpPr>
        <p:spPr>
          <a:xfrm>
            <a:off x="6048000" y="6650831"/>
            <a:ext cx="3096000" cy="207169"/>
          </a:xfrm>
        </p:spPr>
        <p:txBody>
          <a:bodyPr/>
          <a:lstStyle/>
          <a:p>
            <a:fld id="{EE066765-D2D0-48D9-BC46-F648C8DB7387}" type="slidenum">
              <a:rPr lang="es-ES" smtClean="0"/>
              <a:pPr/>
              <a:t>4</a:t>
            </a:fld>
            <a:endParaRPr lang="es-ES"/>
          </a:p>
        </p:txBody>
      </p:sp>
      <p:cxnSp>
        <p:nvCxnSpPr>
          <p:cNvPr id="77" name="76 Conector recto"/>
          <p:cNvCxnSpPr/>
          <p:nvPr/>
        </p:nvCxnSpPr>
        <p:spPr>
          <a:xfrm>
            <a:off x="0" y="396000"/>
            <a:ext cx="914400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9" name="1 Título"/>
          <p:cNvSpPr>
            <a:spLocks noGrp="1"/>
          </p:cNvSpPr>
          <p:nvPr>
            <p:ph type="title"/>
          </p:nvPr>
        </p:nvSpPr>
        <p:spPr>
          <a:xfrm>
            <a:off x="0" y="0"/>
            <a:ext cx="9144000" cy="396000"/>
          </a:xfrm>
        </p:spPr>
        <p:txBody>
          <a:bodyPr>
            <a:noAutofit/>
          </a:bodyPr>
          <a:lstStyle/>
          <a:p>
            <a:r>
              <a:rPr lang="en-US" sz="2400" dirty="0" smtClean="0">
                <a:solidFill>
                  <a:schemeClr val="accent2">
                    <a:lumMod val="50000"/>
                  </a:schemeClr>
                </a:solidFill>
              </a:rPr>
              <a:t>Machine Learning</a:t>
            </a:r>
            <a:endParaRPr lang="en-US" sz="2400" dirty="0">
              <a:solidFill>
                <a:schemeClr val="accent2">
                  <a:lumMod val="50000"/>
                </a:schemeClr>
              </a:solidFill>
            </a:endParaRPr>
          </a:p>
        </p:txBody>
      </p:sp>
      <p:sp>
        <p:nvSpPr>
          <p:cNvPr id="11" name="Title 1"/>
          <p:cNvSpPr txBox="1">
            <a:spLocks/>
          </p:cNvSpPr>
          <p:nvPr/>
        </p:nvSpPr>
        <p:spPr>
          <a:xfrm>
            <a:off x="310828" y="476672"/>
            <a:ext cx="8547452" cy="5952724"/>
          </a:xfrm>
          <a:prstGeom prst="rect">
            <a:avLst/>
          </a:prstGeom>
        </p:spPr>
        <p:txBody>
          <a:bodyPr vert="horz" lIns="91440" tIns="45720" rIns="91440" bIns="45720" rtlCol="0" anchor="t">
            <a:noAutofit/>
          </a:bodyPr>
          <a:lstStyle/>
          <a:p>
            <a:pPr lvl="0" fontAlgn="base">
              <a:spcBef>
                <a:spcPct val="0"/>
              </a:spcBef>
              <a:spcAft>
                <a:spcPct val="0"/>
              </a:spcAft>
            </a:pPr>
            <a:r>
              <a:rPr lang="en-US" sz="2400" kern="0" dirty="0" smtClean="0">
                <a:solidFill>
                  <a:schemeClr val="accent2">
                    <a:lumMod val="50000"/>
                  </a:schemeClr>
                </a:solidFill>
                <a:latin typeface="Arial"/>
                <a:ea typeface="+mj-ea"/>
                <a:cs typeface="+mj-cs"/>
              </a:rPr>
              <a:t>Logistic classifier (Linear model)</a:t>
            </a:r>
            <a:endParaRPr kumimoji="0" lang="en-US" sz="2400" b="0" i="0" u="none" strike="noStrike" kern="0" cap="none" spc="0" normalizeH="0" noProof="0" dirty="0" smtClean="0">
              <a:ln>
                <a:noFill/>
              </a:ln>
              <a:solidFill>
                <a:schemeClr val="accent2">
                  <a:lumMod val="50000"/>
                </a:schemeClr>
              </a:solidFill>
              <a:effectLst/>
              <a:uLnTx/>
              <a:uFillTx/>
              <a:latin typeface="Arial"/>
              <a:ea typeface="+mj-ea"/>
              <a:cs typeface="+mj-cs"/>
            </a:endParaRPr>
          </a:p>
          <a:p>
            <a:pPr marL="457200" lvl="0" indent="-457200" fontAlgn="base">
              <a:spcBef>
                <a:spcPct val="0"/>
              </a:spcBef>
              <a:spcAft>
                <a:spcPct val="0"/>
              </a:spcAft>
            </a:pPr>
            <a:r>
              <a:rPr lang="en-US" kern="0" dirty="0" smtClean="0">
                <a:latin typeface="Arial"/>
                <a:ea typeface="+mj-ea"/>
                <a:cs typeface="+mj-cs"/>
              </a:rPr>
              <a:t>The linear model is defined by the equation: y=</a:t>
            </a:r>
            <a:r>
              <a:rPr lang="en-US" kern="0" dirty="0" err="1" smtClean="0">
                <a:latin typeface="Arial"/>
                <a:ea typeface="+mj-ea"/>
                <a:cs typeface="+mj-cs"/>
              </a:rPr>
              <a:t>w·x+b</a:t>
            </a:r>
            <a:r>
              <a:rPr lang="en-US" kern="0" dirty="0" smtClean="0">
                <a:latin typeface="Arial"/>
                <a:ea typeface="+mj-ea"/>
                <a:cs typeface="+mj-cs"/>
              </a:rPr>
              <a:t>.</a:t>
            </a:r>
          </a:p>
          <a:p>
            <a:pPr marL="457200" lvl="0" indent="-457200" fontAlgn="base">
              <a:spcBef>
                <a:spcPct val="0"/>
              </a:spcBef>
              <a:spcAft>
                <a:spcPct val="0"/>
              </a:spcAft>
            </a:pPr>
            <a:r>
              <a:rPr lang="en-US" kern="0" dirty="0" smtClean="0">
                <a:latin typeface="Arial"/>
                <a:ea typeface="+mj-ea"/>
                <a:cs typeface="+mj-cs"/>
              </a:rPr>
              <a:t>The matrix of coefficients W has K rows and N columns.</a:t>
            </a:r>
          </a:p>
          <a:p>
            <a:pPr marL="457200" lvl="0" indent="-457200" fontAlgn="base">
              <a:spcBef>
                <a:spcPct val="0"/>
              </a:spcBef>
              <a:spcAft>
                <a:spcPct val="0"/>
              </a:spcAft>
              <a:buFont typeface="Arial" pitchFamily="34" charset="0"/>
              <a:buChar char="•"/>
            </a:pPr>
            <a:r>
              <a:rPr lang="en-US" kern="0" dirty="0" smtClean="0">
                <a:latin typeface="Arial"/>
                <a:ea typeface="+mj-ea"/>
                <a:cs typeface="+mj-cs"/>
              </a:rPr>
              <a:t>The number of rows K is the number of classes defined.</a:t>
            </a:r>
          </a:p>
          <a:p>
            <a:pPr marL="457200" lvl="0" indent="-457200" fontAlgn="base">
              <a:spcBef>
                <a:spcPct val="0"/>
              </a:spcBef>
              <a:spcAft>
                <a:spcPct val="0"/>
              </a:spcAft>
              <a:buFont typeface="Arial" pitchFamily="34" charset="0"/>
              <a:buChar char="•"/>
            </a:pPr>
            <a:r>
              <a:rPr lang="en-US" kern="0" dirty="0" smtClean="0">
                <a:latin typeface="Arial"/>
                <a:ea typeface="+mj-ea"/>
                <a:cs typeface="+mj-cs"/>
              </a:rPr>
              <a:t>The number of columns N is the number of inputs or parameters.</a:t>
            </a:r>
          </a:p>
          <a:p>
            <a:pPr marL="457200" lvl="0" indent="-457200" fontAlgn="base">
              <a:spcBef>
                <a:spcPct val="0"/>
              </a:spcBef>
              <a:spcAft>
                <a:spcPct val="0"/>
              </a:spcAft>
            </a:pPr>
            <a:r>
              <a:rPr lang="en-US" kern="0" dirty="0" smtClean="0">
                <a:latin typeface="Arial"/>
                <a:ea typeface="+mj-ea"/>
                <a:cs typeface="+mj-cs"/>
              </a:rPr>
              <a:t>The bias matrix is just 1 column of K rows.</a:t>
            </a:r>
          </a:p>
          <a:p>
            <a:pPr marL="457200" lvl="0" indent="-457200" fontAlgn="base">
              <a:spcBef>
                <a:spcPct val="0"/>
              </a:spcBef>
              <a:spcAft>
                <a:spcPct val="0"/>
              </a:spcAft>
            </a:pPr>
            <a:r>
              <a:rPr lang="en-US" kern="0" dirty="0" smtClean="0">
                <a:latin typeface="Arial"/>
                <a:ea typeface="+mj-ea"/>
                <a:cs typeface="+mj-cs"/>
              </a:rPr>
              <a:t>The prediction has the dimension K.</a:t>
            </a: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r>
              <a:rPr lang="en-US" kern="0" dirty="0" smtClean="0">
                <a:latin typeface="Arial"/>
                <a:ea typeface="+mj-ea"/>
                <a:cs typeface="+mj-cs"/>
              </a:rPr>
              <a:t>Therefore the total number of </a:t>
            </a:r>
            <a:r>
              <a:rPr lang="en-US" kern="0" dirty="0" smtClean="0">
                <a:solidFill>
                  <a:srgbClr val="C00000"/>
                </a:solidFill>
                <a:latin typeface="Arial"/>
                <a:ea typeface="+mj-ea"/>
                <a:cs typeface="+mj-cs"/>
              </a:rPr>
              <a:t>parameters</a:t>
            </a:r>
            <a:r>
              <a:rPr lang="en-US" kern="0" dirty="0" smtClean="0">
                <a:latin typeface="Arial"/>
                <a:ea typeface="+mj-ea"/>
                <a:cs typeface="+mj-cs"/>
              </a:rPr>
              <a:t> is: K·N+K = K·(N+1)</a:t>
            </a:r>
          </a:p>
        </p:txBody>
      </p:sp>
      <p:grpSp>
        <p:nvGrpSpPr>
          <p:cNvPr id="81" name="80 Grupo"/>
          <p:cNvGrpSpPr/>
          <p:nvPr/>
        </p:nvGrpSpPr>
        <p:grpSpPr>
          <a:xfrm>
            <a:off x="2321703" y="3429000"/>
            <a:ext cx="4393437" cy="2857520"/>
            <a:chOff x="2321703" y="3643314"/>
            <a:chExt cx="4393437" cy="2857520"/>
          </a:xfrm>
        </p:grpSpPr>
        <p:sp>
          <p:nvSpPr>
            <p:cNvPr id="105" name="Rectángulo 10"/>
            <p:cNvSpPr/>
            <p:nvPr/>
          </p:nvSpPr>
          <p:spPr>
            <a:xfrm>
              <a:off x="5690719" y="5221863"/>
              <a:ext cx="354054" cy="294968"/>
            </a:xfrm>
            <a:prstGeom prst="rect">
              <a:avLst/>
            </a:prstGeom>
            <a:ln w="635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a:t>
              </a:r>
              <a:endParaRPr lang="en-US" sz="1400" dirty="0"/>
            </a:p>
          </p:txBody>
        </p:sp>
        <p:sp>
          <p:nvSpPr>
            <p:cNvPr id="106" name="Rectángulo 10"/>
            <p:cNvSpPr/>
            <p:nvPr/>
          </p:nvSpPr>
          <p:spPr>
            <a:xfrm>
              <a:off x="5016345" y="5221863"/>
              <a:ext cx="354054" cy="294968"/>
            </a:xfrm>
            <a:prstGeom prst="rect">
              <a:avLst/>
            </a:prstGeom>
            <a:ln w="635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a:t>
              </a:r>
              <a:endParaRPr lang="en-US" sz="1400" dirty="0"/>
            </a:p>
          </p:txBody>
        </p:sp>
        <p:sp>
          <p:nvSpPr>
            <p:cNvPr id="107" name="Rectángulo 10"/>
            <p:cNvSpPr/>
            <p:nvPr/>
          </p:nvSpPr>
          <p:spPr>
            <a:xfrm>
              <a:off x="4426267" y="5221863"/>
              <a:ext cx="354054" cy="294968"/>
            </a:xfrm>
            <a:prstGeom prst="rect">
              <a:avLst/>
            </a:prstGeom>
            <a:ln w="635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a:t>
              </a:r>
              <a:endParaRPr lang="en-US" sz="1400" dirty="0"/>
            </a:p>
          </p:txBody>
        </p:sp>
        <p:grpSp>
          <p:nvGrpSpPr>
            <p:cNvPr id="7" name="48 Grupo"/>
            <p:cNvGrpSpPr/>
            <p:nvPr/>
          </p:nvGrpSpPr>
          <p:grpSpPr>
            <a:xfrm>
              <a:off x="4702871" y="4668795"/>
              <a:ext cx="354054" cy="1473618"/>
              <a:chOff x="3271822" y="1785926"/>
              <a:chExt cx="300046" cy="1142054"/>
            </a:xfrm>
          </p:grpSpPr>
          <p:sp>
            <p:nvSpPr>
              <p:cNvPr id="147" name="Rectángulo 10"/>
              <p:cNvSpPr/>
              <p:nvPr/>
            </p:nvSpPr>
            <p:spPr>
              <a:xfrm>
                <a:off x="3271822" y="17859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X1</a:t>
                </a:r>
                <a:endParaRPr lang="en-US" sz="1400" dirty="0"/>
              </a:p>
            </p:txBody>
          </p:sp>
          <p:sp>
            <p:nvSpPr>
              <p:cNvPr id="148" name="Rectángulo 11"/>
              <p:cNvSpPr/>
              <p:nvPr/>
            </p:nvSpPr>
            <p:spPr>
              <a:xfrm>
                <a:off x="3271822" y="20145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X2</a:t>
                </a:r>
                <a:endParaRPr lang="en-US" sz="1400" dirty="0"/>
              </a:p>
            </p:txBody>
          </p:sp>
          <p:sp>
            <p:nvSpPr>
              <p:cNvPr id="149" name="Rectángulo 12"/>
              <p:cNvSpPr/>
              <p:nvPr/>
            </p:nvSpPr>
            <p:spPr>
              <a:xfrm>
                <a:off x="3271822" y="22431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X3</a:t>
                </a:r>
                <a:endParaRPr lang="en-US" sz="1400" dirty="0"/>
              </a:p>
            </p:txBody>
          </p:sp>
          <p:sp>
            <p:nvSpPr>
              <p:cNvPr id="150" name="Rectángulo 13"/>
              <p:cNvSpPr/>
              <p:nvPr/>
            </p:nvSpPr>
            <p:spPr>
              <a:xfrm>
                <a:off x="3271822" y="24717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a:t>
                </a:r>
                <a:endParaRPr lang="en-US" sz="1400" dirty="0"/>
              </a:p>
            </p:txBody>
          </p:sp>
          <p:sp>
            <p:nvSpPr>
              <p:cNvPr id="151" name="Rectángulo 13"/>
              <p:cNvSpPr/>
              <p:nvPr/>
            </p:nvSpPr>
            <p:spPr>
              <a:xfrm>
                <a:off x="3271822" y="2699380"/>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Xn</a:t>
                </a:r>
                <a:endParaRPr lang="en-US" sz="1400" dirty="0"/>
              </a:p>
            </p:txBody>
          </p:sp>
        </p:grpSp>
        <p:grpSp>
          <p:nvGrpSpPr>
            <p:cNvPr id="8" name="56 Grupo"/>
            <p:cNvGrpSpPr/>
            <p:nvPr/>
          </p:nvGrpSpPr>
          <p:grpSpPr>
            <a:xfrm>
              <a:off x="5353532" y="4668795"/>
              <a:ext cx="354054" cy="1473618"/>
              <a:chOff x="3271822" y="1785926"/>
              <a:chExt cx="300046" cy="1142054"/>
            </a:xfrm>
          </p:grpSpPr>
          <p:sp>
            <p:nvSpPr>
              <p:cNvPr id="142" name="Rectángulo 10"/>
              <p:cNvSpPr/>
              <p:nvPr/>
            </p:nvSpPr>
            <p:spPr>
              <a:xfrm>
                <a:off x="3271822" y="17859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solidFill>
                      <a:srgbClr val="C00000"/>
                    </a:solidFill>
                  </a:rPr>
                  <a:t>B1</a:t>
                </a:r>
                <a:endParaRPr lang="en-US" sz="1400" dirty="0">
                  <a:solidFill>
                    <a:srgbClr val="C00000"/>
                  </a:solidFill>
                </a:endParaRPr>
              </a:p>
            </p:txBody>
          </p:sp>
          <p:sp>
            <p:nvSpPr>
              <p:cNvPr id="143" name="Rectángulo 11"/>
              <p:cNvSpPr/>
              <p:nvPr/>
            </p:nvSpPr>
            <p:spPr>
              <a:xfrm>
                <a:off x="3271822" y="20145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solidFill>
                      <a:srgbClr val="C00000"/>
                    </a:solidFill>
                  </a:rPr>
                  <a:t>B2</a:t>
                </a:r>
                <a:endParaRPr lang="en-US" sz="1400" dirty="0">
                  <a:solidFill>
                    <a:srgbClr val="C00000"/>
                  </a:solidFill>
                </a:endParaRPr>
              </a:p>
            </p:txBody>
          </p:sp>
          <p:sp>
            <p:nvSpPr>
              <p:cNvPr id="144" name="Rectángulo 12"/>
              <p:cNvSpPr/>
              <p:nvPr/>
            </p:nvSpPr>
            <p:spPr>
              <a:xfrm>
                <a:off x="3271822" y="22431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solidFill>
                      <a:srgbClr val="C00000"/>
                    </a:solidFill>
                  </a:rPr>
                  <a:t>B3</a:t>
                </a:r>
                <a:endParaRPr lang="en-US" sz="1400" dirty="0">
                  <a:solidFill>
                    <a:srgbClr val="C00000"/>
                  </a:solidFill>
                </a:endParaRPr>
              </a:p>
            </p:txBody>
          </p:sp>
          <p:sp>
            <p:nvSpPr>
              <p:cNvPr id="145" name="Rectángulo 13"/>
              <p:cNvSpPr/>
              <p:nvPr/>
            </p:nvSpPr>
            <p:spPr>
              <a:xfrm>
                <a:off x="3271822" y="24717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solidFill>
                      <a:srgbClr val="C00000"/>
                    </a:solidFill>
                  </a:rPr>
                  <a:t>…</a:t>
                </a:r>
                <a:endParaRPr lang="en-US" sz="1400" dirty="0">
                  <a:solidFill>
                    <a:srgbClr val="C00000"/>
                  </a:solidFill>
                </a:endParaRPr>
              </a:p>
            </p:txBody>
          </p:sp>
          <p:sp>
            <p:nvSpPr>
              <p:cNvPr id="146" name="Rectángulo 13"/>
              <p:cNvSpPr/>
              <p:nvPr/>
            </p:nvSpPr>
            <p:spPr>
              <a:xfrm>
                <a:off x="3271822" y="2699380"/>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err="1" smtClean="0">
                    <a:solidFill>
                      <a:srgbClr val="C00000"/>
                    </a:solidFill>
                  </a:rPr>
                  <a:t>Bk</a:t>
                </a:r>
                <a:endParaRPr lang="en-US" sz="1400" dirty="0">
                  <a:solidFill>
                    <a:srgbClr val="C00000"/>
                  </a:solidFill>
                </a:endParaRPr>
              </a:p>
            </p:txBody>
          </p:sp>
        </p:grpSp>
        <p:grpSp>
          <p:nvGrpSpPr>
            <p:cNvPr id="9" name="67 Grupo"/>
            <p:cNvGrpSpPr/>
            <p:nvPr/>
          </p:nvGrpSpPr>
          <p:grpSpPr>
            <a:xfrm>
              <a:off x="6011040" y="4670026"/>
              <a:ext cx="354054" cy="1473618"/>
              <a:chOff x="3271822" y="1785926"/>
              <a:chExt cx="300046" cy="1142054"/>
            </a:xfrm>
          </p:grpSpPr>
          <p:sp>
            <p:nvSpPr>
              <p:cNvPr id="137" name="Rectángulo 10"/>
              <p:cNvSpPr/>
              <p:nvPr/>
            </p:nvSpPr>
            <p:spPr>
              <a:xfrm>
                <a:off x="3271822" y="17859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Y1</a:t>
                </a:r>
                <a:endParaRPr lang="en-US" sz="1400" dirty="0"/>
              </a:p>
            </p:txBody>
          </p:sp>
          <p:sp>
            <p:nvSpPr>
              <p:cNvPr id="138" name="Rectángulo 11"/>
              <p:cNvSpPr/>
              <p:nvPr/>
            </p:nvSpPr>
            <p:spPr>
              <a:xfrm>
                <a:off x="3271822" y="20145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Y2</a:t>
                </a:r>
                <a:endParaRPr lang="en-US" sz="1400" dirty="0"/>
              </a:p>
            </p:txBody>
          </p:sp>
          <p:sp>
            <p:nvSpPr>
              <p:cNvPr id="139" name="Rectángulo 12"/>
              <p:cNvSpPr/>
              <p:nvPr/>
            </p:nvSpPr>
            <p:spPr>
              <a:xfrm>
                <a:off x="3271822" y="22431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Y3</a:t>
                </a:r>
                <a:endParaRPr lang="en-US" sz="1400" dirty="0"/>
              </a:p>
            </p:txBody>
          </p:sp>
          <p:sp>
            <p:nvSpPr>
              <p:cNvPr id="140" name="Rectángulo 13"/>
              <p:cNvSpPr/>
              <p:nvPr/>
            </p:nvSpPr>
            <p:spPr>
              <a:xfrm>
                <a:off x="3271822" y="24717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a:t>
                </a:r>
                <a:endParaRPr lang="en-US" sz="1400" dirty="0"/>
              </a:p>
            </p:txBody>
          </p:sp>
          <p:sp>
            <p:nvSpPr>
              <p:cNvPr id="141" name="Rectángulo 13"/>
              <p:cNvSpPr/>
              <p:nvPr/>
            </p:nvSpPr>
            <p:spPr>
              <a:xfrm>
                <a:off x="3271822" y="2699380"/>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err="1" smtClean="0"/>
                  <a:t>Yk</a:t>
                </a:r>
                <a:endParaRPr lang="en-US" sz="1400" dirty="0"/>
              </a:p>
            </p:txBody>
          </p:sp>
        </p:grpSp>
        <p:grpSp>
          <p:nvGrpSpPr>
            <p:cNvPr id="10" name="116 Grupo"/>
            <p:cNvGrpSpPr/>
            <p:nvPr/>
          </p:nvGrpSpPr>
          <p:grpSpPr>
            <a:xfrm>
              <a:off x="2807760" y="4668795"/>
              <a:ext cx="1702804" cy="1473618"/>
              <a:chOff x="1214414" y="4929198"/>
              <a:chExt cx="1443054" cy="1142054"/>
            </a:xfrm>
          </p:grpSpPr>
          <p:grpSp>
            <p:nvGrpSpPr>
              <p:cNvPr id="12" name="47 Grupo"/>
              <p:cNvGrpSpPr/>
              <p:nvPr/>
            </p:nvGrpSpPr>
            <p:grpSpPr>
              <a:xfrm>
                <a:off x="1214414" y="4929198"/>
                <a:ext cx="371484" cy="1142054"/>
                <a:chOff x="3200384" y="1785926"/>
                <a:chExt cx="371484" cy="1142054"/>
              </a:xfrm>
            </p:grpSpPr>
            <p:sp>
              <p:nvSpPr>
                <p:cNvPr id="132" name="Rectángulo 10"/>
                <p:cNvSpPr/>
                <p:nvPr/>
              </p:nvSpPr>
              <p:spPr>
                <a:xfrm>
                  <a:off x="3200384" y="1785926"/>
                  <a:ext cx="371484"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solidFill>
                        <a:srgbClr val="C00000"/>
                      </a:solidFill>
                    </a:rPr>
                    <a:t>W11</a:t>
                  </a:r>
                  <a:endParaRPr lang="en-US" sz="1400" dirty="0">
                    <a:solidFill>
                      <a:srgbClr val="C00000"/>
                    </a:solidFill>
                  </a:endParaRPr>
                </a:p>
              </p:txBody>
            </p:sp>
            <p:sp>
              <p:nvSpPr>
                <p:cNvPr id="133" name="Rectángulo 11"/>
                <p:cNvSpPr/>
                <p:nvPr/>
              </p:nvSpPr>
              <p:spPr>
                <a:xfrm>
                  <a:off x="3200384" y="2014526"/>
                  <a:ext cx="371484"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solidFill>
                        <a:srgbClr val="C00000"/>
                      </a:solidFill>
                    </a:rPr>
                    <a:t>W21</a:t>
                  </a:r>
                  <a:endParaRPr lang="en-US" sz="1400" dirty="0">
                    <a:solidFill>
                      <a:srgbClr val="C00000"/>
                    </a:solidFill>
                  </a:endParaRPr>
                </a:p>
              </p:txBody>
            </p:sp>
            <p:sp>
              <p:nvSpPr>
                <p:cNvPr id="134" name="Rectángulo 12"/>
                <p:cNvSpPr/>
                <p:nvPr/>
              </p:nvSpPr>
              <p:spPr>
                <a:xfrm>
                  <a:off x="3200384" y="2243126"/>
                  <a:ext cx="371484"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solidFill>
                        <a:srgbClr val="C00000"/>
                      </a:solidFill>
                    </a:rPr>
                    <a:t>W31</a:t>
                  </a:r>
                  <a:endParaRPr lang="en-US" sz="1400" dirty="0">
                    <a:solidFill>
                      <a:srgbClr val="C00000"/>
                    </a:solidFill>
                  </a:endParaRPr>
                </a:p>
              </p:txBody>
            </p:sp>
            <p:sp>
              <p:nvSpPr>
                <p:cNvPr id="135" name="Rectángulo 13"/>
                <p:cNvSpPr/>
                <p:nvPr/>
              </p:nvSpPr>
              <p:spPr>
                <a:xfrm>
                  <a:off x="3200384" y="2471726"/>
                  <a:ext cx="371484"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solidFill>
                        <a:srgbClr val="C00000"/>
                      </a:solidFill>
                    </a:rPr>
                    <a:t>…</a:t>
                  </a:r>
                  <a:endParaRPr lang="en-US" sz="1400" dirty="0">
                    <a:solidFill>
                      <a:srgbClr val="C00000"/>
                    </a:solidFill>
                  </a:endParaRPr>
                </a:p>
              </p:txBody>
            </p:sp>
            <p:sp>
              <p:nvSpPr>
                <p:cNvPr id="136" name="Rectángulo 13"/>
                <p:cNvSpPr/>
                <p:nvPr/>
              </p:nvSpPr>
              <p:spPr>
                <a:xfrm>
                  <a:off x="3200384" y="2699380"/>
                  <a:ext cx="371484"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solidFill>
                        <a:srgbClr val="C00000"/>
                      </a:solidFill>
                    </a:rPr>
                    <a:t>Wk1</a:t>
                  </a:r>
                  <a:endParaRPr lang="en-US" sz="1400" dirty="0">
                    <a:solidFill>
                      <a:srgbClr val="C00000"/>
                    </a:solidFill>
                  </a:endParaRPr>
                </a:p>
              </p:txBody>
            </p:sp>
          </p:grpSp>
          <p:grpSp>
            <p:nvGrpSpPr>
              <p:cNvPr id="13" name="47 Grupo"/>
              <p:cNvGrpSpPr/>
              <p:nvPr/>
            </p:nvGrpSpPr>
            <p:grpSpPr>
              <a:xfrm>
                <a:off x="1571604" y="4929198"/>
                <a:ext cx="371484" cy="1142054"/>
                <a:chOff x="3200384" y="1785926"/>
                <a:chExt cx="371484" cy="1142054"/>
              </a:xfrm>
            </p:grpSpPr>
            <p:sp>
              <p:nvSpPr>
                <p:cNvPr id="127" name="Rectángulo 10"/>
                <p:cNvSpPr/>
                <p:nvPr/>
              </p:nvSpPr>
              <p:spPr>
                <a:xfrm>
                  <a:off x="3200384" y="1785926"/>
                  <a:ext cx="371484"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solidFill>
                        <a:srgbClr val="C00000"/>
                      </a:solidFill>
                    </a:rPr>
                    <a:t>W12</a:t>
                  </a:r>
                  <a:endParaRPr lang="en-US" sz="1400" dirty="0">
                    <a:solidFill>
                      <a:srgbClr val="C00000"/>
                    </a:solidFill>
                  </a:endParaRPr>
                </a:p>
              </p:txBody>
            </p:sp>
            <p:sp>
              <p:nvSpPr>
                <p:cNvPr id="128" name="Rectángulo 11"/>
                <p:cNvSpPr/>
                <p:nvPr/>
              </p:nvSpPr>
              <p:spPr>
                <a:xfrm>
                  <a:off x="3200384" y="2014526"/>
                  <a:ext cx="371484"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solidFill>
                        <a:srgbClr val="C00000"/>
                      </a:solidFill>
                    </a:rPr>
                    <a:t>W22</a:t>
                  </a:r>
                  <a:endParaRPr lang="en-US" sz="1400" dirty="0">
                    <a:solidFill>
                      <a:srgbClr val="C00000"/>
                    </a:solidFill>
                  </a:endParaRPr>
                </a:p>
              </p:txBody>
            </p:sp>
            <p:sp>
              <p:nvSpPr>
                <p:cNvPr id="129" name="Rectángulo 12"/>
                <p:cNvSpPr/>
                <p:nvPr/>
              </p:nvSpPr>
              <p:spPr>
                <a:xfrm>
                  <a:off x="3200384" y="2243126"/>
                  <a:ext cx="371484"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solidFill>
                        <a:srgbClr val="C00000"/>
                      </a:solidFill>
                    </a:rPr>
                    <a:t>W23</a:t>
                  </a:r>
                  <a:endParaRPr lang="en-US" sz="1400" dirty="0">
                    <a:solidFill>
                      <a:srgbClr val="C00000"/>
                    </a:solidFill>
                  </a:endParaRPr>
                </a:p>
              </p:txBody>
            </p:sp>
            <p:sp>
              <p:nvSpPr>
                <p:cNvPr id="130" name="Rectángulo 13"/>
                <p:cNvSpPr/>
                <p:nvPr/>
              </p:nvSpPr>
              <p:spPr>
                <a:xfrm>
                  <a:off x="3200384" y="2471726"/>
                  <a:ext cx="371484"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solidFill>
                        <a:srgbClr val="C00000"/>
                      </a:solidFill>
                    </a:rPr>
                    <a:t>…</a:t>
                  </a:r>
                  <a:endParaRPr lang="en-US" sz="1400" dirty="0">
                    <a:solidFill>
                      <a:srgbClr val="C00000"/>
                    </a:solidFill>
                  </a:endParaRPr>
                </a:p>
              </p:txBody>
            </p:sp>
            <p:sp>
              <p:nvSpPr>
                <p:cNvPr id="131" name="Rectángulo 13"/>
                <p:cNvSpPr/>
                <p:nvPr/>
              </p:nvSpPr>
              <p:spPr>
                <a:xfrm>
                  <a:off x="3200384" y="2699380"/>
                  <a:ext cx="371484"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solidFill>
                        <a:srgbClr val="C00000"/>
                      </a:solidFill>
                    </a:rPr>
                    <a:t>Wk2</a:t>
                  </a:r>
                  <a:endParaRPr lang="en-US" sz="1400" dirty="0">
                    <a:solidFill>
                      <a:srgbClr val="C00000"/>
                    </a:solidFill>
                  </a:endParaRPr>
                </a:p>
              </p:txBody>
            </p:sp>
          </p:grpSp>
          <p:grpSp>
            <p:nvGrpSpPr>
              <p:cNvPr id="14" name="47 Grupo"/>
              <p:cNvGrpSpPr/>
              <p:nvPr/>
            </p:nvGrpSpPr>
            <p:grpSpPr>
              <a:xfrm>
                <a:off x="2285984" y="4929198"/>
                <a:ext cx="371484" cy="1142054"/>
                <a:chOff x="3200384" y="1785926"/>
                <a:chExt cx="371484" cy="1142054"/>
              </a:xfrm>
            </p:grpSpPr>
            <p:sp>
              <p:nvSpPr>
                <p:cNvPr id="122" name="Rectángulo 10"/>
                <p:cNvSpPr/>
                <p:nvPr/>
              </p:nvSpPr>
              <p:spPr>
                <a:xfrm>
                  <a:off x="3200384" y="1785926"/>
                  <a:ext cx="371484"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solidFill>
                        <a:srgbClr val="C00000"/>
                      </a:solidFill>
                    </a:rPr>
                    <a:t>W1n</a:t>
                  </a:r>
                  <a:endParaRPr lang="en-US" sz="1400" dirty="0">
                    <a:solidFill>
                      <a:srgbClr val="C00000"/>
                    </a:solidFill>
                  </a:endParaRPr>
                </a:p>
              </p:txBody>
            </p:sp>
            <p:sp>
              <p:nvSpPr>
                <p:cNvPr id="123" name="Rectángulo 11"/>
                <p:cNvSpPr/>
                <p:nvPr/>
              </p:nvSpPr>
              <p:spPr>
                <a:xfrm>
                  <a:off x="3200384" y="2014526"/>
                  <a:ext cx="371484"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solidFill>
                        <a:srgbClr val="C00000"/>
                      </a:solidFill>
                    </a:rPr>
                    <a:t>W2n</a:t>
                  </a:r>
                  <a:endParaRPr lang="en-US" sz="1400" dirty="0">
                    <a:solidFill>
                      <a:srgbClr val="C00000"/>
                    </a:solidFill>
                  </a:endParaRPr>
                </a:p>
              </p:txBody>
            </p:sp>
            <p:sp>
              <p:nvSpPr>
                <p:cNvPr id="124" name="Rectángulo 12"/>
                <p:cNvSpPr/>
                <p:nvPr/>
              </p:nvSpPr>
              <p:spPr>
                <a:xfrm>
                  <a:off x="3200384" y="2243126"/>
                  <a:ext cx="371484"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solidFill>
                        <a:srgbClr val="C00000"/>
                      </a:solidFill>
                    </a:rPr>
                    <a:t>W3n</a:t>
                  </a:r>
                  <a:endParaRPr lang="en-US" sz="1400" dirty="0">
                    <a:solidFill>
                      <a:srgbClr val="C00000"/>
                    </a:solidFill>
                  </a:endParaRPr>
                </a:p>
              </p:txBody>
            </p:sp>
            <p:sp>
              <p:nvSpPr>
                <p:cNvPr id="125" name="Rectángulo 13"/>
                <p:cNvSpPr/>
                <p:nvPr/>
              </p:nvSpPr>
              <p:spPr>
                <a:xfrm>
                  <a:off x="3200384" y="2471726"/>
                  <a:ext cx="371484"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solidFill>
                        <a:srgbClr val="C00000"/>
                      </a:solidFill>
                    </a:rPr>
                    <a:t>…</a:t>
                  </a:r>
                  <a:endParaRPr lang="en-US" sz="1400" dirty="0">
                    <a:solidFill>
                      <a:srgbClr val="C00000"/>
                    </a:solidFill>
                  </a:endParaRPr>
                </a:p>
              </p:txBody>
            </p:sp>
            <p:sp>
              <p:nvSpPr>
                <p:cNvPr id="126" name="Rectángulo 13"/>
                <p:cNvSpPr/>
                <p:nvPr/>
              </p:nvSpPr>
              <p:spPr>
                <a:xfrm>
                  <a:off x="3200384" y="2699380"/>
                  <a:ext cx="371484"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err="1" smtClean="0">
                      <a:solidFill>
                        <a:srgbClr val="C00000"/>
                      </a:solidFill>
                    </a:rPr>
                    <a:t>Wkn</a:t>
                  </a:r>
                  <a:endParaRPr lang="en-US" sz="1400" dirty="0">
                    <a:solidFill>
                      <a:srgbClr val="C00000"/>
                    </a:solidFill>
                  </a:endParaRPr>
                </a:p>
              </p:txBody>
            </p:sp>
          </p:grpSp>
          <p:grpSp>
            <p:nvGrpSpPr>
              <p:cNvPr id="15" name="47 Grupo"/>
              <p:cNvGrpSpPr/>
              <p:nvPr/>
            </p:nvGrpSpPr>
            <p:grpSpPr>
              <a:xfrm>
                <a:off x="1928794" y="4929198"/>
                <a:ext cx="371484" cy="1142054"/>
                <a:chOff x="3200384" y="1785926"/>
                <a:chExt cx="371484" cy="1142054"/>
              </a:xfrm>
            </p:grpSpPr>
            <p:sp>
              <p:nvSpPr>
                <p:cNvPr id="117" name="Rectángulo 10"/>
                <p:cNvSpPr/>
                <p:nvPr/>
              </p:nvSpPr>
              <p:spPr>
                <a:xfrm>
                  <a:off x="3200384" y="1785926"/>
                  <a:ext cx="371484"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solidFill>
                        <a:srgbClr val="C00000"/>
                      </a:solidFill>
                    </a:rPr>
                    <a:t>…</a:t>
                  </a:r>
                  <a:endParaRPr lang="en-US" sz="1400" dirty="0">
                    <a:solidFill>
                      <a:srgbClr val="C00000"/>
                    </a:solidFill>
                  </a:endParaRPr>
                </a:p>
              </p:txBody>
            </p:sp>
            <p:sp>
              <p:nvSpPr>
                <p:cNvPr id="118" name="Rectángulo 11"/>
                <p:cNvSpPr/>
                <p:nvPr/>
              </p:nvSpPr>
              <p:spPr>
                <a:xfrm>
                  <a:off x="3200384" y="2014526"/>
                  <a:ext cx="371484"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solidFill>
                        <a:srgbClr val="C00000"/>
                      </a:solidFill>
                    </a:rPr>
                    <a:t>…</a:t>
                  </a:r>
                  <a:endParaRPr lang="en-US" sz="1400" dirty="0">
                    <a:solidFill>
                      <a:srgbClr val="C00000"/>
                    </a:solidFill>
                  </a:endParaRPr>
                </a:p>
              </p:txBody>
            </p:sp>
            <p:sp>
              <p:nvSpPr>
                <p:cNvPr id="119" name="Rectángulo 12"/>
                <p:cNvSpPr/>
                <p:nvPr/>
              </p:nvSpPr>
              <p:spPr>
                <a:xfrm>
                  <a:off x="3200384" y="2243126"/>
                  <a:ext cx="371484"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solidFill>
                        <a:srgbClr val="C00000"/>
                      </a:solidFill>
                    </a:rPr>
                    <a:t>…</a:t>
                  </a:r>
                  <a:endParaRPr lang="en-US" sz="1400" dirty="0">
                    <a:solidFill>
                      <a:srgbClr val="C00000"/>
                    </a:solidFill>
                  </a:endParaRPr>
                </a:p>
              </p:txBody>
            </p:sp>
            <p:sp>
              <p:nvSpPr>
                <p:cNvPr id="120" name="Rectángulo 13"/>
                <p:cNvSpPr/>
                <p:nvPr/>
              </p:nvSpPr>
              <p:spPr>
                <a:xfrm>
                  <a:off x="3200384" y="2471726"/>
                  <a:ext cx="371484"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solidFill>
                        <a:srgbClr val="C00000"/>
                      </a:solidFill>
                    </a:rPr>
                    <a:t>…</a:t>
                  </a:r>
                  <a:endParaRPr lang="en-US" sz="1400" dirty="0">
                    <a:solidFill>
                      <a:srgbClr val="C00000"/>
                    </a:solidFill>
                  </a:endParaRPr>
                </a:p>
              </p:txBody>
            </p:sp>
            <p:sp>
              <p:nvSpPr>
                <p:cNvPr id="121" name="Rectángulo 13"/>
                <p:cNvSpPr/>
                <p:nvPr/>
              </p:nvSpPr>
              <p:spPr>
                <a:xfrm>
                  <a:off x="3200384" y="2699380"/>
                  <a:ext cx="371484"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solidFill>
                        <a:srgbClr val="C00000"/>
                      </a:solidFill>
                    </a:rPr>
                    <a:t>…</a:t>
                  </a:r>
                  <a:endParaRPr lang="en-US" sz="1400" dirty="0">
                    <a:solidFill>
                      <a:srgbClr val="C00000"/>
                    </a:solidFill>
                  </a:endParaRPr>
                </a:p>
              </p:txBody>
            </p:sp>
          </p:grpSp>
        </p:grpSp>
        <p:sp>
          <p:nvSpPr>
            <p:cNvPr id="68" name="Rectángulo 10"/>
            <p:cNvSpPr/>
            <p:nvPr/>
          </p:nvSpPr>
          <p:spPr>
            <a:xfrm>
              <a:off x="5353532" y="3991288"/>
              <a:ext cx="354054" cy="294968"/>
            </a:xfrm>
            <a:prstGeom prst="rect">
              <a:avLst/>
            </a:prstGeom>
            <a:ln w="635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B</a:t>
              </a:r>
              <a:endParaRPr lang="en-US" sz="1400" dirty="0"/>
            </a:p>
          </p:txBody>
        </p:sp>
        <p:sp>
          <p:nvSpPr>
            <p:cNvPr id="80" name="Rectángulo 10"/>
            <p:cNvSpPr/>
            <p:nvPr/>
          </p:nvSpPr>
          <p:spPr>
            <a:xfrm>
              <a:off x="5016344" y="3991288"/>
              <a:ext cx="354054" cy="294968"/>
            </a:xfrm>
            <a:prstGeom prst="rect">
              <a:avLst/>
            </a:prstGeom>
            <a:ln w="635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a:t>
              </a:r>
              <a:endParaRPr lang="en-US" sz="1400" dirty="0"/>
            </a:p>
          </p:txBody>
        </p:sp>
        <p:sp>
          <p:nvSpPr>
            <p:cNvPr id="82" name="Rectángulo 10"/>
            <p:cNvSpPr/>
            <p:nvPr/>
          </p:nvSpPr>
          <p:spPr>
            <a:xfrm>
              <a:off x="4426266" y="3991288"/>
              <a:ext cx="354054" cy="294968"/>
            </a:xfrm>
            <a:prstGeom prst="rect">
              <a:avLst/>
            </a:prstGeom>
            <a:ln w="635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a:t>
              </a:r>
              <a:endParaRPr lang="en-US" sz="1400" dirty="0"/>
            </a:p>
          </p:txBody>
        </p:sp>
        <p:sp>
          <p:nvSpPr>
            <p:cNvPr id="84" name="Rectángulo 10"/>
            <p:cNvSpPr/>
            <p:nvPr/>
          </p:nvSpPr>
          <p:spPr>
            <a:xfrm>
              <a:off x="3566431" y="3991288"/>
              <a:ext cx="354054" cy="294968"/>
            </a:xfrm>
            <a:prstGeom prst="rect">
              <a:avLst/>
            </a:prstGeom>
            <a:ln w="635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W</a:t>
              </a:r>
              <a:endParaRPr lang="en-US" sz="1400" dirty="0"/>
            </a:p>
          </p:txBody>
        </p:sp>
        <p:sp>
          <p:nvSpPr>
            <p:cNvPr id="85" name="Rectángulo 10"/>
            <p:cNvSpPr/>
            <p:nvPr/>
          </p:nvSpPr>
          <p:spPr>
            <a:xfrm>
              <a:off x="4679157" y="3991288"/>
              <a:ext cx="354054" cy="294968"/>
            </a:xfrm>
            <a:prstGeom prst="rect">
              <a:avLst/>
            </a:prstGeom>
            <a:ln w="635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X</a:t>
              </a:r>
              <a:endParaRPr lang="en-US" sz="1400" dirty="0"/>
            </a:p>
          </p:txBody>
        </p:sp>
        <p:sp>
          <p:nvSpPr>
            <p:cNvPr id="86" name="Rectángulo 10"/>
            <p:cNvSpPr/>
            <p:nvPr/>
          </p:nvSpPr>
          <p:spPr>
            <a:xfrm>
              <a:off x="6027906" y="3991288"/>
              <a:ext cx="354054" cy="294968"/>
            </a:xfrm>
            <a:prstGeom prst="rect">
              <a:avLst/>
            </a:prstGeom>
            <a:ln w="635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Y</a:t>
              </a:r>
              <a:endParaRPr lang="en-US" sz="1400" dirty="0"/>
            </a:p>
          </p:txBody>
        </p:sp>
        <p:sp>
          <p:nvSpPr>
            <p:cNvPr id="87" name="Rectángulo 10"/>
            <p:cNvSpPr/>
            <p:nvPr/>
          </p:nvSpPr>
          <p:spPr>
            <a:xfrm>
              <a:off x="5690719" y="3991288"/>
              <a:ext cx="354054" cy="294968"/>
            </a:xfrm>
            <a:prstGeom prst="rect">
              <a:avLst/>
            </a:prstGeom>
            <a:ln w="635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a:t>
              </a:r>
              <a:endParaRPr lang="en-US" sz="1400" dirty="0"/>
            </a:p>
          </p:txBody>
        </p:sp>
        <p:sp>
          <p:nvSpPr>
            <p:cNvPr id="90" name="Rectángulo 6"/>
            <p:cNvSpPr/>
            <p:nvPr/>
          </p:nvSpPr>
          <p:spPr>
            <a:xfrm>
              <a:off x="3257540" y="6224300"/>
              <a:ext cx="842968" cy="276534"/>
            </a:xfrm>
            <a:prstGeom prst="rect">
              <a:avLst/>
            </a:prstGeom>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Weights</a:t>
              </a:r>
              <a:endParaRPr lang="en-GB" sz="1400" dirty="0"/>
            </a:p>
          </p:txBody>
        </p:sp>
        <p:sp>
          <p:nvSpPr>
            <p:cNvPr id="92" name="Rectángulo 6"/>
            <p:cNvSpPr/>
            <p:nvPr/>
          </p:nvSpPr>
          <p:spPr>
            <a:xfrm>
              <a:off x="5286380" y="6224300"/>
              <a:ext cx="505781" cy="276534"/>
            </a:xfrm>
            <a:prstGeom prst="rect">
              <a:avLst/>
            </a:prstGeom>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Bias</a:t>
              </a:r>
              <a:endParaRPr lang="en-GB" sz="1400" dirty="0"/>
            </a:p>
          </p:txBody>
        </p:sp>
        <p:sp>
          <p:nvSpPr>
            <p:cNvPr id="95" name="Rectángulo 6"/>
            <p:cNvSpPr/>
            <p:nvPr/>
          </p:nvSpPr>
          <p:spPr>
            <a:xfrm>
              <a:off x="4500562" y="6224300"/>
              <a:ext cx="758672" cy="276534"/>
            </a:xfrm>
            <a:prstGeom prst="rect">
              <a:avLst/>
            </a:prstGeom>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Inputs</a:t>
              </a:r>
              <a:endParaRPr lang="en-GB" sz="1400" dirty="0"/>
            </a:p>
          </p:txBody>
        </p:sp>
        <p:sp>
          <p:nvSpPr>
            <p:cNvPr id="98" name="Rectángulo 6"/>
            <p:cNvSpPr/>
            <p:nvPr/>
          </p:nvSpPr>
          <p:spPr>
            <a:xfrm>
              <a:off x="5703578" y="6224300"/>
              <a:ext cx="1011562" cy="276534"/>
            </a:xfrm>
            <a:prstGeom prst="rect">
              <a:avLst/>
            </a:prstGeom>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Prediction</a:t>
              </a:r>
              <a:endParaRPr lang="en-GB" sz="1400" dirty="0"/>
            </a:p>
          </p:txBody>
        </p:sp>
        <p:sp>
          <p:nvSpPr>
            <p:cNvPr id="100" name="99 Rectángulo"/>
            <p:cNvSpPr/>
            <p:nvPr/>
          </p:nvSpPr>
          <p:spPr>
            <a:xfrm>
              <a:off x="2321703" y="3827670"/>
              <a:ext cx="4393437" cy="2673164"/>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GB" sz="2000"/>
            </a:p>
          </p:txBody>
        </p:sp>
        <p:sp>
          <p:nvSpPr>
            <p:cNvPr id="101" name="Rectángulo 6"/>
            <p:cNvSpPr/>
            <p:nvPr/>
          </p:nvSpPr>
          <p:spPr>
            <a:xfrm>
              <a:off x="3265399" y="3643314"/>
              <a:ext cx="2613202" cy="294968"/>
            </a:xfrm>
            <a:prstGeom prst="rect">
              <a:avLst/>
            </a:prstGeom>
            <a:ln w="1270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Linear model</a:t>
              </a:r>
              <a:endParaRPr lang="en-GB" sz="1400" dirty="0"/>
            </a:p>
          </p:txBody>
        </p:sp>
        <p:cxnSp>
          <p:nvCxnSpPr>
            <p:cNvPr id="74" name="73 Conector recto de flecha"/>
            <p:cNvCxnSpPr/>
            <p:nvPr/>
          </p:nvCxnSpPr>
          <p:spPr>
            <a:xfrm rot="5400000">
              <a:off x="1987333" y="5383607"/>
              <a:ext cx="1428760" cy="1588"/>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74 CuadroTexto"/>
            <p:cNvSpPr txBox="1"/>
            <p:nvPr/>
          </p:nvSpPr>
          <p:spPr>
            <a:xfrm rot="16200000">
              <a:off x="2070774" y="5230513"/>
              <a:ext cx="952505" cy="307777"/>
            </a:xfrm>
            <a:prstGeom prst="rect">
              <a:avLst/>
            </a:prstGeom>
            <a:noFill/>
          </p:spPr>
          <p:txBody>
            <a:bodyPr wrap="none" rtlCol="0">
              <a:spAutoFit/>
            </a:bodyPr>
            <a:lstStyle/>
            <a:p>
              <a:r>
                <a:rPr lang="en-GB" sz="1400" dirty="0" smtClean="0"/>
                <a:t>Classes (K)</a:t>
              </a:r>
              <a:endParaRPr lang="en-GB" sz="1400" dirty="0"/>
            </a:p>
          </p:txBody>
        </p:sp>
        <p:sp>
          <p:nvSpPr>
            <p:cNvPr id="76" name="75 CuadroTexto"/>
            <p:cNvSpPr txBox="1"/>
            <p:nvPr/>
          </p:nvSpPr>
          <p:spPr>
            <a:xfrm>
              <a:off x="3038785" y="4308015"/>
              <a:ext cx="1280479" cy="307777"/>
            </a:xfrm>
            <a:prstGeom prst="rect">
              <a:avLst/>
            </a:prstGeom>
            <a:noFill/>
          </p:spPr>
          <p:txBody>
            <a:bodyPr wrap="none" rtlCol="0">
              <a:spAutoFit/>
            </a:bodyPr>
            <a:lstStyle/>
            <a:p>
              <a:r>
                <a:rPr lang="en-GB" sz="1400" dirty="0" smtClean="0"/>
                <a:t>Parameters (N)</a:t>
              </a:r>
              <a:endParaRPr lang="en-GB" sz="1400" dirty="0"/>
            </a:p>
          </p:txBody>
        </p:sp>
        <p:cxnSp>
          <p:nvCxnSpPr>
            <p:cNvPr id="78" name="77 Conector recto de flecha"/>
            <p:cNvCxnSpPr/>
            <p:nvPr/>
          </p:nvCxnSpPr>
          <p:spPr>
            <a:xfrm rot="10800000">
              <a:off x="2821769" y="4553572"/>
              <a:ext cx="1714512" cy="1588"/>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0422855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024000" y="6650983"/>
            <a:ext cx="3024000" cy="207017"/>
          </a:xfrm>
        </p:spPr>
        <p:txBody>
          <a:bodyPr/>
          <a:lstStyle/>
          <a:p>
            <a:r>
              <a:rPr lang="en-GB" smtClean="0"/>
              <a:t>Deep Learning for Finance</a:t>
            </a:r>
            <a:endParaRPr lang="en-US" dirty="0"/>
          </a:p>
        </p:txBody>
      </p:sp>
      <p:sp>
        <p:nvSpPr>
          <p:cNvPr id="5" name="4 Marcador de fecha"/>
          <p:cNvSpPr>
            <a:spLocks noGrp="1"/>
          </p:cNvSpPr>
          <p:nvPr>
            <p:ph type="dt" sz="half" idx="10"/>
          </p:nvPr>
        </p:nvSpPr>
        <p:spPr>
          <a:xfrm>
            <a:off x="0" y="6650983"/>
            <a:ext cx="3024000" cy="207017"/>
          </a:xfrm>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6" name="5 Marcador de número de diapositiva"/>
          <p:cNvSpPr>
            <a:spLocks noGrp="1"/>
          </p:cNvSpPr>
          <p:nvPr>
            <p:ph type="sldNum" sz="quarter" idx="12"/>
          </p:nvPr>
        </p:nvSpPr>
        <p:spPr>
          <a:xfrm>
            <a:off x="6048000" y="6650831"/>
            <a:ext cx="3096000" cy="207169"/>
          </a:xfrm>
        </p:spPr>
        <p:txBody>
          <a:bodyPr/>
          <a:lstStyle/>
          <a:p>
            <a:fld id="{EE066765-D2D0-48D9-BC46-F648C8DB7387}" type="slidenum">
              <a:rPr lang="es-ES" smtClean="0"/>
              <a:pPr/>
              <a:t>5</a:t>
            </a:fld>
            <a:endParaRPr lang="es-ES"/>
          </a:p>
        </p:txBody>
      </p:sp>
      <p:cxnSp>
        <p:nvCxnSpPr>
          <p:cNvPr id="77" name="76 Conector recto"/>
          <p:cNvCxnSpPr/>
          <p:nvPr/>
        </p:nvCxnSpPr>
        <p:spPr>
          <a:xfrm>
            <a:off x="0" y="396000"/>
            <a:ext cx="914400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9" name="1 Título"/>
          <p:cNvSpPr>
            <a:spLocks noGrp="1"/>
          </p:cNvSpPr>
          <p:nvPr>
            <p:ph type="title"/>
          </p:nvPr>
        </p:nvSpPr>
        <p:spPr>
          <a:xfrm>
            <a:off x="0" y="0"/>
            <a:ext cx="9144000" cy="396000"/>
          </a:xfrm>
        </p:spPr>
        <p:txBody>
          <a:bodyPr>
            <a:noAutofit/>
          </a:bodyPr>
          <a:lstStyle/>
          <a:p>
            <a:r>
              <a:rPr lang="en-US" sz="2400" dirty="0" smtClean="0">
                <a:solidFill>
                  <a:schemeClr val="accent2">
                    <a:lumMod val="50000"/>
                  </a:schemeClr>
                </a:solidFill>
              </a:rPr>
              <a:t>Machine Learning</a:t>
            </a:r>
            <a:endParaRPr lang="en-US" sz="2400" dirty="0">
              <a:solidFill>
                <a:schemeClr val="accent2">
                  <a:lumMod val="50000"/>
                </a:schemeClr>
              </a:solidFill>
            </a:endParaRPr>
          </a:p>
        </p:txBody>
      </p:sp>
      <p:sp>
        <p:nvSpPr>
          <p:cNvPr id="11" name="Title 1"/>
          <p:cNvSpPr txBox="1">
            <a:spLocks/>
          </p:cNvSpPr>
          <p:nvPr/>
        </p:nvSpPr>
        <p:spPr>
          <a:xfrm>
            <a:off x="310828" y="476672"/>
            <a:ext cx="8547452" cy="5952724"/>
          </a:xfrm>
          <a:prstGeom prst="rect">
            <a:avLst/>
          </a:prstGeom>
        </p:spPr>
        <p:txBody>
          <a:bodyPr vert="horz" lIns="91440" tIns="45720" rIns="91440" bIns="45720" rtlCol="0" anchor="t">
            <a:noAutofit/>
          </a:bodyPr>
          <a:lstStyle/>
          <a:p>
            <a:pPr lvl="0" fontAlgn="base">
              <a:spcBef>
                <a:spcPct val="0"/>
              </a:spcBef>
              <a:spcAft>
                <a:spcPct val="0"/>
              </a:spcAft>
            </a:pPr>
            <a:r>
              <a:rPr lang="en-US" sz="2400" kern="0" dirty="0" smtClean="0">
                <a:solidFill>
                  <a:schemeClr val="accent2">
                    <a:lumMod val="50000"/>
                  </a:schemeClr>
                </a:solidFill>
                <a:latin typeface="Arial"/>
                <a:ea typeface="+mj-ea"/>
                <a:cs typeface="+mj-cs"/>
              </a:rPr>
              <a:t>Multinomial logistic classification</a:t>
            </a:r>
            <a:endParaRPr kumimoji="0" lang="en-US" sz="2400" b="0" i="0" u="none" strike="noStrike" kern="0" cap="none" spc="0" normalizeH="0" noProof="0" dirty="0" smtClean="0">
              <a:ln>
                <a:noFill/>
              </a:ln>
              <a:solidFill>
                <a:schemeClr val="accent2">
                  <a:lumMod val="50000"/>
                </a:schemeClr>
              </a:solidFill>
              <a:effectLst/>
              <a:uLnTx/>
              <a:uFillTx/>
              <a:latin typeface="Arial"/>
              <a:ea typeface="+mj-ea"/>
              <a:cs typeface="+mj-cs"/>
            </a:endParaRPr>
          </a:p>
          <a:p>
            <a:pPr marL="457200" lvl="0" indent="-457200" fontAlgn="base">
              <a:spcBef>
                <a:spcPct val="0"/>
              </a:spcBef>
              <a:spcAft>
                <a:spcPct val="0"/>
              </a:spcAft>
            </a:pPr>
            <a:r>
              <a:rPr lang="en-US" kern="0" dirty="0" smtClean="0">
                <a:latin typeface="Arial"/>
                <a:ea typeface="+mj-ea"/>
                <a:cs typeface="+mj-cs"/>
              </a:rPr>
              <a:t>The multinomial logistic classification applied to the input values provides the more statistically representative class.</a:t>
            </a:r>
          </a:p>
          <a:p>
            <a:pPr marL="457200" lvl="0" indent="-457200" fontAlgn="base">
              <a:spcBef>
                <a:spcPct val="0"/>
              </a:spcBef>
              <a:spcAft>
                <a:spcPct val="0"/>
              </a:spcAft>
            </a:pPr>
            <a:r>
              <a:rPr lang="en-US" kern="0" dirty="0" smtClean="0">
                <a:latin typeface="Arial"/>
                <a:ea typeface="+mj-ea"/>
                <a:cs typeface="+mj-cs"/>
              </a:rPr>
              <a:t>The process to estimate the class is:</a:t>
            </a:r>
          </a:p>
          <a:p>
            <a:pPr marL="457200" lvl="0" indent="-457200" fontAlgn="base">
              <a:spcBef>
                <a:spcPct val="0"/>
              </a:spcBef>
              <a:spcAft>
                <a:spcPct val="0"/>
              </a:spcAft>
              <a:buAutoNum type="arabicPeriod"/>
            </a:pPr>
            <a:r>
              <a:rPr lang="en-US" kern="0" dirty="0" smtClean="0">
                <a:latin typeface="Arial"/>
                <a:ea typeface="+mj-ea"/>
                <a:cs typeface="+mj-cs"/>
              </a:rPr>
              <a:t>Apply the linear model to the inputs.</a:t>
            </a:r>
          </a:p>
          <a:p>
            <a:pPr marL="457200" lvl="0" indent="-457200" fontAlgn="base">
              <a:spcBef>
                <a:spcPct val="0"/>
              </a:spcBef>
              <a:spcAft>
                <a:spcPct val="0"/>
              </a:spcAft>
              <a:buAutoNum type="arabicPeriod"/>
            </a:pPr>
            <a:r>
              <a:rPr lang="en-US" kern="0" dirty="0" smtClean="0">
                <a:latin typeface="Arial"/>
                <a:ea typeface="+mj-ea"/>
                <a:cs typeface="+mj-cs"/>
              </a:rPr>
              <a:t>Softmax function (S) is applied to the Logit scores (Y).</a:t>
            </a:r>
          </a:p>
          <a:p>
            <a:pPr marL="457200" lvl="0" indent="-457200" fontAlgn="base">
              <a:spcBef>
                <a:spcPct val="0"/>
              </a:spcBef>
              <a:spcAft>
                <a:spcPct val="0"/>
              </a:spcAft>
              <a:buAutoNum type="arabicPeriod"/>
            </a:pPr>
            <a:r>
              <a:rPr lang="en-US" kern="0" dirty="0" smtClean="0">
                <a:latin typeface="Arial"/>
                <a:ea typeface="+mj-ea"/>
                <a:cs typeface="+mj-cs"/>
              </a:rPr>
              <a:t>Apply Cross Entropy to generate Hot Label.</a:t>
            </a:r>
          </a:p>
          <a:p>
            <a:pPr marL="457200" lvl="0" indent="-457200" fontAlgn="base">
              <a:spcBef>
                <a:spcPct val="0"/>
              </a:spcBef>
              <a:spcAft>
                <a:spcPct val="0"/>
              </a:spcAft>
              <a:buAutoNum type="arabicPeriod"/>
            </a:pPr>
            <a:r>
              <a:rPr lang="en-US" kern="0" dirty="0" smtClean="0">
                <a:latin typeface="Arial"/>
                <a:ea typeface="+mj-ea"/>
                <a:cs typeface="+mj-cs"/>
              </a:rPr>
              <a:t>Identify the class from Hot Label.</a:t>
            </a:r>
          </a:p>
          <a:p>
            <a:pPr lvl="0" fontAlgn="base">
              <a:spcBef>
                <a:spcPct val="0"/>
              </a:spcBef>
              <a:spcAft>
                <a:spcPct val="0"/>
              </a:spcAft>
            </a:pPr>
            <a:endParaRPr lang="en-US" kern="0" dirty="0" smtClean="0">
              <a:latin typeface="Arial"/>
              <a:ea typeface="+mj-ea"/>
              <a:cs typeface="+mj-cs"/>
            </a:endParaRPr>
          </a:p>
          <a:p>
            <a:pPr lvl="0" fontAlgn="base">
              <a:spcBef>
                <a:spcPct val="0"/>
              </a:spcBef>
              <a:spcAft>
                <a:spcPct val="0"/>
              </a:spcAft>
            </a:pPr>
            <a:endParaRPr lang="en-US" kern="0" dirty="0">
              <a:latin typeface="Arial"/>
              <a:ea typeface="+mj-ea"/>
              <a:cs typeface="+mj-cs"/>
            </a:endParaRPr>
          </a:p>
          <a:p>
            <a:pPr marL="457200" indent="-457200" fontAlgn="base">
              <a:spcBef>
                <a:spcPct val="0"/>
              </a:spcBef>
              <a:spcAft>
                <a:spcPct val="0"/>
              </a:spcAft>
            </a:pPr>
            <a:endParaRPr lang="en-US" kern="0" dirty="0" smtClean="0">
              <a:latin typeface="Arial"/>
            </a:endParaRPr>
          </a:p>
          <a:p>
            <a:pPr marL="457200" indent="-457200" fontAlgn="base">
              <a:spcBef>
                <a:spcPct val="0"/>
              </a:spcBef>
              <a:spcAft>
                <a:spcPct val="0"/>
              </a:spcAft>
            </a:pPr>
            <a:endParaRPr lang="en-US" kern="0" dirty="0">
              <a:latin typeface="Arial"/>
            </a:endParaRPr>
          </a:p>
          <a:p>
            <a:pPr marL="457200" indent="-457200" fontAlgn="base">
              <a:spcBef>
                <a:spcPct val="0"/>
              </a:spcBef>
              <a:spcAft>
                <a:spcPct val="0"/>
              </a:spcAft>
            </a:pPr>
            <a:endParaRPr lang="en-US" kern="0" dirty="0" smtClean="0">
              <a:latin typeface="Arial"/>
            </a:endParaRPr>
          </a:p>
          <a:p>
            <a:pPr marL="457200" indent="-457200" fontAlgn="base">
              <a:spcBef>
                <a:spcPct val="0"/>
              </a:spcBef>
              <a:spcAft>
                <a:spcPct val="0"/>
              </a:spcAft>
            </a:pPr>
            <a:endParaRPr lang="en-US" kern="0" dirty="0">
              <a:latin typeface="Arial"/>
            </a:endParaRPr>
          </a:p>
          <a:p>
            <a:pPr marL="457200" indent="-457200" fontAlgn="base">
              <a:spcBef>
                <a:spcPct val="0"/>
              </a:spcBef>
              <a:spcAft>
                <a:spcPct val="0"/>
              </a:spcAft>
            </a:pPr>
            <a:endParaRPr lang="en-US" kern="0" dirty="0" smtClean="0">
              <a:latin typeface="Arial"/>
            </a:endParaRPr>
          </a:p>
          <a:p>
            <a:pPr marL="457200" indent="-457200" fontAlgn="base">
              <a:spcBef>
                <a:spcPct val="0"/>
              </a:spcBef>
              <a:spcAft>
                <a:spcPct val="0"/>
              </a:spcAft>
            </a:pPr>
            <a:endParaRPr lang="en-US" kern="0" dirty="0" smtClean="0">
              <a:latin typeface="Arial"/>
            </a:endParaRPr>
          </a:p>
          <a:p>
            <a:pPr marL="457200" indent="-457200" fontAlgn="base">
              <a:spcBef>
                <a:spcPct val="0"/>
              </a:spcBef>
              <a:spcAft>
                <a:spcPct val="0"/>
              </a:spcAft>
            </a:pPr>
            <a:endParaRPr lang="en-US" kern="0" dirty="0">
              <a:latin typeface="Arial"/>
            </a:endParaRPr>
          </a:p>
          <a:p>
            <a:pPr marL="457200" indent="-457200" fontAlgn="base">
              <a:spcBef>
                <a:spcPct val="0"/>
              </a:spcBef>
              <a:spcAft>
                <a:spcPct val="0"/>
              </a:spcAft>
            </a:pPr>
            <a:r>
              <a:rPr lang="en-US" kern="0" dirty="0" smtClean="0">
                <a:latin typeface="Arial"/>
              </a:rPr>
              <a:t>We </a:t>
            </a:r>
            <a:r>
              <a:rPr lang="en-US" kern="0" dirty="0">
                <a:latin typeface="Arial"/>
              </a:rPr>
              <a:t>want to turn </a:t>
            </a:r>
            <a:r>
              <a:rPr lang="en-US" kern="0" dirty="0" smtClean="0">
                <a:latin typeface="Arial"/>
              </a:rPr>
              <a:t>the logit </a:t>
            </a:r>
            <a:r>
              <a:rPr lang="en-US" kern="0" dirty="0">
                <a:latin typeface="Arial"/>
              </a:rPr>
              <a:t>scores into probabilities. The probability of the correct class is going to be close to 1 and the rest close to 0.</a:t>
            </a:r>
          </a:p>
          <a:p>
            <a:pPr marL="457200" lvl="0" indent="-457200" fontAlgn="base">
              <a:spcBef>
                <a:spcPct val="0"/>
              </a:spcBef>
              <a:spcAft>
                <a:spcPct val="0"/>
              </a:spcAft>
            </a:pPr>
            <a:r>
              <a:rPr lang="en-US" kern="0" dirty="0" smtClean="0">
                <a:latin typeface="Arial"/>
              </a:rPr>
              <a:t>We </a:t>
            </a:r>
            <a:r>
              <a:rPr lang="en-US" kern="0" dirty="0">
                <a:latin typeface="Arial"/>
              </a:rPr>
              <a:t>will use a Softmax function to turn the scores into probabilities</a:t>
            </a:r>
            <a:r>
              <a:rPr lang="en-US" kern="0" dirty="0" smtClean="0">
                <a:latin typeface="Arial"/>
              </a:rPr>
              <a:t>.</a:t>
            </a:r>
            <a:r>
              <a:rPr lang="en-US" sz="2000" kern="0" dirty="0" smtClean="0">
                <a:latin typeface="Arial"/>
                <a:ea typeface="+mj-ea"/>
                <a:cs typeface="+mj-cs"/>
              </a:rPr>
              <a:t>                   </a:t>
            </a:r>
          </a:p>
        </p:txBody>
      </p:sp>
      <p:grpSp>
        <p:nvGrpSpPr>
          <p:cNvPr id="7" name="Group 6"/>
          <p:cNvGrpSpPr/>
          <p:nvPr/>
        </p:nvGrpSpPr>
        <p:grpSpPr>
          <a:xfrm>
            <a:off x="735247" y="3140968"/>
            <a:ext cx="7673506" cy="2178645"/>
            <a:chOff x="642910" y="3359398"/>
            <a:chExt cx="7673506" cy="2178645"/>
          </a:xfrm>
        </p:grpSpPr>
        <p:grpSp>
          <p:nvGrpSpPr>
            <p:cNvPr id="12" name="67 Grupo"/>
            <p:cNvGrpSpPr/>
            <p:nvPr/>
          </p:nvGrpSpPr>
          <p:grpSpPr>
            <a:xfrm>
              <a:off x="5966609" y="4006337"/>
              <a:ext cx="354054" cy="1179872"/>
              <a:chOff x="3271822" y="1785926"/>
              <a:chExt cx="300046" cy="914400"/>
            </a:xfrm>
          </p:grpSpPr>
          <p:sp>
            <p:nvSpPr>
              <p:cNvPr id="32" name="Rectángulo 10"/>
              <p:cNvSpPr/>
              <p:nvPr/>
            </p:nvSpPr>
            <p:spPr>
              <a:xfrm>
                <a:off x="3271822" y="17859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0</a:t>
                </a:r>
                <a:endParaRPr lang="en-US" sz="1400" dirty="0"/>
              </a:p>
            </p:txBody>
          </p:sp>
          <p:sp>
            <p:nvSpPr>
              <p:cNvPr id="33" name="Rectángulo 11"/>
              <p:cNvSpPr/>
              <p:nvPr/>
            </p:nvSpPr>
            <p:spPr>
              <a:xfrm>
                <a:off x="3271822" y="20145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1</a:t>
                </a:r>
                <a:endParaRPr lang="en-US" sz="1400" dirty="0"/>
              </a:p>
            </p:txBody>
          </p:sp>
          <p:sp>
            <p:nvSpPr>
              <p:cNvPr id="34" name="Rectángulo 12"/>
              <p:cNvSpPr/>
              <p:nvPr/>
            </p:nvSpPr>
            <p:spPr>
              <a:xfrm>
                <a:off x="3271822" y="22431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0</a:t>
                </a:r>
                <a:endParaRPr lang="en-US" sz="1400" dirty="0"/>
              </a:p>
            </p:txBody>
          </p:sp>
          <p:sp>
            <p:nvSpPr>
              <p:cNvPr id="35" name="Rectángulo 13"/>
              <p:cNvSpPr/>
              <p:nvPr/>
            </p:nvSpPr>
            <p:spPr>
              <a:xfrm>
                <a:off x="3271822" y="24717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0</a:t>
                </a:r>
                <a:endParaRPr lang="en-US" sz="1400" dirty="0"/>
              </a:p>
            </p:txBody>
          </p:sp>
        </p:grpSp>
        <p:grpSp>
          <p:nvGrpSpPr>
            <p:cNvPr id="13" name="67 Grupo"/>
            <p:cNvGrpSpPr/>
            <p:nvPr/>
          </p:nvGrpSpPr>
          <p:grpSpPr>
            <a:xfrm>
              <a:off x="3857620" y="4006337"/>
              <a:ext cx="891407" cy="1179872"/>
              <a:chOff x="3271822" y="1785926"/>
              <a:chExt cx="300046" cy="914400"/>
            </a:xfrm>
          </p:grpSpPr>
          <p:sp>
            <p:nvSpPr>
              <p:cNvPr id="28" name="Rectángulo 10"/>
              <p:cNvSpPr/>
              <p:nvPr/>
            </p:nvSpPr>
            <p:spPr>
              <a:xfrm>
                <a:off x="3271822" y="17859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0.0289</a:t>
                </a:r>
                <a:endParaRPr lang="en-US" sz="1400" dirty="0"/>
              </a:p>
            </p:txBody>
          </p:sp>
          <p:sp>
            <p:nvSpPr>
              <p:cNvPr id="29" name="Rectángulo 11"/>
              <p:cNvSpPr/>
              <p:nvPr/>
            </p:nvSpPr>
            <p:spPr>
              <a:xfrm>
                <a:off x="3271822" y="20145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0.9569</a:t>
                </a:r>
                <a:endParaRPr lang="en-US" sz="1400" dirty="0"/>
              </a:p>
            </p:txBody>
          </p:sp>
          <p:sp>
            <p:nvSpPr>
              <p:cNvPr id="30" name="Rectángulo 12"/>
              <p:cNvSpPr/>
              <p:nvPr/>
            </p:nvSpPr>
            <p:spPr>
              <a:xfrm>
                <a:off x="3271822" y="22431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0.0035</a:t>
                </a:r>
                <a:endParaRPr lang="en-US" sz="1400" dirty="0"/>
              </a:p>
            </p:txBody>
          </p:sp>
          <p:sp>
            <p:nvSpPr>
              <p:cNvPr id="31" name="Rectángulo 13"/>
              <p:cNvSpPr/>
              <p:nvPr/>
            </p:nvSpPr>
            <p:spPr>
              <a:xfrm>
                <a:off x="3271822" y="24717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0.0106</a:t>
                </a:r>
                <a:endParaRPr lang="en-US" sz="1400" dirty="0"/>
              </a:p>
            </p:txBody>
          </p:sp>
        </p:grpSp>
        <p:grpSp>
          <p:nvGrpSpPr>
            <p:cNvPr id="14" name="67 Grupo"/>
            <p:cNvGrpSpPr/>
            <p:nvPr/>
          </p:nvGrpSpPr>
          <p:grpSpPr>
            <a:xfrm>
              <a:off x="2414753" y="4006337"/>
              <a:ext cx="354054" cy="1179872"/>
              <a:chOff x="3271822" y="1785926"/>
              <a:chExt cx="300046" cy="914400"/>
            </a:xfrm>
          </p:grpSpPr>
          <p:sp>
            <p:nvSpPr>
              <p:cNvPr id="24" name="Rectángulo 10"/>
              <p:cNvSpPr/>
              <p:nvPr/>
            </p:nvSpPr>
            <p:spPr>
              <a:xfrm>
                <a:off x="3271822" y="17859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2.3</a:t>
                </a:r>
                <a:endParaRPr lang="en-US" sz="1400" dirty="0"/>
              </a:p>
            </p:txBody>
          </p:sp>
          <p:sp>
            <p:nvSpPr>
              <p:cNvPr id="25" name="Rectángulo 11"/>
              <p:cNvSpPr/>
              <p:nvPr/>
            </p:nvSpPr>
            <p:spPr>
              <a:xfrm>
                <a:off x="3271822" y="20145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5.8</a:t>
                </a:r>
                <a:endParaRPr lang="en-US" sz="1400" dirty="0"/>
              </a:p>
            </p:txBody>
          </p:sp>
          <p:sp>
            <p:nvSpPr>
              <p:cNvPr id="26" name="Rectángulo 12"/>
              <p:cNvSpPr/>
              <p:nvPr/>
            </p:nvSpPr>
            <p:spPr>
              <a:xfrm>
                <a:off x="3271822" y="22431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0.2</a:t>
                </a:r>
                <a:endParaRPr lang="en-US" sz="1400" dirty="0"/>
              </a:p>
            </p:txBody>
          </p:sp>
          <p:sp>
            <p:nvSpPr>
              <p:cNvPr id="27" name="Rectángulo 13"/>
              <p:cNvSpPr/>
              <p:nvPr/>
            </p:nvSpPr>
            <p:spPr>
              <a:xfrm>
                <a:off x="3271822" y="24717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1.3</a:t>
                </a:r>
                <a:endParaRPr lang="en-US" sz="1400" dirty="0"/>
              </a:p>
            </p:txBody>
          </p:sp>
        </p:grpSp>
        <p:grpSp>
          <p:nvGrpSpPr>
            <p:cNvPr id="40" name="48 Grupo"/>
            <p:cNvGrpSpPr/>
            <p:nvPr/>
          </p:nvGrpSpPr>
          <p:grpSpPr>
            <a:xfrm>
              <a:off x="845219" y="3859464"/>
              <a:ext cx="354054" cy="1473619"/>
              <a:chOff x="3271822" y="1785926"/>
              <a:chExt cx="300046" cy="1142054"/>
            </a:xfrm>
          </p:grpSpPr>
          <p:sp>
            <p:nvSpPr>
              <p:cNvPr id="97" name="Rectángulo 10"/>
              <p:cNvSpPr/>
              <p:nvPr/>
            </p:nvSpPr>
            <p:spPr>
              <a:xfrm>
                <a:off x="3271822" y="17859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X1</a:t>
                </a:r>
                <a:endParaRPr lang="en-US" sz="1400" dirty="0"/>
              </a:p>
            </p:txBody>
          </p:sp>
          <p:sp>
            <p:nvSpPr>
              <p:cNvPr id="98" name="Rectángulo 11"/>
              <p:cNvSpPr/>
              <p:nvPr/>
            </p:nvSpPr>
            <p:spPr>
              <a:xfrm>
                <a:off x="3271822" y="20145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X2</a:t>
                </a:r>
                <a:endParaRPr lang="en-US" sz="1400" dirty="0"/>
              </a:p>
            </p:txBody>
          </p:sp>
          <p:sp>
            <p:nvSpPr>
              <p:cNvPr id="99" name="Rectángulo 12"/>
              <p:cNvSpPr/>
              <p:nvPr/>
            </p:nvSpPr>
            <p:spPr>
              <a:xfrm>
                <a:off x="3271822" y="22431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X3</a:t>
                </a:r>
                <a:endParaRPr lang="en-US" sz="1400" dirty="0"/>
              </a:p>
            </p:txBody>
          </p:sp>
          <p:sp>
            <p:nvSpPr>
              <p:cNvPr id="100" name="Rectángulo 13"/>
              <p:cNvSpPr/>
              <p:nvPr/>
            </p:nvSpPr>
            <p:spPr>
              <a:xfrm>
                <a:off x="3271822" y="24717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a:t>
                </a:r>
                <a:endParaRPr lang="en-US" sz="1400" dirty="0"/>
              </a:p>
            </p:txBody>
          </p:sp>
          <p:sp>
            <p:nvSpPr>
              <p:cNvPr id="101" name="Rectángulo 13"/>
              <p:cNvSpPr/>
              <p:nvPr/>
            </p:nvSpPr>
            <p:spPr>
              <a:xfrm>
                <a:off x="3271822" y="2699380"/>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Xn</a:t>
                </a:r>
                <a:endParaRPr lang="en-US" sz="1400" dirty="0"/>
              </a:p>
            </p:txBody>
          </p:sp>
        </p:grpSp>
        <p:sp>
          <p:nvSpPr>
            <p:cNvPr id="53" name="Rectángulo 6"/>
            <p:cNvSpPr/>
            <p:nvPr/>
          </p:nvSpPr>
          <p:spPr>
            <a:xfrm>
              <a:off x="642910" y="3395117"/>
              <a:ext cx="758672" cy="347972"/>
            </a:xfrm>
            <a:prstGeom prst="rect">
              <a:avLst/>
            </a:prstGeom>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Inputs</a:t>
              </a:r>
            </a:p>
            <a:p>
              <a:pPr algn="ctr"/>
              <a:r>
                <a:rPr lang="en-GB" sz="1400" dirty="0" smtClean="0"/>
                <a:t>X</a:t>
              </a:r>
              <a:endParaRPr lang="en-GB" sz="1400" dirty="0"/>
            </a:p>
          </p:txBody>
        </p:sp>
        <p:sp>
          <p:nvSpPr>
            <p:cNvPr id="103" name="Rectángulo 6"/>
            <p:cNvSpPr/>
            <p:nvPr/>
          </p:nvSpPr>
          <p:spPr>
            <a:xfrm>
              <a:off x="1442301" y="3930902"/>
              <a:ext cx="758672" cy="1214446"/>
            </a:xfrm>
            <a:prstGeom prst="rect">
              <a:avLst/>
            </a:prstGeom>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Linear Model</a:t>
              </a:r>
            </a:p>
            <a:p>
              <a:pPr algn="ctr"/>
              <a:endParaRPr lang="en-GB" sz="1400" dirty="0" smtClean="0"/>
            </a:p>
            <a:p>
              <a:pPr algn="ctr"/>
              <a:endParaRPr lang="en-GB" sz="1400" dirty="0" smtClean="0"/>
            </a:p>
            <a:p>
              <a:pPr algn="ctr"/>
              <a:r>
                <a:rPr lang="en-GB" sz="1400" dirty="0" err="1" smtClean="0"/>
                <a:t>W·X+b</a:t>
              </a:r>
              <a:endParaRPr lang="en-GB" sz="1400" dirty="0"/>
            </a:p>
          </p:txBody>
        </p:sp>
        <p:sp>
          <p:nvSpPr>
            <p:cNvPr id="104" name="Rectángulo 6"/>
            <p:cNvSpPr/>
            <p:nvPr/>
          </p:nvSpPr>
          <p:spPr>
            <a:xfrm>
              <a:off x="2051720" y="3395117"/>
              <a:ext cx="1080120" cy="347972"/>
            </a:xfrm>
            <a:prstGeom prst="rect">
              <a:avLst/>
            </a:prstGeom>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Logit Score</a:t>
              </a:r>
            </a:p>
            <a:p>
              <a:pPr algn="ctr"/>
              <a:r>
                <a:rPr lang="en-GB" sz="1400" dirty="0" smtClean="0"/>
                <a:t>Y</a:t>
              </a:r>
              <a:endParaRPr lang="en-GB" sz="1400" dirty="0"/>
            </a:p>
          </p:txBody>
        </p:sp>
        <p:sp>
          <p:nvSpPr>
            <p:cNvPr id="105" name="Rectángulo 6"/>
            <p:cNvSpPr/>
            <p:nvPr/>
          </p:nvSpPr>
          <p:spPr>
            <a:xfrm>
              <a:off x="3923987" y="3359398"/>
              <a:ext cx="758672" cy="419410"/>
            </a:xfrm>
            <a:prstGeom prst="rect">
              <a:avLst/>
            </a:prstGeom>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Softmax</a:t>
              </a:r>
            </a:p>
            <a:p>
              <a:pPr algn="ctr"/>
              <a:r>
                <a:rPr lang="en-GB" sz="1400" dirty="0" smtClean="0"/>
                <a:t>S(Y)</a:t>
              </a:r>
              <a:endParaRPr lang="en-GB" sz="1400" dirty="0"/>
            </a:p>
          </p:txBody>
        </p:sp>
        <p:sp>
          <p:nvSpPr>
            <p:cNvPr id="106" name="105 Flecha derecha"/>
            <p:cNvSpPr/>
            <p:nvPr/>
          </p:nvSpPr>
          <p:spPr>
            <a:xfrm>
              <a:off x="2857488" y="4453397"/>
              <a:ext cx="928694" cy="28575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7" name="Rectángulo 6"/>
            <p:cNvSpPr/>
            <p:nvPr/>
          </p:nvSpPr>
          <p:spPr>
            <a:xfrm>
              <a:off x="2942499" y="4082996"/>
              <a:ext cx="758672" cy="347972"/>
            </a:xfrm>
            <a:prstGeom prst="rect">
              <a:avLst/>
            </a:prstGeom>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S(Y)</a:t>
              </a:r>
            </a:p>
          </p:txBody>
        </p:sp>
        <p:sp>
          <p:nvSpPr>
            <p:cNvPr id="109" name="Rectángulo 6"/>
            <p:cNvSpPr/>
            <p:nvPr/>
          </p:nvSpPr>
          <p:spPr>
            <a:xfrm>
              <a:off x="4942763" y="3930902"/>
              <a:ext cx="758672" cy="1143008"/>
            </a:xfrm>
            <a:prstGeom prst="rect">
              <a:avLst/>
            </a:prstGeom>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Cross Entropy</a:t>
              </a:r>
            </a:p>
            <a:p>
              <a:pPr algn="ctr"/>
              <a:endParaRPr lang="en-GB" sz="1400" dirty="0" smtClean="0"/>
            </a:p>
            <a:p>
              <a:pPr algn="ctr"/>
              <a:endParaRPr lang="en-GB" sz="1400" dirty="0" smtClean="0"/>
            </a:p>
            <a:p>
              <a:pPr algn="ctr"/>
              <a:r>
                <a:rPr lang="en-GB" sz="1400" dirty="0" smtClean="0"/>
                <a:t>D(S,L)</a:t>
              </a:r>
            </a:p>
          </p:txBody>
        </p:sp>
        <p:sp>
          <p:nvSpPr>
            <p:cNvPr id="102" name="101 Flecha derecha"/>
            <p:cNvSpPr/>
            <p:nvPr/>
          </p:nvSpPr>
          <p:spPr>
            <a:xfrm>
              <a:off x="1357290" y="4453397"/>
              <a:ext cx="928694" cy="28575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8" name="107 Flecha derecha"/>
            <p:cNvSpPr/>
            <p:nvPr/>
          </p:nvSpPr>
          <p:spPr>
            <a:xfrm>
              <a:off x="4857752" y="4453397"/>
              <a:ext cx="928694" cy="28575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0" name="Rectángulo 6"/>
            <p:cNvSpPr/>
            <p:nvPr/>
          </p:nvSpPr>
          <p:spPr>
            <a:xfrm>
              <a:off x="5715008" y="3359398"/>
              <a:ext cx="857256" cy="419410"/>
            </a:xfrm>
            <a:prstGeom prst="rect">
              <a:avLst/>
            </a:prstGeom>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Hot Label</a:t>
              </a:r>
            </a:p>
            <a:p>
              <a:pPr algn="ctr"/>
              <a:r>
                <a:rPr lang="en-GB" sz="1400" dirty="0" smtClean="0"/>
                <a:t>L</a:t>
              </a:r>
              <a:endParaRPr lang="en-GB" sz="1400" dirty="0"/>
            </a:p>
          </p:txBody>
        </p:sp>
        <p:sp>
          <p:nvSpPr>
            <p:cNvPr id="112" name="Rectángulo 10"/>
            <p:cNvSpPr/>
            <p:nvPr/>
          </p:nvSpPr>
          <p:spPr>
            <a:xfrm>
              <a:off x="7527788" y="4448789"/>
              <a:ext cx="720000" cy="294968"/>
            </a:xfrm>
            <a:prstGeom prst="rect">
              <a:avLst/>
            </a:prstGeom>
            <a:ln w="1270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s-ES" sz="1400" dirty="0"/>
                <a:t>0&lt;p&lt;=5</a:t>
              </a:r>
              <a:endParaRPr lang="en-US" sz="1400" dirty="0"/>
            </a:p>
          </p:txBody>
        </p:sp>
        <p:sp>
          <p:nvSpPr>
            <p:cNvPr id="113" name="112 Flecha derecha"/>
            <p:cNvSpPr/>
            <p:nvPr/>
          </p:nvSpPr>
          <p:spPr>
            <a:xfrm>
              <a:off x="6429388" y="4453397"/>
              <a:ext cx="928694" cy="28575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4" name="Rectángulo 6"/>
            <p:cNvSpPr/>
            <p:nvPr/>
          </p:nvSpPr>
          <p:spPr>
            <a:xfrm>
              <a:off x="7459160" y="3359398"/>
              <a:ext cx="857256" cy="419410"/>
            </a:xfrm>
            <a:prstGeom prst="rect">
              <a:avLst/>
            </a:prstGeom>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Class</a:t>
              </a:r>
              <a:endParaRPr lang="en-GB" sz="1400" dirty="0"/>
            </a:p>
          </p:txBody>
        </p:sp>
        <p:sp>
          <p:nvSpPr>
            <p:cNvPr id="44" name="Rectángulo 6"/>
            <p:cNvSpPr/>
            <p:nvPr/>
          </p:nvSpPr>
          <p:spPr>
            <a:xfrm>
              <a:off x="3923987" y="5190071"/>
              <a:ext cx="758672" cy="347972"/>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latin typeface="Symbol" panose="05050102010706020507" pitchFamily="18" charset="2"/>
                </a:rPr>
                <a:t>S</a:t>
              </a:r>
              <a:r>
                <a:rPr lang="en-GB" sz="1400" dirty="0" smtClean="0"/>
                <a:t>=1</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024000" y="6650983"/>
            <a:ext cx="3024000" cy="207017"/>
          </a:xfrm>
        </p:spPr>
        <p:txBody>
          <a:bodyPr/>
          <a:lstStyle/>
          <a:p>
            <a:r>
              <a:rPr lang="en-GB" smtClean="0"/>
              <a:t>Deep Learning for Finance</a:t>
            </a:r>
            <a:endParaRPr lang="en-US" dirty="0"/>
          </a:p>
        </p:txBody>
      </p:sp>
      <p:sp>
        <p:nvSpPr>
          <p:cNvPr id="5" name="4 Marcador de fecha"/>
          <p:cNvSpPr>
            <a:spLocks noGrp="1"/>
          </p:cNvSpPr>
          <p:nvPr>
            <p:ph type="dt" sz="half" idx="10"/>
          </p:nvPr>
        </p:nvSpPr>
        <p:spPr>
          <a:xfrm>
            <a:off x="0" y="6650983"/>
            <a:ext cx="3024000" cy="207017"/>
          </a:xfrm>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6" name="5 Marcador de número de diapositiva"/>
          <p:cNvSpPr>
            <a:spLocks noGrp="1"/>
          </p:cNvSpPr>
          <p:nvPr>
            <p:ph type="sldNum" sz="quarter" idx="12"/>
          </p:nvPr>
        </p:nvSpPr>
        <p:spPr>
          <a:xfrm>
            <a:off x="6048000" y="6650831"/>
            <a:ext cx="3096000" cy="207169"/>
          </a:xfrm>
        </p:spPr>
        <p:txBody>
          <a:bodyPr/>
          <a:lstStyle/>
          <a:p>
            <a:fld id="{EE066765-D2D0-48D9-BC46-F648C8DB7387}" type="slidenum">
              <a:rPr lang="es-ES" smtClean="0"/>
              <a:pPr/>
              <a:t>6</a:t>
            </a:fld>
            <a:endParaRPr lang="es-ES"/>
          </a:p>
        </p:txBody>
      </p:sp>
      <p:cxnSp>
        <p:nvCxnSpPr>
          <p:cNvPr id="77" name="76 Conector recto"/>
          <p:cNvCxnSpPr/>
          <p:nvPr/>
        </p:nvCxnSpPr>
        <p:spPr>
          <a:xfrm>
            <a:off x="0" y="396000"/>
            <a:ext cx="914400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9" name="1 Título"/>
          <p:cNvSpPr>
            <a:spLocks noGrp="1"/>
          </p:cNvSpPr>
          <p:nvPr>
            <p:ph type="title"/>
          </p:nvPr>
        </p:nvSpPr>
        <p:spPr>
          <a:xfrm>
            <a:off x="0" y="0"/>
            <a:ext cx="9144000" cy="396000"/>
          </a:xfrm>
        </p:spPr>
        <p:txBody>
          <a:bodyPr>
            <a:noAutofit/>
          </a:bodyPr>
          <a:lstStyle/>
          <a:p>
            <a:r>
              <a:rPr lang="en-US" sz="2400" dirty="0" smtClean="0">
                <a:solidFill>
                  <a:schemeClr val="accent2">
                    <a:lumMod val="50000"/>
                  </a:schemeClr>
                </a:solidFill>
              </a:rPr>
              <a:t>Machine Learning</a:t>
            </a:r>
            <a:endParaRPr lang="en-US" sz="2400" dirty="0">
              <a:solidFill>
                <a:schemeClr val="accent2">
                  <a:lumMod val="50000"/>
                </a:schemeClr>
              </a:solidFill>
            </a:endParaRPr>
          </a:p>
        </p:txBody>
      </p:sp>
      <p:sp>
        <p:nvSpPr>
          <p:cNvPr id="11" name="Title 1"/>
          <p:cNvSpPr txBox="1">
            <a:spLocks/>
          </p:cNvSpPr>
          <p:nvPr/>
        </p:nvSpPr>
        <p:spPr>
          <a:xfrm>
            <a:off x="310828" y="476672"/>
            <a:ext cx="8547452" cy="5952724"/>
          </a:xfrm>
          <a:prstGeom prst="rect">
            <a:avLst/>
          </a:prstGeom>
        </p:spPr>
        <p:txBody>
          <a:bodyPr vert="horz" lIns="91440" tIns="45720" rIns="91440" bIns="45720" rtlCol="0" anchor="t">
            <a:noAutofit/>
          </a:bodyPr>
          <a:lstStyle/>
          <a:p>
            <a:pPr lvl="0" fontAlgn="base">
              <a:spcBef>
                <a:spcPct val="0"/>
              </a:spcBef>
              <a:spcAft>
                <a:spcPct val="0"/>
              </a:spcAft>
            </a:pPr>
            <a:r>
              <a:rPr lang="en-US" sz="2400" kern="0" dirty="0" smtClean="0">
                <a:solidFill>
                  <a:schemeClr val="accent2">
                    <a:lumMod val="50000"/>
                  </a:schemeClr>
                </a:solidFill>
                <a:latin typeface="Arial"/>
                <a:ea typeface="+mj-ea"/>
                <a:cs typeface="+mj-cs"/>
              </a:rPr>
              <a:t>One-Hot encoding</a:t>
            </a:r>
            <a:endParaRPr kumimoji="0" lang="en-US" sz="2400" b="0" i="0" u="none" strike="noStrike" kern="0" cap="none" spc="0" normalizeH="0" noProof="0" dirty="0" smtClean="0">
              <a:ln>
                <a:noFill/>
              </a:ln>
              <a:solidFill>
                <a:schemeClr val="accent2">
                  <a:lumMod val="50000"/>
                </a:schemeClr>
              </a:solidFill>
              <a:effectLst/>
              <a:uLnTx/>
              <a:uFillTx/>
              <a:latin typeface="Arial"/>
              <a:ea typeface="+mj-ea"/>
              <a:cs typeface="+mj-cs"/>
            </a:endParaRPr>
          </a:p>
          <a:p>
            <a:pPr marL="457200" lvl="0" indent="-457200" fontAlgn="base">
              <a:spcBef>
                <a:spcPct val="0"/>
              </a:spcBef>
              <a:spcAft>
                <a:spcPct val="0"/>
              </a:spcAft>
            </a:pPr>
            <a:r>
              <a:rPr lang="en-GB" kern="0" dirty="0" smtClean="0">
                <a:latin typeface="Arial"/>
                <a:ea typeface="+mj-ea"/>
                <a:cs typeface="+mj-cs"/>
              </a:rPr>
              <a:t>One-hot is a group of bits among which the legal combinations of values are only those with a single high (1) bit and all the others low (0).</a:t>
            </a:r>
            <a:endParaRPr lang="en-US" kern="0" dirty="0" smtClean="0">
              <a:latin typeface="Arial"/>
              <a:ea typeface="+mj-ea"/>
              <a:cs typeface="+mj-cs"/>
            </a:endParaRPr>
          </a:p>
          <a:p>
            <a:pPr marL="457200" lvl="0" indent="-457200" fontAlgn="base">
              <a:spcBef>
                <a:spcPct val="0"/>
              </a:spcBef>
              <a:spcAft>
                <a:spcPct val="0"/>
              </a:spcAft>
            </a:pPr>
            <a:r>
              <a:rPr lang="en-US" kern="0" dirty="0" smtClean="0">
                <a:latin typeface="Arial"/>
                <a:ea typeface="+mj-ea"/>
                <a:cs typeface="+mj-cs"/>
              </a:rPr>
              <a:t>We use the one-hot encoding to define the classes. Each class will be unique and defined as a vector of zeros with only one 1.</a:t>
            </a:r>
          </a:p>
          <a:p>
            <a:pPr marL="457200" lvl="0" indent="-457200" fontAlgn="base">
              <a:spcBef>
                <a:spcPct val="0"/>
              </a:spcBef>
              <a:spcAft>
                <a:spcPct val="0"/>
              </a:spcAft>
            </a:pPr>
            <a:r>
              <a:rPr lang="en-US" kern="0" dirty="0" smtClean="0">
                <a:latin typeface="Arial"/>
                <a:ea typeface="+mj-ea"/>
                <a:cs typeface="+mj-cs"/>
              </a:rPr>
              <a:t>In our analysis we define 4 classes depending on the profit in pips (r):</a:t>
            </a: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indent="-457200" fontAlgn="base">
              <a:spcBef>
                <a:spcPct val="0"/>
              </a:spcBef>
              <a:spcAft>
                <a:spcPct val="0"/>
              </a:spcAft>
            </a:pPr>
            <a:endParaRPr lang="en-US" kern="0" dirty="0" smtClean="0">
              <a:latin typeface="Arial"/>
              <a:ea typeface="+mj-ea"/>
              <a:cs typeface="+mj-cs"/>
            </a:endParaRPr>
          </a:p>
          <a:p>
            <a:pPr marL="457200" indent="-457200" fontAlgn="base">
              <a:spcBef>
                <a:spcPct val="0"/>
              </a:spcBef>
              <a:spcAft>
                <a:spcPct val="0"/>
              </a:spcAft>
            </a:pPr>
            <a:r>
              <a:rPr lang="en-US" kern="0" dirty="0" smtClean="0">
                <a:latin typeface="Arial"/>
                <a:ea typeface="+mj-ea"/>
                <a:cs typeface="+mj-cs"/>
              </a:rPr>
              <a:t>The training process will define the values of the parameters (coefficients and bias) which are good at performing the predictions.</a:t>
            </a:r>
          </a:p>
        </p:txBody>
      </p:sp>
      <p:grpSp>
        <p:nvGrpSpPr>
          <p:cNvPr id="9" name="Group 8"/>
          <p:cNvGrpSpPr/>
          <p:nvPr/>
        </p:nvGrpSpPr>
        <p:grpSpPr>
          <a:xfrm>
            <a:off x="2890397" y="2564904"/>
            <a:ext cx="3363206" cy="1537061"/>
            <a:chOff x="2893207" y="2684027"/>
            <a:chExt cx="3363206" cy="1537061"/>
          </a:xfrm>
        </p:grpSpPr>
        <p:grpSp>
          <p:nvGrpSpPr>
            <p:cNvPr id="2" name="Group 1"/>
            <p:cNvGrpSpPr/>
            <p:nvPr/>
          </p:nvGrpSpPr>
          <p:grpSpPr>
            <a:xfrm>
              <a:off x="2893207" y="2684027"/>
              <a:ext cx="720000" cy="1537061"/>
              <a:chOff x="2893207" y="2684027"/>
              <a:chExt cx="720000" cy="1537061"/>
            </a:xfrm>
          </p:grpSpPr>
          <p:grpSp>
            <p:nvGrpSpPr>
              <p:cNvPr id="102" name="67 Grupo"/>
              <p:cNvGrpSpPr/>
              <p:nvPr/>
            </p:nvGrpSpPr>
            <p:grpSpPr>
              <a:xfrm>
                <a:off x="3076180" y="3041217"/>
                <a:ext cx="354054" cy="1179871"/>
                <a:chOff x="3271822" y="1785926"/>
                <a:chExt cx="300046" cy="914400"/>
              </a:xfrm>
            </p:grpSpPr>
            <p:sp>
              <p:nvSpPr>
                <p:cNvPr id="105" name="Rectángulo 10"/>
                <p:cNvSpPr/>
                <p:nvPr/>
              </p:nvSpPr>
              <p:spPr>
                <a:xfrm>
                  <a:off x="3271822" y="17859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1</a:t>
                  </a:r>
                  <a:endParaRPr lang="en-US" sz="1400" dirty="0"/>
                </a:p>
              </p:txBody>
            </p:sp>
            <p:sp>
              <p:nvSpPr>
                <p:cNvPr id="106" name="Rectángulo 11"/>
                <p:cNvSpPr/>
                <p:nvPr/>
              </p:nvSpPr>
              <p:spPr>
                <a:xfrm>
                  <a:off x="3271822" y="20145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0</a:t>
                  </a:r>
                  <a:endParaRPr lang="en-US" sz="1400" dirty="0"/>
                </a:p>
              </p:txBody>
            </p:sp>
            <p:sp>
              <p:nvSpPr>
                <p:cNvPr id="107" name="Rectángulo 12"/>
                <p:cNvSpPr/>
                <p:nvPr/>
              </p:nvSpPr>
              <p:spPr>
                <a:xfrm>
                  <a:off x="3271822" y="22431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0</a:t>
                  </a:r>
                  <a:endParaRPr lang="en-US" sz="1400" dirty="0"/>
                </a:p>
              </p:txBody>
            </p:sp>
            <p:sp>
              <p:nvSpPr>
                <p:cNvPr id="108" name="Rectángulo 13"/>
                <p:cNvSpPr/>
                <p:nvPr/>
              </p:nvSpPr>
              <p:spPr>
                <a:xfrm>
                  <a:off x="3271822" y="24717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0</a:t>
                  </a:r>
                  <a:endParaRPr lang="en-US" sz="1400" dirty="0"/>
                </a:p>
              </p:txBody>
            </p:sp>
          </p:grpSp>
          <p:sp>
            <p:nvSpPr>
              <p:cNvPr id="111" name="Rectángulo 10"/>
              <p:cNvSpPr/>
              <p:nvPr/>
            </p:nvSpPr>
            <p:spPr>
              <a:xfrm>
                <a:off x="2893207" y="2684027"/>
                <a:ext cx="720000" cy="294968"/>
              </a:xfrm>
              <a:prstGeom prst="rect">
                <a:avLst/>
              </a:prstGeom>
              <a:ln w="1270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s-ES" sz="1400" dirty="0" smtClean="0"/>
                  <a:t>p&lt;0</a:t>
                </a:r>
                <a:endParaRPr lang="en-US" sz="1400" dirty="0"/>
              </a:p>
            </p:txBody>
          </p:sp>
        </p:grpSp>
        <p:grpSp>
          <p:nvGrpSpPr>
            <p:cNvPr id="3" name="Group 2"/>
            <p:cNvGrpSpPr/>
            <p:nvPr/>
          </p:nvGrpSpPr>
          <p:grpSpPr>
            <a:xfrm>
              <a:off x="3774276" y="2684027"/>
              <a:ext cx="720000" cy="1537061"/>
              <a:chOff x="3536149" y="2684027"/>
              <a:chExt cx="720000" cy="1537061"/>
            </a:xfrm>
          </p:grpSpPr>
          <p:grpSp>
            <p:nvGrpSpPr>
              <p:cNvPr id="95" name="67 Grupo"/>
              <p:cNvGrpSpPr/>
              <p:nvPr/>
            </p:nvGrpSpPr>
            <p:grpSpPr>
              <a:xfrm>
                <a:off x="3719122" y="3041217"/>
                <a:ext cx="354054" cy="1179871"/>
                <a:chOff x="3271822" y="1785926"/>
                <a:chExt cx="300046" cy="914400"/>
              </a:xfrm>
            </p:grpSpPr>
            <p:sp>
              <p:nvSpPr>
                <p:cNvPr id="96" name="Rectángulo 10"/>
                <p:cNvSpPr/>
                <p:nvPr/>
              </p:nvSpPr>
              <p:spPr>
                <a:xfrm>
                  <a:off x="3271822" y="17859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0</a:t>
                  </a:r>
                  <a:endParaRPr lang="en-US" sz="1400" dirty="0"/>
                </a:p>
              </p:txBody>
            </p:sp>
            <p:sp>
              <p:nvSpPr>
                <p:cNvPr id="98" name="Rectángulo 11"/>
                <p:cNvSpPr/>
                <p:nvPr/>
              </p:nvSpPr>
              <p:spPr>
                <a:xfrm>
                  <a:off x="3271822" y="20145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1</a:t>
                  </a:r>
                  <a:endParaRPr lang="en-US" sz="1400" dirty="0"/>
                </a:p>
              </p:txBody>
            </p:sp>
            <p:sp>
              <p:nvSpPr>
                <p:cNvPr id="99" name="Rectángulo 12"/>
                <p:cNvSpPr/>
                <p:nvPr/>
              </p:nvSpPr>
              <p:spPr>
                <a:xfrm>
                  <a:off x="3271822" y="22431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0</a:t>
                  </a:r>
                  <a:endParaRPr lang="en-US" sz="1400" dirty="0"/>
                </a:p>
              </p:txBody>
            </p:sp>
            <p:sp>
              <p:nvSpPr>
                <p:cNvPr id="100" name="Rectángulo 13"/>
                <p:cNvSpPr/>
                <p:nvPr/>
              </p:nvSpPr>
              <p:spPr>
                <a:xfrm>
                  <a:off x="3271822" y="24717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0</a:t>
                  </a:r>
                  <a:endParaRPr lang="en-US" sz="1400" dirty="0"/>
                </a:p>
              </p:txBody>
            </p:sp>
          </p:grpSp>
          <p:sp>
            <p:nvSpPr>
              <p:cNvPr id="112" name="Rectángulo 10"/>
              <p:cNvSpPr/>
              <p:nvPr/>
            </p:nvSpPr>
            <p:spPr>
              <a:xfrm>
                <a:off x="3536149" y="2684027"/>
                <a:ext cx="720000" cy="294968"/>
              </a:xfrm>
              <a:prstGeom prst="rect">
                <a:avLst/>
              </a:prstGeom>
              <a:ln w="1270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s-ES" sz="1400" dirty="0" smtClean="0"/>
                  <a:t>0&lt;p&lt;=5</a:t>
                </a:r>
                <a:endParaRPr lang="en-US" sz="1400" dirty="0"/>
              </a:p>
            </p:txBody>
          </p:sp>
        </p:grpSp>
        <p:grpSp>
          <p:nvGrpSpPr>
            <p:cNvPr id="7" name="Group 6"/>
            <p:cNvGrpSpPr/>
            <p:nvPr/>
          </p:nvGrpSpPr>
          <p:grpSpPr>
            <a:xfrm>
              <a:off x="4655345" y="2684027"/>
              <a:ext cx="720000" cy="1537061"/>
              <a:chOff x="4464843" y="2684027"/>
              <a:chExt cx="720000" cy="1537061"/>
            </a:xfrm>
          </p:grpSpPr>
          <p:grpSp>
            <p:nvGrpSpPr>
              <p:cNvPr id="86" name="67 Grupo"/>
              <p:cNvGrpSpPr/>
              <p:nvPr/>
            </p:nvGrpSpPr>
            <p:grpSpPr>
              <a:xfrm>
                <a:off x="4647816" y="3041217"/>
                <a:ext cx="354054" cy="1179871"/>
                <a:chOff x="3271822" y="1785926"/>
                <a:chExt cx="300046" cy="914400"/>
              </a:xfrm>
            </p:grpSpPr>
            <p:sp>
              <p:nvSpPr>
                <p:cNvPr id="87" name="Rectángulo 10"/>
                <p:cNvSpPr/>
                <p:nvPr/>
              </p:nvSpPr>
              <p:spPr>
                <a:xfrm>
                  <a:off x="3271822" y="17859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0</a:t>
                  </a:r>
                  <a:endParaRPr lang="en-US" sz="1400" dirty="0"/>
                </a:p>
              </p:txBody>
            </p:sp>
            <p:sp>
              <p:nvSpPr>
                <p:cNvPr id="90" name="Rectángulo 11"/>
                <p:cNvSpPr/>
                <p:nvPr/>
              </p:nvSpPr>
              <p:spPr>
                <a:xfrm>
                  <a:off x="3271822" y="20145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0</a:t>
                  </a:r>
                  <a:endParaRPr lang="en-US" sz="1400" dirty="0"/>
                </a:p>
              </p:txBody>
            </p:sp>
            <p:sp>
              <p:nvSpPr>
                <p:cNvPr id="91" name="Rectángulo 12"/>
                <p:cNvSpPr/>
                <p:nvPr/>
              </p:nvSpPr>
              <p:spPr>
                <a:xfrm>
                  <a:off x="3271822" y="22431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1</a:t>
                  </a:r>
                  <a:endParaRPr lang="en-US" sz="1400" dirty="0"/>
                </a:p>
              </p:txBody>
            </p:sp>
            <p:sp>
              <p:nvSpPr>
                <p:cNvPr id="92" name="Rectángulo 13"/>
                <p:cNvSpPr/>
                <p:nvPr/>
              </p:nvSpPr>
              <p:spPr>
                <a:xfrm>
                  <a:off x="3271822" y="24717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0</a:t>
                  </a:r>
                  <a:endParaRPr lang="en-US" sz="1400" dirty="0"/>
                </a:p>
              </p:txBody>
            </p:sp>
          </p:grpSp>
          <p:sp>
            <p:nvSpPr>
              <p:cNvPr id="113" name="Rectángulo 10"/>
              <p:cNvSpPr/>
              <p:nvPr/>
            </p:nvSpPr>
            <p:spPr>
              <a:xfrm>
                <a:off x="4464843" y="2684027"/>
                <a:ext cx="720000" cy="294968"/>
              </a:xfrm>
              <a:prstGeom prst="rect">
                <a:avLst/>
              </a:prstGeom>
              <a:ln w="1270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s-ES" sz="1400" dirty="0" smtClean="0"/>
                  <a:t>5&lt;p&lt;10</a:t>
                </a:r>
                <a:endParaRPr lang="en-US" sz="1400" dirty="0"/>
              </a:p>
            </p:txBody>
          </p:sp>
        </p:grpSp>
        <p:grpSp>
          <p:nvGrpSpPr>
            <p:cNvPr id="8" name="Group 7"/>
            <p:cNvGrpSpPr/>
            <p:nvPr/>
          </p:nvGrpSpPr>
          <p:grpSpPr>
            <a:xfrm>
              <a:off x="5536413" y="2684027"/>
              <a:ext cx="720000" cy="1537061"/>
              <a:chOff x="5536413" y="2684027"/>
              <a:chExt cx="720000" cy="1537061"/>
            </a:xfrm>
          </p:grpSpPr>
          <p:grpSp>
            <p:nvGrpSpPr>
              <p:cNvPr id="57" name="67 Grupo"/>
              <p:cNvGrpSpPr/>
              <p:nvPr/>
            </p:nvGrpSpPr>
            <p:grpSpPr>
              <a:xfrm>
                <a:off x="5719386" y="3041217"/>
                <a:ext cx="354054" cy="1179871"/>
                <a:chOff x="3271822" y="1785926"/>
                <a:chExt cx="300046" cy="914400"/>
              </a:xfrm>
            </p:grpSpPr>
            <p:sp>
              <p:nvSpPr>
                <p:cNvPr id="68" name="Rectángulo 10"/>
                <p:cNvSpPr/>
                <p:nvPr/>
              </p:nvSpPr>
              <p:spPr>
                <a:xfrm>
                  <a:off x="3271822" y="17859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0</a:t>
                  </a:r>
                  <a:endParaRPr lang="en-US" sz="1400" dirty="0"/>
                </a:p>
              </p:txBody>
            </p:sp>
            <p:sp>
              <p:nvSpPr>
                <p:cNvPr id="80" name="Rectángulo 11"/>
                <p:cNvSpPr/>
                <p:nvPr/>
              </p:nvSpPr>
              <p:spPr>
                <a:xfrm>
                  <a:off x="3271822" y="20145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0</a:t>
                  </a:r>
                  <a:endParaRPr lang="en-US" sz="1400" dirty="0"/>
                </a:p>
              </p:txBody>
            </p:sp>
            <p:sp>
              <p:nvSpPr>
                <p:cNvPr id="82" name="Rectángulo 12"/>
                <p:cNvSpPr/>
                <p:nvPr/>
              </p:nvSpPr>
              <p:spPr>
                <a:xfrm>
                  <a:off x="3271822" y="22431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0</a:t>
                  </a:r>
                  <a:endParaRPr lang="en-US" sz="1400" dirty="0"/>
                </a:p>
              </p:txBody>
            </p:sp>
            <p:sp>
              <p:nvSpPr>
                <p:cNvPr id="84" name="Rectángulo 13"/>
                <p:cNvSpPr/>
                <p:nvPr/>
              </p:nvSpPr>
              <p:spPr>
                <a:xfrm>
                  <a:off x="3271822" y="24717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1</a:t>
                  </a:r>
                  <a:endParaRPr lang="en-US" sz="1400" dirty="0"/>
                </a:p>
              </p:txBody>
            </p:sp>
          </p:grpSp>
          <p:sp>
            <p:nvSpPr>
              <p:cNvPr id="114" name="Rectángulo 10"/>
              <p:cNvSpPr/>
              <p:nvPr/>
            </p:nvSpPr>
            <p:spPr>
              <a:xfrm>
                <a:off x="5536413" y="2684027"/>
                <a:ext cx="720000" cy="294968"/>
              </a:xfrm>
              <a:prstGeom prst="rect">
                <a:avLst/>
              </a:prstGeom>
              <a:ln w="1270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s-ES" sz="1400" dirty="0" smtClean="0"/>
                  <a:t>p&gt;=10</a:t>
                </a:r>
                <a:endParaRPr lang="en-US" sz="1400" dirty="0"/>
              </a:p>
            </p:txBody>
          </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024000" y="6650983"/>
            <a:ext cx="3024000" cy="207017"/>
          </a:xfrm>
        </p:spPr>
        <p:txBody>
          <a:bodyPr/>
          <a:lstStyle/>
          <a:p>
            <a:r>
              <a:rPr lang="en-GB" smtClean="0"/>
              <a:t>Deep Learning for Finance</a:t>
            </a:r>
            <a:endParaRPr lang="en-US" dirty="0"/>
          </a:p>
        </p:txBody>
      </p:sp>
      <p:sp>
        <p:nvSpPr>
          <p:cNvPr id="5" name="4 Marcador de fecha"/>
          <p:cNvSpPr>
            <a:spLocks noGrp="1"/>
          </p:cNvSpPr>
          <p:nvPr>
            <p:ph type="dt" sz="half" idx="10"/>
          </p:nvPr>
        </p:nvSpPr>
        <p:spPr>
          <a:xfrm>
            <a:off x="0" y="6650983"/>
            <a:ext cx="3024000" cy="207017"/>
          </a:xfrm>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6" name="5 Marcador de número de diapositiva"/>
          <p:cNvSpPr>
            <a:spLocks noGrp="1"/>
          </p:cNvSpPr>
          <p:nvPr>
            <p:ph type="sldNum" sz="quarter" idx="12"/>
          </p:nvPr>
        </p:nvSpPr>
        <p:spPr>
          <a:xfrm>
            <a:off x="6048000" y="6650831"/>
            <a:ext cx="3096000" cy="207169"/>
          </a:xfrm>
        </p:spPr>
        <p:txBody>
          <a:bodyPr/>
          <a:lstStyle/>
          <a:p>
            <a:fld id="{EE066765-D2D0-48D9-BC46-F648C8DB7387}" type="slidenum">
              <a:rPr lang="es-ES" smtClean="0"/>
              <a:pPr/>
              <a:t>7</a:t>
            </a:fld>
            <a:endParaRPr lang="es-ES"/>
          </a:p>
        </p:txBody>
      </p:sp>
      <p:cxnSp>
        <p:nvCxnSpPr>
          <p:cNvPr id="77" name="76 Conector recto"/>
          <p:cNvCxnSpPr/>
          <p:nvPr/>
        </p:nvCxnSpPr>
        <p:spPr>
          <a:xfrm>
            <a:off x="0" y="396000"/>
            <a:ext cx="914400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9" name="1 Título"/>
          <p:cNvSpPr>
            <a:spLocks noGrp="1"/>
          </p:cNvSpPr>
          <p:nvPr>
            <p:ph type="title"/>
          </p:nvPr>
        </p:nvSpPr>
        <p:spPr>
          <a:xfrm>
            <a:off x="0" y="0"/>
            <a:ext cx="9144000" cy="396000"/>
          </a:xfrm>
        </p:spPr>
        <p:txBody>
          <a:bodyPr>
            <a:noAutofit/>
          </a:bodyPr>
          <a:lstStyle/>
          <a:p>
            <a:r>
              <a:rPr lang="en-US" sz="2400" dirty="0" smtClean="0">
                <a:solidFill>
                  <a:schemeClr val="accent2">
                    <a:lumMod val="50000"/>
                  </a:schemeClr>
                </a:solidFill>
              </a:rPr>
              <a:t>Machine Learning</a:t>
            </a:r>
            <a:endParaRPr lang="en-US" sz="2400" dirty="0">
              <a:solidFill>
                <a:schemeClr val="accent2">
                  <a:lumMod val="50000"/>
                </a:schemeClr>
              </a:solidFill>
            </a:endParaRPr>
          </a:p>
        </p:txBody>
      </p:sp>
      <p:sp>
        <p:nvSpPr>
          <p:cNvPr id="11" name="Title 1"/>
          <p:cNvSpPr txBox="1">
            <a:spLocks/>
          </p:cNvSpPr>
          <p:nvPr/>
        </p:nvSpPr>
        <p:spPr>
          <a:xfrm>
            <a:off x="310828" y="476672"/>
            <a:ext cx="8547452" cy="5952724"/>
          </a:xfrm>
          <a:prstGeom prst="rect">
            <a:avLst/>
          </a:prstGeom>
        </p:spPr>
        <p:txBody>
          <a:bodyPr vert="horz" lIns="91440" tIns="45720" rIns="91440" bIns="45720" rtlCol="0" anchor="t">
            <a:noAutofit/>
          </a:bodyPr>
          <a:lstStyle/>
          <a:p>
            <a:pPr lvl="0" fontAlgn="base">
              <a:spcBef>
                <a:spcPct val="0"/>
              </a:spcBef>
              <a:spcAft>
                <a:spcPct val="0"/>
              </a:spcAft>
            </a:pPr>
            <a:r>
              <a:rPr lang="en-US" sz="2400" kern="0" dirty="0" smtClean="0">
                <a:solidFill>
                  <a:schemeClr val="accent2">
                    <a:lumMod val="50000"/>
                  </a:schemeClr>
                </a:solidFill>
                <a:latin typeface="Arial"/>
                <a:ea typeface="+mj-ea"/>
                <a:cs typeface="+mj-cs"/>
              </a:rPr>
              <a:t>The Softmax function</a:t>
            </a:r>
            <a:endParaRPr kumimoji="0" lang="en-US" sz="2400" b="0" i="0" u="none" strike="noStrike" kern="0" cap="none" spc="0" normalizeH="0" noProof="0" dirty="0" smtClean="0">
              <a:ln>
                <a:noFill/>
              </a:ln>
              <a:solidFill>
                <a:schemeClr val="accent2">
                  <a:lumMod val="50000"/>
                </a:schemeClr>
              </a:solidFill>
              <a:effectLst/>
              <a:uLnTx/>
              <a:uFillTx/>
              <a:latin typeface="Arial"/>
              <a:ea typeface="+mj-ea"/>
              <a:cs typeface="+mj-cs"/>
            </a:endParaRPr>
          </a:p>
          <a:p>
            <a:pPr marL="457200" lvl="0" indent="-457200" fontAlgn="base">
              <a:spcBef>
                <a:spcPct val="0"/>
              </a:spcBef>
              <a:spcAft>
                <a:spcPct val="0"/>
              </a:spcAft>
            </a:pPr>
            <a:r>
              <a:rPr lang="en-US" kern="0" dirty="0" smtClean="0">
                <a:latin typeface="Arial"/>
                <a:ea typeface="+mj-ea"/>
                <a:cs typeface="+mj-cs"/>
              </a:rPr>
              <a:t>The Softmax function, or normalized exponential function, is a generalization of the logistic function that "squashes" a K-dimensional vector y of arbitrary real values to a K-dimensional vector </a:t>
            </a:r>
            <a:r>
              <a:rPr lang="es-ES_tradnl" kern="0" dirty="0" smtClean="0">
                <a:latin typeface="Arial"/>
                <a:ea typeface="+mj-ea"/>
                <a:cs typeface="+mj-cs"/>
              </a:rPr>
              <a:t>S</a:t>
            </a:r>
            <a:r>
              <a:rPr lang="el-GR" kern="0" dirty="0" smtClean="0">
                <a:latin typeface="Arial"/>
                <a:ea typeface="+mj-ea"/>
                <a:cs typeface="+mj-cs"/>
              </a:rPr>
              <a:t>(</a:t>
            </a:r>
            <a:r>
              <a:rPr lang="en-US" kern="0" dirty="0" smtClean="0">
                <a:latin typeface="Arial"/>
                <a:ea typeface="+mj-ea"/>
                <a:cs typeface="+mj-cs"/>
              </a:rPr>
              <a:t>y) of real values in the range [0, 1] that add up to 1.</a:t>
            </a: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r>
              <a:rPr lang="en-US" kern="0" dirty="0" smtClean="0">
                <a:latin typeface="Arial"/>
                <a:ea typeface="+mj-ea"/>
                <a:cs typeface="+mj-cs"/>
              </a:rPr>
              <a:t>*For </a:t>
            </a:r>
            <a:r>
              <a:rPr lang="en-US" kern="0" dirty="0" err="1" smtClean="0">
                <a:latin typeface="Arial"/>
                <a:ea typeface="+mj-ea"/>
                <a:cs typeface="+mj-cs"/>
              </a:rPr>
              <a:t>i</a:t>
            </a:r>
            <a:r>
              <a:rPr lang="en-US" kern="0" dirty="0" smtClean="0">
                <a:latin typeface="Arial"/>
                <a:ea typeface="+mj-ea"/>
                <a:cs typeface="+mj-cs"/>
              </a:rPr>
              <a:t>=1 to K.</a:t>
            </a:r>
          </a:p>
          <a:p>
            <a:pPr marL="457200" lvl="0" indent="-457200" fontAlgn="base">
              <a:spcBef>
                <a:spcPct val="0"/>
              </a:spcBef>
              <a:spcAft>
                <a:spcPct val="0"/>
              </a:spcAft>
            </a:pPr>
            <a:r>
              <a:rPr lang="en-US" kern="0" dirty="0" smtClean="0">
                <a:latin typeface="Arial"/>
                <a:ea typeface="+mj-ea"/>
                <a:cs typeface="+mj-cs"/>
              </a:rPr>
              <a:t>                       Logit scores      Softmax function         Probabilities</a:t>
            </a: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r>
              <a:rPr lang="en-US" kern="0" dirty="0" smtClean="0">
                <a:latin typeface="Arial"/>
                <a:ea typeface="+mj-ea"/>
                <a:cs typeface="+mj-cs"/>
              </a:rPr>
              <a:t>Main concepts:</a:t>
            </a:r>
          </a:p>
          <a:p>
            <a:pPr marL="457200" lvl="0" indent="-457200" fontAlgn="base">
              <a:spcBef>
                <a:spcPct val="0"/>
              </a:spcBef>
              <a:spcAft>
                <a:spcPct val="0"/>
              </a:spcAft>
              <a:buFont typeface="Arial" pitchFamily="34" charset="0"/>
              <a:buChar char="•"/>
            </a:pPr>
            <a:r>
              <a:rPr lang="en-US" kern="0" dirty="0" smtClean="0">
                <a:latin typeface="Arial"/>
                <a:ea typeface="+mj-ea"/>
                <a:cs typeface="+mj-cs"/>
              </a:rPr>
              <a:t>Inputs can be any kind of scores.</a:t>
            </a:r>
          </a:p>
          <a:p>
            <a:pPr marL="457200" lvl="0" indent="-457200" fontAlgn="base">
              <a:spcBef>
                <a:spcPct val="0"/>
              </a:spcBef>
              <a:spcAft>
                <a:spcPct val="0"/>
              </a:spcAft>
              <a:buFont typeface="Arial" pitchFamily="34" charset="0"/>
              <a:buChar char="•"/>
            </a:pPr>
            <a:r>
              <a:rPr lang="en-US" kern="0" dirty="0" smtClean="0">
                <a:latin typeface="Arial"/>
                <a:ea typeface="+mj-ea"/>
                <a:cs typeface="+mj-cs"/>
              </a:rPr>
              <a:t>Probabilities add up to 1.</a:t>
            </a:r>
          </a:p>
          <a:p>
            <a:pPr marL="457200" lvl="0" indent="-457200" fontAlgn="base">
              <a:spcBef>
                <a:spcPct val="0"/>
              </a:spcBef>
              <a:spcAft>
                <a:spcPct val="0"/>
              </a:spcAft>
              <a:buFont typeface="Arial" pitchFamily="34" charset="0"/>
              <a:buChar char="•"/>
            </a:pPr>
            <a:r>
              <a:rPr lang="en-US" kern="0" dirty="0" smtClean="0">
                <a:latin typeface="Arial"/>
                <a:ea typeface="+mj-ea"/>
                <a:cs typeface="+mj-cs"/>
              </a:rPr>
              <a:t>Probabilities will be larger when scores are large.</a:t>
            </a:r>
          </a:p>
          <a:p>
            <a:pPr marL="457200" lvl="0" indent="-457200" fontAlgn="base">
              <a:spcBef>
                <a:spcPct val="0"/>
              </a:spcBef>
              <a:spcAft>
                <a:spcPct val="0"/>
              </a:spcAft>
              <a:buFont typeface="Arial" pitchFamily="34" charset="0"/>
              <a:buChar char="•"/>
            </a:pPr>
            <a:r>
              <a:rPr lang="en-US" kern="0" dirty="0" smtClean="0">
                <a:latin typeface="Arial"/>
                <a:ea typeface="+mj-ea"/>
                <a:cs typeface="+mj-cs"/>
              </a:rPr>
              <a:t>Probabilities will be small when scores are comparatively smaller.</a:t>
            </a:r>
          </a:p>
          <a:p>
            <a:pPr marL="457200" lvl="0" indent="-457200" fontAlgn="base">
              <a:spcBef>
                <a:spcPct val="0"/>
              </a:spcBef>
              <a:spcAft>
                <a:spcPct val="0"/>
              </a:spcAft>
            </a:pPr>
            <a:endParaRPr lang="en-US" kern="0" dirty="0" smtClean="0">
              <a:latin typeface="Arial"/>
              <a:ea typeface="+mj-ea"/>
              <a:cs typeface="+mj-cs"/>
            </a:endParaRPr>
          </a:p>
        </p:txBody>
      </p:sp>
      <p:graphicFrame>
        <p:nvGraphicFramePr>
          <p:cNvPr id="125" name="124 Objeto"/>
          <p:cNvGraphicFramePr>
            <a:graphicFrameLocks noChangeAspect="1"/>
          </p:cNvGraphicFramePr>
          <p:nvPr>
            <p:extLst>
              <p:ext uri="{D42A27DB-BD31-4B8C-83A1-F6EECF244321}">
                <p14:modId xmlns:p14="http://schemas.microsoft.com/office/powerpoint/2010/main" xmlns="" val="7862796"/>
              </p:ext>
            </p:extLst>
          </p:nvPr>
        </p:nvGraphicFramePr>
        <p:xfrm>
          <a:off x="1882775" y="2082800"/>
          <a:ext cx="5248275" cy="1633538"/>
        </p:xfrm>
        <a:graphic>
          <a:graphicData uri="http://schemas.openxmlformats.org/presentationml/2006/ole">
            <p:oleObj spid="_x0000_s1138" name="Equation" r:id="rId3" imgW="2489040" imgH="77436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024000" y="6650983"/>
            <a:ext cx="3024000" cy="207017"/>
          </a:xfrm>
        </p:spPr>
        <p:txBody>
          <a:bodyPr/>
          <a:lstStyle/>
          <a:p>
            <a:r>
              <a:rPr lang="en-GB" smtClean="0"/>
              <a:t>Deep Learning for Finance</a:t>
            </a:r>
            <a:endParaRPr lang="en-US" dirty="0"/>
          </a:p>
        </p:txBody>
      </p:sp>
      <p:sp>
        <p:nvSpPr>
          <p:cNvPr id="5" name="4 Marcador de fecha"/>
          <p:cNvSpPr>
            <a:spLocks noGrp="1"/>
          </p:cNvSpPr>
          <p:nvPr>
            <p:ph type="dt" sz="half" idx="10"/>
          </p:nvPr>
        </p:nvSpPr>
        <p:spPr>
          <a:xfrm>
            <a:off x="0" y="6650983"/>
            <a:ext cx="3024000" cy="207017"/>
          </a:xfrm>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6" name="5 Marcador de número de diapositiva"/>
          <p:cNvSpPr>
            <a:spLocks noGrp="1"/>
          </p:cNvSpPr>
          <p:nvPr>
            <p:ph type="sldNum" sz="quarter" idx="12"/>
          </p:nvPr>
        </p:nvSpPr>
        <p:spPr>
          <a:xfrm>
            <a:off x="6048000" y="6650831"/>
            <a:ext cx="3096000" cy="207169"/>
          </a:xfrm>
        </p:spPr>
        <p:txBody>
          <a:bodyPr/>
          <a:lstStyle/>
          <a:p>
            <a:fld id="{EE066765-D2D0-48D9-BC46-F648C8DB7387}" type="slidenum">
              <a:rPr lang="es-ES" smtClean="0"/>
              <a:pPr/>
              <a:t>8</a:t>
            </a:fld>
            <a:endParaRPr lang="es-ES"/>
          </a:p>
        </p:txBody>
      </p:sp>
      <p:cxnSp>
        <p:nvCxnSpPr>
          <p:cNvPr id="77" name="76 Conector recto"/>
          <p:cNvCxnSpPr/>
          <p:nvPr/>
        </p:nvCxnSpPr>
        <p:spPr>
          <a:xfrm>
            <a:off x="0" y="396000"/>
            <a:ext cx="914400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9" name="1 Título"/>
          <p:cNvSpPr>
            <a:spLocks noGrp="1"/>
          </p:cNvSpPr>
          <p:nvPr>
            <p:ph type="title"/>
          </p:nvPr>
        </p:nvSpPr>
        <p:spPr>
          <a:xfrm>
            <a:off x="0" y="0"/>
            <a:ext cx="9144000" cy="396000"/>
          </a:xfrm>
        </p:spPr>
        <p:txBody>
          <a:bodyPr>
            <a:noAutofit/>
          </a:bodyPr>
          <a:lstStyle/>
          <a:p>
            <a:r>
              <a:rPr lang="en-US" sz="2400" dirty="0" smtClean="0">
                <a:solidFill>
                  <a:schemeClr val="accent2">
                    <a:lumMod val="50000"/>
                  </a:schemeClr>
                </a:solidFill>
              </a:rPr>
              <a:t>Machine Learning</a:t>
            </a:r>
            <a:endParaRPr lang="en-US" sz="2400" dirty="0">
              <a:solidFill>
                <a:schemeClr val="accent2">
                  <a:lumMod val="50000"/>
                </a:schemeClr>
              </a:solidFill>
            </a:endParaRPr>
          </a:p>
        </p:txBody>
      </p:sp>
      <p:sp>
        <p:nvSpPr>
          <p:cNvPr id="11" name="Title 1"/>
          <p:cNvSpPr txBox="1">
            <a:spLocks/>
          </p:cNvSpPr>
          <p:nvPr/>
        </p:nvSpPr>
        <p:spPr>
          <a:xfrm>
            <a:off x="310828" y="476672"/>
            <a:ext cx="8547452" cy="5952724"/>
          </a:xfrm>
          <a:prstGeom prst="rect">
            <a:avLst/>
          </a:prstGeom>
        </p:spPr>
        <p:txBody>
          <a:bodyPr vert="horz" lIns="91440" tIns="45720" rIns="91440" bIns="45720" rtlCol="0" anchor="t">
            <a:noAutofit/>
          </a:bodyPr>
          <a:lstStyle/>
          <a:p>
            <a:pPr lvl="0" fontAlgn="base">
              <a:spcBef>
                <a:spcPct val="0"/>
              </a:spcBef>
              <a:spcAft>
                <a:spcPct val="0"/>
              </a:spcAft>
            </a:pPr>
            <a:r>
              <a:rPr lang="en-US" sz="2400" kern="0" dirty="0" smtClean="0">
                <a:solidFill>
                  <a:schemeClr val="accent2">
                    <a:lumMod val="50000"/>
                  </a:schemeClr>
                </a:solidFill>
                <a:latin typeface="Arial"/>
                <a:ea typeface="+mj-ea"/>
                <a:cs typeface="+mj-cs"/>
              </a:rPr>
              <a:t>Cross Entropy</a:t>
            </a:r>
            <a:endParaRPr kumimoji="0" lang="en-US" sz="2400" b="0" i="0" u="none" strike="noStrike" kern="0" cap="none" spc="0" normalizeH="0" noProof="0" dirty="0" smtClean="0">
              <a:ln>
                <a:noFill/>
              </a:ln>
              <a:solidFill>
                <a:schemeClr val="accent2">
                  <a:lumMod val="50000"/>
                </a:schemeClr>
              </a:solidFill>
              <a:effectLst/>
              <a:uLnTx/>
              <a:uFillTx/>
              <a:latin typeface="Arial"/>
              <a:ea typeface="+mj-ea"/>
              <a:cs typeface="+mj-cs"/>
            </a:endParaRPr>
          </a:p>
          <a:p>
            <a:pPr marL="457200" lvl="0" indent="-457200" fontAlgn="base">
              <a:spcBef>
                <a:spcPct val="0"/>
              </a:spcBef>
              <a:spcAft>
                <a:spcPct val="0"/>
              </a:spcAft>
            </a:pPr>
            <a:r>
              <a:rPr lang="en-US" kern="0" dirty="0" smtClean="0">
                <a:latin typeface="Arial"/>
                <a:ea typeface="+mj-ea"/>
                <a:cs typeface="+mj-cs"/>
              </a:rPr>
              <a:t>We can measure the error by comparing two vectors; the probabilities that comes out of the Softmax function and the one hot encoded vector that corresponds to the classes defined.</a:t>
            </a:r>
          </a:p>
          <a:p>
            <a:pPr marL="457200" lvl="0" indent="-457200" fontAlgn="base">
              <a:spcBef>
                <a:spcPct val="0"/>
              </a:spcBef>
              <a:spcAft>
                <a:spcPct val="0"/>
              </a:spcAft>
            </a:pPr>
            <a:endParaRPr lang="en-US" kern="0" dirty="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r>
              <a:rPr lang="en-US" kern="0" dirty="0" smtClean="0">
                <a:latin typeface="Arial"/>
                <a:ea typeface="+mj-ea"/>
                <a:cs typeface="+mj-cs"/>
              </a:rPr>
              <a:t>It is selected the class with lower Cross Entropy (lower distance error).</a:t>
            </a:r>
            <a:r>
              <a:rPr lang="en-US" sz="2000" kern="0" dirty="0" smtClean="0">
                <a:latin typeface="Arial"/>
                <a:ea typeface="+mj-ea"/>
                <a:cs typeface="+mj-cs"/>
              </a:rPr>
              <a:t>                   </a:t>
            </a:r>
          </a:p>
        </p:txBody>
      </p:sp>
      <p:grpSp>
        <p:nvGrpSpPr>
          <p:cNvPr id="22" name="Group 21"/>
          <p:cNvGrpSpPr/>
          <p:nvPr/>
        </p:nvGrpSpPr>
        <p:grpSpPr>
          <a:xfrm>
            <a:off x="932530" y="1916832"/>
            <a:ext cx="7383886" cy="3240921"/>
            <a:chOff x="932530" y="1916832"/>
            <a:chExt cx="7383886" cy="3240921"/>
          </a:xfrm>
        </p:grpSpPr>
        <p:sp>
          <p:nvSpPr>
            <p:cNvPr id="110" name="Rectángulo 6"/>
            <p:cNvSpPr/>
            <p:nvPr/>
          </p:nvSpPr>
          <p:spPr>
            <a:xfrm>
              <a:off x="3671815" y="2857265"/>
              <a:ext cx="857256" cy="419410"/>
            </a:xfrm>
            <a:prstGeom prst="rect">
              <a:avLst/>
            </a:prstGeom>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Hot Label</a:t>
              </a:r>
            </a:p>
            <a:p>
              <a:pPr algn="ctr"/>
              <a:r>
                <a:rPr lang="en-GB" sz="1400" dirty="0" smtClean="0"/>
                <a:t>L</a:t>
              </a:r>
              <a:endParaRPr lang="en-GB" sz="1400" dirty="0"/>
            </a:p>
          </p:txBody>
        </p:sp>
        <p:grpSp>
          <p:nvGrpSpPr>
            <p:cNvPr id="9" name="Group 8"/>
            <p:cNvGrpSpPr/>
            <p:nvPr/>
          </p:nvGrpSpPr>
          <p:grpSpPr>
            <a:xfrm>
              <a:off x="932530" y="2505534"/>
              <a:ext cx="891407" cy="1978905"/>
              <a:chOff x="1068951" y="2505534"/>
              <a:chExt cx="891407" cy="1978905"/>
            </a:xfrm>
          </p:grpSpPr>
          <p:grpSp>
            <p:nvGrpSpPr>
              <p:cNvPr id="13" name="67 Grupo"/>
              <p:cNvGrpSpPr/>
              <p:nvPr/>
            </p:nvGrpSpPr>
            <p:grpSpPr>
              <a:xfrm>
                <a:off x="1068951" y="2952733"/>
                <a:ext cx="891407" cy="1179872"/>
                <a:chOff x="3271822" y="1785926"/>
                <a:chExt cx="300046" cy="914400"/>
              </a:xfrm>
            </p:grpSpPr>
            <p:sp>
              <p:nvSpPr>
                <p:cNvPr id="28" name="Rectángulo 10"/>
                <p:cNvSpPr/>
                <p:nvPr/>
              </p:nvSpPr>
              <p:spPr>
                <a:xfrm>
                  <a:off x="3271822" y="17859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0.0289</a:t>
                  </a:r>
                  <a:endParaRPr lang="en-US" sz="1400" dirty="0"/>
                </a:p>
              </p:txBody>
            </p:sp>
            <p:sp>
              <p:nvSpPr>
                <p:cNvPr id="29" name="Rectángulo 11"/>
                <p:cNvSpPr/>
                <p:nvPr/>
              </p:nvSpPr>
              <p:spPr>
                <a:xfrm>
                  <a:off x="3271822" y="20145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0.9569</a:t>
                  </a:r>
                  <a:endParaRPr lang="en-US" sz="1400" dirty="0"/>
                </a:p>
              </p:txBody>
            </p:sp>
            <p:sp>
              <p:nvSpPr>
                <p:cNvPr id="30" name="Rectángulo 12"/>
                <p:cNvSpPr/>
                <p:nvPr/>
              </p:nvSpPr>
              <p:spPr>
                <a:xfrm>
                  <a:off x="3271822" y="22431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0.0035</a:t>
                  </a:r>
                  <a:endParaRPr lang="en-US" sz="1400" dirty="0"/>
                </a:p>
              </p:txBody>
            </p:sp>
            <p:sp>
              <p:nvSpPr>
                <p:cNvPr id="31" name="Rectángulo 13"/>
                <p:cNvSpPr/>
                <p:nvPr/>
              </p:nvSpPr>
              <p:spPr>
                <a:xfrm>
                  <a:off x="3271822" y="24717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0.0106</a:t>
                  </a:r>
                  <a:endParaRPr lang="en-US" sz="1400" dirty="0"/>
                </a:p>
              </p:txBody>
            </p:sp>
          </p:grpSp>
          <p:sp>
            <p:nvSpPr>
              <p:cNvPr id="105" name="Rectángulo 6"/>
              <p:cNvSpPr/>
              <p:nvPr/>
            </p:nvSpPr>
            <p:spPr>
              <a:xfrm>
                <a:off x="1135318" y="2505534"/>
                <a:ext cx="758672" cy="419410"/>
              </a:xfrm>
              <a:prstGeom prst="rect">
                <a:avLst/>
              </a:prstGeom>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t>Softmax</a:t>
                </a:r>
              </a:p>
              <a:p>
                <a:pPr algn="ctr"/>
                <a:r>
                  <a:rPr lang="en-GB" sz="1400" dirty="0" smtClean="0"/>
                  <a:t>S(Y)</a:t>
                </a:r>
                <a:endParaRPr lang="en-GB" sz="1400" dirty="0"/>
              </a:p>
            </p:txBody>
          </p:sp>
          <p:sp>
            <p:nvSpPr>
              <p:cNvPr id="44" name="Rectángulo 6"/>
              <p:cNvSpPr/>
              <p:nvPr/>
            </p:nvSpPr>
            <p:spPr>
              <a:xfrm>
                <a:off x="1135318" y="4136467"/>
                <a:ext cx="758672" cy="347972"/>
              </a:xfrm>
              <a:prstGeom prst="rect">
                <a:avLst/>
              </a:prstGeom>
              <a:noFill/>
              <a:ln w="12700">
                <a:noFill/>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GB" sz="1400" dirty="0" smtClean="0">
                    <a:latin typeface="Symbol" panose="05050102010706020507" pitchFamily="18" charset="2"/>
                  </a:rPr>
                  <a:t>S</a:t>
                </a:r>
                <a:r>
                  <a:rPr lang="en-GB" sz="1400" dirty="0" smtClean="0"/>
                  <a:t>=1</a:t>
                </a:r>
              </a:p>
            </p:txBody>
          </p:sp>
        </p:grpSp>
        <p:graphicFrame>
          <p:nvGraphicFramePr>
            <p:cNvPr id="2" name="Object 1"/>
            <p:cNvGraphicFramePr>
              <a:graphicFrameLocks noChangeAspect="1"/>
            </p:cNvGraphicFramePr>
            <p:nvPr>
              <p:extLst>
                <p:ext uri="{D42A27DB-BD31-4B8C-83A1-F6EECF244321}">
                  <p14:modId xmlns:p14="http://schemas.microsoft.com/office/powerpoint/2010/main" xmlns="" val="3487732926"/>
                </p:ext>
              </p:extLst>
            </p:nvPr>
          </p:nvGraphicFramePr>
          <p:xfrm>
            <a:off x="1991517" y="1989138"/>
            <a:ext cx="3697288" cy="723900"/>
          </p:xfrm>
          <a:graphic>
            <a:graphicData uri="http://schemas.openxmlformats.org/presentationml/2006/ole">
              <p:oleObj spid="_x0000_s2353" name="Equation" r:id="rId3" imgW="1752600" imgH="342900" progId="Equation.3">
                <p:embed/>
              </p:oleObj>
            </a:graphicData>
          </a:graphic>
        </p:graphicFrame>
        <p:grpSp>
          <p:nvGrpSpPr>
            <p:cNvPr id="10" name="Group 9"/>
            <p:cNvGrpSpPr/>
            <p:nvPr/>
          </p:nvGrpSpPr>
          <p:grpSpPr>
            <a:xfrm>
              <a:off x="3233718" y="3323202"/>
              <a:ext cx="1733450" cy="1179871"/>
              <a:chOff x="3912684" y="3205983"/>
              <a:chExt cx="1733450" cy="1179871"/>
            </a:xfrm>
          </p:grpSpPr>
          <p:grpSp>
            <p:nvGrpSpPr>
              <p:cNvPr id="48" name="67 Grupo"/>
              <p:cNvGrpSpPr/>
              <p:nvPr/>
            </p:nvGrpSpPr>
            <p:grpSpPr>
              <a:xfrm>
                <a:off x="5292080" y="3205983"/>
                <a:ext cx="354054" cy="1179871"/>
                <a:chOff x="3271822" y="1785926"/>
                <a:chExt cx="300046" cy="914400"/>
              </a:xfrm>
            </p:grpSpPr>
            <p:sp>
              <p:nvSpPr>
                <p:cNvPr id="69" name="Rectángulo 10"/>
                <p:cNvSpPr/>
                <p:nvPr/>
              </p:nvSpPr>
              <p:spPr>
                <a:xfrm>
                  <a:off x="3271822" y="17859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0</a:t>
                  </a:r>
                  <a:endParaRPr lang="en-US" sz="1400" dirty="0"/>
                </a:p>
              </p:txBody>
            </p:sp>
            <p:sp>
              <p:nvSpPr>
                <p:cNvPr id="70" name="Rectángulo 11"/>
                <p:cNvSpPr/>
                <p:nvPr/>
              </p:nvSpPr>
              <p:spPr>
                <a:xfrm>
                  <a:off x="3271822" y="20145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0</a:t>
                  </a:r>
                  <a:endParaRPr lang="en-US" sz="1400" dirty="0"/>
                </a:p>
              </p:txBody>
            </p:sp>
            <p:sp>
              <p:nvSpPr>
                <p:cNvPr id="71" name="Rectángulo 12"/>
                <p:cNvSpPr/>
                <p:nvPr/>
              </p:nvSpPr>
              <p:spPr>
                <a:xfrm>
                  <a:off x="3271822" y="22431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0</a:t>
                  </a:r>
                  <a:endParaRPr lang="en-US" sz="1400" dirty="0"/>
                </a:p>
              </p:txBody>
            </p:sp>
            <p:sp>
              <p:nvSpPr>
                <p:cNvPr id="72" name="Rectángulo 13"/>
                <p:cNvSpPr/>
                <p:nvPr/>
              </p:nvSpPr>
              <p:spPr>
                <a:xfrm>
                  <a:off x="3271822" y="24717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1</a:t>
                  </a:r>
                  <a:endParaRPr lang="en-US" sz="1400" dirty="0"/>
                </a:p>
              </p:txBody>
            </p:sp>
          </p:grpSp>
          <p:grpSp>
            <p:nvGrpSpPr>
              <p:cNvPr id="49" name="67 Grupo"/>
              <p:cNvGrpSpPr/>
              <p:nvPr/>
            </p:nvGrpSpPr>
            <p:grpSpPr>
              <a:xfrm>
                <a:off x="4832282" y="3205983"/>
                <a:ext cx="354054" cy="1179871"/>
                <a:chOff x="3271822" y="1785926"/>
                <a:chExt cx="300046" cy="914400"/>
              </a:xfrm>
            </p:grpSpPr>
            <p:sp>
              <p:nvSpPr>
                <p:cNvPr id="65" name="Rectángulo 10"/>
                <p:cNvSpPr/>
                <p:nvPr/>
              </p:nvSpPr>
              <p:spPr>
                <a:xfrm>
                  <a:off x="3271822" y="17859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0</a:t>
                  </a:r>
                  <a:endParaRPr lang="en-US" sz="1400" dirty="0"/>
                </a:p>
              </p:txBody>
            </p:sp>
            <p:sp>
              <p:nvSpPr>
                <p:cNvPr id="66" name="Rectángulo 11"/>
                <p:cNvSpPr/>
                <p:nvPr/>
              </p:nvSpPr>
              <p:spPr>
                <a:xfrm>
                  <a:off x="3271822" y="20145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0</a:t>
                  </a:r>
                  <a:endParaRPr lang="en-US" sz="1400" dirty="0"/>
                </a:p>
              </p:txBody>
            </p:sp>
            <p:sp>
              <p:nvSpPr>
                <p:cNvPr id="67" name="Rectángulo 12"/>
                <p:cNvSpPr/>
                <p:nvPr/>
              </p:nvSpPr>
              <p:spPr>
                <a:xfrm>
                  <a:off x="3271822" y="22431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1</a:t>
                  </a:r>
                  <a:endParaRPr lang="en-US" sz="1400" dirty="0"/>
                </a:p>
              </p:txBody>
            </p:sp>
            <p:sp>
              <p:nvSpPr>
                <p:cNvPr id="68" name="Rectángulo 13"/>
                <p:cNvSpPr/>
                <p:nvPr/>
              </p:nvSpPr>
              <p:spPr>
                <a:xfrm>
                  <a:off x="3271822" y="24717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0</a:t>
                  </a:r>
                  <a:endParaRPr lang="en-US" sz="1400" dirty="0"/>
                </a:p>
              </p:txBody>
            </p:sp>
          </p:grpSp>
          <p:grpSp>
            <p:nvGrpSpPr>
              <p:cNvPr id="50" name="67 Grupo"/>
              <p:cNvGrpSpPr/>
              <p:nvPr/>
            </p:nvGrpSpPr>
            <p:grpSpPr>
              <a:xfrm>
                <a:off x="4372483" y="3205983"/>
                <a:ext cx="354054" cy="1179871"/>
                <a:chOff x="3271822" y="1785926"/>
                <a:chExt cx="300046" cy="914400"/>
              </a:xfrm>
            </p:grpSpPr>
            <p:sp>
              <p:nvSpPr>
                <p:cNvPr id="61" name="Rectángulo 10"/>
                <p:cNvSpPr/>
                <p:nvPr/>
              </p:nvSpPr>
              <p:spPr>
                <a:xfrm>
                  <a:off x="3271822" y="17859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0</a:t>
                  </a:r>
                  <a:endParaRPr lang="en-US" sz="1400" dirty="0"/>
                </a:p>
              </p:txBody>
            </p:sp>
            <p:sp>
              <p:nvSpPr>
                <p:cNvPr id="62" name="Rectángulo 11"/>
                <p:cNvSpPr/>
                <p:nvPr/>
              </p:nvSpPr>
              <p:spPr>
                <a:xfrm>
                  <a:off x="3271822" y="20145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1</a:t>
                  </a:r>
                  <a:endParaRPr lang="en-US" sz="1400" dirty="0"/>
                </a:p>
              </p:txBody>
            </p:sp>
            <p:sp>
              <p:nvSpPr>
                <p:cNvPr id="63" name="Rectángulo 12"/>
                <p:cNvSpPr/>
                <p:nvPr/>
              </p:nvSpPr>
              <p:spPr>
                <a:xfrm>
                  <a:off x="3271822" y="22431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0</a:t>
                  </a:r>
                  <a:endParaRPr lang="en-US" sz="1400" dirty="0"/>
                </a:p>
              </p:txBody>
            </p:sp>
            <p:sp>
              <p:nvSpPr>
                <p:cNvPr id="64" name="Rectángulo 13"/>
                <p:cNvSpPr/>
                <p:nvPr/>
              </p:nvSpPr>
              <p:spPr>
                <a:xfrm>
                  <a:off x="3271822" y="24717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0</a:t>
                  </a:r>
                  <a:endParaRPr lang="en-US" sz="1400" dirty="0"/>
                </a:p>
              </p:txBody>
            </p:sp>
          </p:grpSp>
          <p:grpSp>
            <p:nvGrpSpPr>
              <p:cNvPr id="51" name="67 Grupo"/>
              <p:cNvGrpSpPr/>
              <p:nvPr/>
            </p:nvGrpSpPr>
            <p:grpSpPr>
              <a:xfrm>
                <a:off x="3912684" y="3205983"/>
                <a:ext cx="354054" cy="1179871"/>
                <a:chOff x="3271822" y="1785926"/>
                <a:chExt cx="300046" cy="914400"/>
              </a:xfrm>
            </p:grpSpPr>
            <p:sp>
              <p:nvSpPr>
                <p:cNvPr id="57" name="Rectángulo 10"/>
                <p:cNvSpPr/>
                <p:nvPr/>
              </p:nvSpPr>
              <p:spPr>
                <a:xfrm>
                  <a:off x="3271822" y="17859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1</a:t>
                  </a:r>
                  <a:endParaRPr lang="en-US" sz="1400" dirty="0"/>
                </a:p>
              </p:txBody>
            </p:sp>
            <p:sp>
              <p:nvSpPr>
                <p:cNvPr id="58" name="Rectángulo 11"/>
                <p:cNvSpPr/>
                <p:nvPr/>
              </p:nvSpPr>
              <p:spPr>
                <a:xfrm>
                  <a:off x="3271822" y="20145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0</a:t>
                  </a:r>
                  <a:endParaRPr lang="en-US" sz="1400" dirty="0"/>
                </a:p>
              </p:txBody>
            </p:sp>
            <p:sp>
              <p:nvSpPr>
                <p:cNvPr id="59" name="Rectángulo 12"/>
                <p:cNvSpPr/>
                <p:nvPr/>
              </p:nvSpPr>
              <p:spPr>
                <a:xfrm>
                  <a:off x="3271822" y="22431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s-ES" sz="1400" dirty="0" smtClean="0"/>
                    <a:t>0</a:t>
                  </a:r>
                  <a:endParaRPr lang="en-US" sz="1400" dirty="0"/>
                </a:p>
              </p:txBody>
            </p:sp>
            <p:sp>
              <p:nvSpPr>
                <p:cNvPr id="60" name="Rectángulo 13"/>
                <p:cNvSpPr/>
                <p:nvPr/>
              </p:nvSpPr>
              <p:spPr>
                <a:xfrm>
                  <a:off x="3271822" y="2471726"/>
                  <a:ext cx="300046" cy="228600"/>
                </a:xfrm>
                <a:prstGeom prst="rect">
                  <a:avLst/>
                </a:prstGeom>
                <a:ln w="6350"/>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a:r>
                    <a:rPr lang="en-US" sz="1400" dirty="0" smtClean="0"/>
                    <a:t>0</a:t>
                  </a:r>
                  <a:endParaRPr lang="en-US" sz="1400" dirty="0"/>
                </a:p>
              </p:txBody>
            </p:sp>
          </p:grpSp>
        </p:grpSp>
        <p:sp>
          <p:nvSpPr>
            <p:cNvPr id="8" name="Bent-Up Arrow 7"/>
            <p:cNvSpPr/>
            <p:nvPr/>
          </p:nvSpPr>
          <p:spPr>
            <a:xfrm>
              <a:off x="1757569" y="2515499"/>
              <a:ext cx="1002472" cy="341766"/>
            </a:xfrm>
            <a:prstGeom prst="bentUpArrow">
              <a:avLst>
                <a:gd name="adj1" fmla="val 13853"/>
                <a:gd name="adj2" fmla="val 20123"/>
                <a:gd name="adj3" fmla="val 2778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
                <a:solidFill>
                  <a:schemeClr val="dk1"/>
                </a:solidFill>
              </a:endParaRPr>
            </a:p>
          </p:txBody>
        </p:sp>
        <p:sp>
          <p:nvSpPr>
            <p:cNvPr id="75" name="Bent-Up Arrow 74"/>
            <p:cNvSpPr/>
            <p:nvPr/>
          </p:nvSpPr>
          <p:spPr>
            <a:xfrm flipH="1">
              <a:off x="3192088" y="2524642"/>
              <a:ext cx="501428" cy="544318"/>
            </a:xfrm>
            <a:prstGeom prst="bentUpArrow">
              <a:avLst>
                <a:gd name="adj1" fmla="val 9545"/>
                <a:gd name="adj2" fmla="val 15097"/>
                <a:gd name="adj3" fmla="val 2204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
                <a:solidFill>
                  <a:schemeClr val="dk1"/>
                </a:solidFill>
              </a:endParaRPr>
            </a:p>
          </p:txBody>
        </p:sp>
        <p:sp>
          <p:nvSpPr>
            <p:cNvPr id="80" name="Bent-Up Arrow 79"/>
            <p:cNvSpPr/>
            <p:nvPr/>
          </p:nvSpPr>
          <p:spPr>
            <a:xfrm flipV="1">
              <a:off x="5784377" y="2238228"/>
              <a:ext cx="432048" cy="619035"/>
            </a:xfrm>
            <a:prstGeom prst="bentUpArrow">
              <a:avLst>
                <a:gd name="adj1" fmla="val 9545"/>
                <a:gd name="adj2" fmla="val 15097"/>
                <a:gd name="adj3" fmla="val 2204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
                <a:solidFill>
                  <a:schemeClr val="dk1"/>
                </a:solidFill>
              </a:endParaRPr>
            </a:p>
          </p:txBody>
        </p:sp>
        <p:grpSp>
          <p:nvGrpSpPr>
            <p:cNvPr id="19" name="Group 18"/>
            <p:cNvGrpSpPr/>
            <p:nvPr/>
          </p:nvGrpSpPr>
          <p:grpSpPr>
            <a:xfrm>
              <a:off x="5364088" y="2935920"/>
              <a:ext cx="2952328" cy="2221833"/>
              <a:chOff x="5364088" y="2935920"/>
              <a:chExt cx="2952328" cy="2221833"/>
            </a:xfrm>
          </p:grpSpPr>
          <p:grpSp>
            <p:nvGrpSpPr>
              <p:cNvPr id="16" name="Group 15"/>
              <p:cNvGrpSpPr/>
              <p:nvPr/>
            </p:nvGrpSpPr>
            <p:grpSpPr>
              <a:xfrm>
                <a:off x="5496345" y="2935920"/>
                <a:ext cx="2542934" cy="2221833"/>
                <a:chOff x="6169375" y="3909010"/>
                <a:chExt cx="2542934" cy="2221833"/>
              </a:xfrm>
            </p:grpSpPr>
            <p:sp>
              <p:nvSpPr>
                <p:cNvPr id="52" name="Rectángulo 10"/>
                <p:cNvSpPr/>
                <p:nvPr/>
              </p:nvSpPr>
              <p:spPr>
                <a:xfrm>
                  <a:off x="7992309" y="4015373"/>
                  <a:ext cx="720000" cy="294968"/>
                </a:xfrm>
                <a:prstGeom prst="rect">
                  <a:avLst/>
                </a:prstGeom>
                <a:ln w="1270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s-ES" sz="1200" dirty="0"/>
                    <a:t>p</a:t>
                  </a:r>
                  <a:r>
                    <a:rPr lang="es-ES" sz="1200" dirty="0" smtClean="0"/>
                    <a:t>&lt;0</a:t>
                  </a:r>
                  <a:endParaRPr lang="en-US" sz="1200" dirty="0"/>
                </a:p>
              </p:txBody>
            </p:sp>
            <p:sp>
              <p:nvSpPr>
                <p:cNvPr id="54" name="Rectángulo 10"/>
                <p:cNvSpPr/>
                <p:nvPr/>
              </p:nvSpPr>
              <p:spPr>
                <a:xfrm>
                  <a:off x="7992309" y="4574192"/>
                  <a:ext cx="720000" cy="294968"/>
                </a:xfrm>
                <a:prstGeom prst="rect">
                  <a:avLst/>
                </a:prstGeom>
                <a:ln w="1270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s-ES" sz="1200" dirty="0" smtClean="0"/>
                    <a:t>0&lt;p&lt;=5</a:t>
                  </a:r>
                  <a:endParaRPr lang="en-US" sz="1200" dirty="0"/>
                </a:p>
              </p:txBody>
            </p:sp>
            <p:sp>
              <p:nvSpPr>
                <p:cNvPr id="55" name="Rectángulo 10"/>
                <p:cNvSpPr/>
                <p:nvPr/>
              </p:nvSpPr>
              <p:spPr>
                <a:xfrm>
                  <a:off x="7992309" y="5137556"/>
                  <a:ext cx="720000" cy="294968"/>
                </a:xfrm>
                <a:prstGeom prst="rect">
                  <a:avLst/>
                </a:prstGeom>
                <a:ln w="1270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s-ES" sz="1200" dirty="0" smtClean="0"/>
                    <a:t>5&lt;p&lt;10</a:t>
                  </a:r>
                  <a:endParaRPr lang="en-US" sz="1200" dirty="0"/>
                </a:p>
              </p:txBody>
            </p:sp>
            <p:sp>
              <p:nvSpPr>
                <p:cNvPr id="56" name="Rectángulo 10"/>
                <p:cNvSpPr/>
                <p:nvPr/>
              </p:nvSpPr>
              <p:spPr>
                <a:xfrm>
                  <a:off x="7992309" y="5692998"/>
                  <a:ext cx="720000" cy="294968"/>
                </a:xfrm>
                <a:prstGeom prst="rect">
                  <a:avLst/>
                </a:prstGeom>
                <a:ln w="1270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1200" dirty="0" smtClean="0"/>
                    <a:t>p&gt;=10</a:t>
                  </a:r>
                  <a:endParaRPr lang="en-US" sz="1200" dirty="0"/>
                </a:p>
              </p:txBody>
            </p:sp>
            <p:graphicFrame>
              <p:nvGraphicFramePr>
                <p:cNvPr id="76" name="Object 75"/>
                <p:cNvGraphicFramePr>
                  <a:graphicFrameLocks noChangeAspect="1"/>
                </p:cNvGraphicFramePr>
                <p:nvPr>
                  <p:extLst>
                    <p:ext uri="{D42A27DB-BD31-4B8C-83A1-F6EECF244321}">
                      <p14:modId xmlns:p14="http://schemas.microsoft.com/office/powerpoint/2010/main" xmlns="" val="3403470474"/>
                    </p:ext>
                  </p:extLst>
                </p:nvPr>
              </p:nvGraphicFramePr>
              <p:xfrm>
                <a:off x="6169375" y="3909010"/>
                <a:ext cx="1685864" cy="2221833"/>
              </p:xfrm>
              <a:graphic>
                <a:graphicData uri="http://schemas.openxmlformats.org/presentationml/2006/ole">
                  <p:oleObj spid="_x0000_s2354" name="Equation" r:id="rId4" imgW="1562100" imgH="2057400" progId="Equation.3">
                    <p:embed/>
                  </p:oleObj>
                </a:graphicData>
              </a:graphic>
            </p:graphicFrame>
          </p:grpSp>
          <p:sp>
            <p:nvSpPr>
              <p:cNvPr id="18" name="Rectangle 17"/>
              <p:cNvSpPr/>
              <p:nvPr/>
            </p:nvSpPr>
            <p:spPr>
              <a:xfrm>
                <a:off x="5364088" y="3470686"/>
                <a:ext cx="2952328" cy="58993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pSp>
        <p:sp>
          <p:nvSpPr>
            <p:cNvPr id="21" name="Rectangle 20"/>
            <p:cNvSpPr/>
            <p:nvPr/>
          </p:nvSpPr>
          <p:spPr>
            <a:xfrm>
              <a:off x="1907704" y="1916832"/>
              <a:ext cx="3876673" cy="607810"/>
            </a:xfrm>
            <a:prstGeom prst="rect">
              <a:avLst/>
            </a:prstGeom>
            <a:noFill/>
            <a:ln w="19050"/>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
            </a:p>
          </p:txBody>
        </p:sp>
      </p:grpSp>
      <p:graphicFrame>
        <p:nvGraphicFramePr>
          <p:cNvPr id="3" name="Object 2"/>
          <p:cNvGraphicFramePr>
            <a:graphicFrameLocks noChangeAspect="1"/>
          </p:cNvGraphicFramePr>
          <p:nvPr>
            <p:extLst>
              <p:ext uri="{D42A27DB-BD31-4B8C-83A1-F6EECF244321}">
                <p14:modId xmlns:p14="http://schemas.microsoft.com/office/powerpoint/2010/main" xmlns="" val="3307186043"/>
              </p:ext>
            </p:extLst>
          </p:nvPr>
        </p:nvGraphicFramePr>
        <p:xfrm>
          <a:off x="8084854" y="5733256"/>
          <a:ext cx="914400" cy="771525"/>
        </p:xfrm>
        <a:graphic>
          <a:graphicData uri="http://schemas.openxmlformats.org/presentationml/2006/ole">
            <p:oleObj spid="_x0000_s2355" name="Worksheet" showAsIcon="1" r:id="rId5" imgW="914400" imgH="771480" progId="Excel.Sheet.12">
              <p:embed/>
            </p:oleObj>
          </a:graphicData>
        </a:graphic>
      </p:graphicFrame>
    </p:spTree>
    <p:extLst>
      <p:ext uri="{BB962C8B-B14F-4D97-AF65-F5344CB8AC3E}">
        <p14:creationId xmlns:p14="http://schemas.microsoft.com/office/powerpoint/2010/main" xmlns="" val="258208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024000" y="6650983"/>
            <a:ext cx="3024000" cy="207017"/>
          </a:xfrm>
        </p:spPr>
        <p:txBody>
          <a:bodyPr/>
          <a:lstStyle/>
          <a:p>
            <a:r>
              <a:rPr lang="en-GB" smtClean="0"/>
              <a:t>Deep Learning for Finance</a:t>
            </a:r>
            <a:endParaRPr lang="en-US" dirty="0"/>
          </a:p>
        </p:txBody>
      </p:sp>
      <p:sp>
        <p:nvSpPr>
          <p:cNvPr id="5" name="4 Marcador de fecha"/>
          <p:cNvSpPr>
            <a:spLocks noGrp="1"/>
          </p:cNvSpPr>
          <p:nvPr>
            <p:ph type="dt" sz="half" idx="10"/>
          </p:nvPr>
        </p:nvSpPr>
        <p:spPr>
          <a:xfrm>
            <a:off x="0" y="6650983"/>
            <a:ext cx="3024000" cy="207017"/>
          </a:xfrm>
        </p:spPr>
        <p:txBody>
          <a:bodyPr/>
          <a:lstStyle/>
          <a:p>
            <a:r>
              <a:rPr lang="en-US" dirty="0" smtClean="0"/>
              <a:t>Pablo-Manuel </a:t>
            </a:r>
            <a:r>
              <a:rPr lang="en-US" dirty="0" err="1" smtClean="0"/>
              <a:t>Calderón</a:t>
            </a:r>
            <a:r>
              <a:rPr lang="en-US" dirty="0" smtClean="0"/>
              <a:t> </a:t>
            </a:r>
            <a:r>
              <a:rPr lang="en-US" dirty="0" err="1" smtClean="0"/>
              <a:t>Gómez</a:t>
            </a:r>
            <a:r>
              <a:rPr lang="en-US" dirty="0" smtClean="0"/>
              <a:t>, 2018</a:t>
            </a:r>
            <a:endParaRPr lang="es-ES" dirty="0"/>
          </a:p>
        </p:txBody>
      </p:sp>
      <p:sp>
        <p:nvSpPr>
          <p:cNvPr id="6" name="5 Marcador de número de diapositiva"/>
          <p:cNvSpPr>
            <a:spLocks noGrp="1"/>
          </p:cNvSpPr>
          <p:nvPr>
            <p:ph type="sldNum" sz="quarter" idx="12"/>
          </p:nvPr>
        </p:nvSpPr>
        <p:spPr>
          <a:xfrm>
            <a:off x="6048000" y="6650831"/>
            <a:ext cx="3096000" cy="207169"/>
          </a:xfrm>
        </p:spPr>
        <p:txBody>
          <a:bodyPr/>
          <a:lstStyle/>
          <a:p>
            <a:fld id="{EE066765-D2D0-48D9-BC46-F648C8DB7387}" type="slidenum">
              <a:rPr lang="es-ES" smtClean="0"/>
              <a:pPr/>
              <a:t>9</a:t>
            </a:fld>
            <a:endParaRPr lang="es-ES"/>
          </a:p>
        </p:txBody>
      </p:sp>
      <p:cxnSp>
        <p:nvCxnSpPr>
          <p:cNvPr id="77" name="76 Conector recto"/>
          <p:cNvCxnSpPr/>
          <p:nvPr/>
        </p:nvCxnSpPr>
        <p:spPr>
          <a:xfrm>
            <a:off x="0" y="396000"/>
            <a:ext cx="914400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9" name="1 Título"/>
          <p:cNvSpPr>
            <a:spLocks noGrp="1"/>
          </p:cNvSpPr>
          <p:nvPr>
            <p:ph type="title"/>
          </p:nvPr>
        </p:nvSpPr>
        <p:spPr>
          <a:xfrm>
            <a:off x="0" y="0"/>
            <a:ext cx="9144000" cy="396000"/>
          </a:xfrm>
        </p:spPr>
        <p:txBody>
          <a:bodyPr>
            <a:noAutofit/>
          </a:bodyPr>
          <a:lstStyle/>
          <a:p>
            <a:r>
              <a:rPr lang="en-US" sz="2400" dirty="0" smtClean="0">
                <a:solidFill>
                  <a:schemeClr val="accent2">
                    <a:lumMod val="50000"/>
                  </a:schemeClr>
                </a:solidFill>
              </a:rPr>
              <a:t>Machine Learning</a:t>
            </a:r>
            <a:endParaRPr lang="en-US" sz="2400" dirty="0">
              <a:solidFill>
                <a:schemeClr val="accent2">
                  <a:lumMod val="50000"/>
                </a:schemeClr>
              </a:solidFill>
            </a:endParaRPr>
          </a:p>
        </p:txBody>
      </p:sp>
      <p:sp>
        <p:nvSpPr>
          <p:cNvPr id="11" name="Title 1"/>
          <p:cNvSpPr txBox="1">
            <a:spLocks/>
          </p:cNvSpPr>
          <p:nvPr/>
        </p:nvSpPr>
        <p:spPr>
          <a:xfrm>
            <a:off x="310828" y="476672"/>
            <a:ext cx="8547452" cy="5952724"/>
          </a:xfrm>
          <a:prstGeom prst="rect">
            <a:avLst/>
          </a:prstGeom>
        </p:spPr>
        <p:txBody>
          <a:bodyPr vert="horz" lIns="91440" tIns="45720" rIns="91440" bIns="45720" rtlCol="0" anchor="t">
            <a:noAutofit/>
          </a:bodyPr>
          <a:lstStyle/>
          <a:p>
            <a:pPr lvl="0" fontAlgn="base">
              <a:spcBef>
                <a:spcPct val="0"/>
              </a:spcBef>
              <a:spcAft>
                <a:spcPct val="0"/>
              </a:spcAft>
            </a:pPr>
            <a:r>
              <a:rPr lang="en-US" sz="2400" kern="0" dirty="0" smtClean="0">
                <a:solidFill>
                  <a:schemeClr val="accent2">
                    <a:lumMod val="50000"/>
                  </a:schemeClr>
                </a:solidFill>
                <a:latin typeface="Arial"/>
                <a:ea typeface="+mj-ea"/>
                <a:cs typeface="+mj-cs"/>
              </a:rPr>
              <a:t>Minimizing Cross Entropy</a:t>
            </a:r>
            <a:endParaRPr kumimoji="0" lang="en-US" sz="2400" b="0" i="0" u="none" strike="noStrike" kern="0" cap="none" spc="0" normalizeH="0" noProof="0" dirty="0" smtClean="0">
              <a:ln>
                <a:noFill/>
              </a:ln>
              <a:solidFill>
                <a:schemeClr val="accent2">
                  <a:lumMod val="50000"/>
                </a:schemeClr>
              </a:solidFill>
              <a:effectLst/>
              <a:uLnTx/>
              <a:uFillTx/>
              <a:latin typeface="Arial"/>
              <a:ea typeface="+mj-ea"/>
              <a:cs typeface="+mj-cs"/>
            </a:endParaRPr>
          </a:p>
          <a:p>
            <a:pPr marL="457200" lvl="0" indent="-457200" fontAlgn="base">
              <a:spcBef>
                <a:spcPct val="0"/>
              </a:spcBef>
              <a:spcAft>
                <a:spcPct val="0"/>
              </a:spcAft>
            </a:pPr>
            <a:r>
              <a:rPr lang="en-US" kern="0" dirty="0" smtClean="0">
                <a:latin typeface="Arial"/>
                <a:ea typeface="+mj-ea"/>
                <a:cs typeface="+mj-cs"/>
              </a:rPr>
              <a:t>The objective is </a:t>
            </a:r>
            <a:r>
              <a:rPr lang="en-US" kern="0" dirty="0">
                <a:latin typeface="Arial"/>
                <a:ea typeface="+mj-ea"/>
                <a:cs typeface="+mj-cs"/>
              </a:rPr>
              <a:t>t</a:t>
            </a:r>
            <a:r>
              <a:rPr lang="en-US" kern="0" dirty="0" smtClean="0">
                <a:latin typeface="Arial"/>
                <a:ea typeface="+mj-ea"/>
                <a:cs typeface="+mj-cs"/>
              </a:rPr>
              <a:t>o find the optimum weights W and biases B that will provide the best classification. This means the classifier have to provide a low error for the correct class but have a high error for the incorrect class.</a:t>
            </a: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r>
              <a:rPr lang="en-US" kern="0" dirty="0" smtClean="0">
                <a:latin typeface="Arial"/>
                <a:ea typeface="+mj-ea"/>
                <a:cs typeface="+mj-cs"/>
              </a:rPr>
              <a:t>We define the training loss as the </a:t>
            </a:r>
            <a:r>
              <a:rPr lang="en-US" u="sng" kern="0" dirty="0" smtClean="0">
                <a:latin typeface="Arial"/>
                <a:ea typeface="+mj-ea"/>
                <a:cs typeface="+mj-cs"/>
              </a:rPr>
              <a:t>Average Cross-Entropy</a:t>
            </a:r>
            <a:r>
              <a:rPr lang="en-US" kern="0" dirty="0" smtClean="0">
                <a:latin typeface="Arial"/>
                <a:ea typeface="+mj-ea"/>
                <a:cs typeface="+mj-cs"/>
              </a:rPr>
              <a:t> over the entire training set.</a:t>
            </a:r>
            <a:r>
              <a:rPr lang="en-US" kern="0" dirty="0">
                <a:latin typeface="Arial"/>
              </a:rPr>
              <a:t> A top classifier will provide the minimum cross-entropy for each data of the training set.</a:t>
            </a:r>
            <a:endParaRPr lang="en-US" kern="0" dirty="0" smtClean="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r>
              <a:rPr lang="en-US" kern="0" dirty="0" smtClean="0">
                <a:latin typeface="Arial"/>
                <a:ea typeface="+mj-ea"/>
                <a:cs typeface="+mj-cs"/>
              </a:rPr>
              <a:t>The training loss is a function of weights and biases. We are going to minimize that function which is a numerical optimization.</a:t>
            </a:r>
          </a:p>
          <a:p>
            <a:pPr marL="457200" lvl="0" indent="-457200" fontAlgn="base">
              <a:spcBef>
                <a:spcPct val="0"/>
              </a:spcBef>
              <a:spcAft>
                <a:spcPct val="0"/>
              </a:spcAft>
            </a:pPr>
            <a:endParaRPr lang="en-US" kern="0" dirty="0" smtClean="0">
              <a:latin typeface="Arial"/>
              <a:ea typeface="+mj-ea"/>
              <a:cs typeface="+mj-cs"/>
            </a:endParaRPr>
          </a:p>
          <a:p>
            <a:pPr marL="457200" lvl="0" indent="-457200" fontAlgn="base">
              <a:spcBef>
                <a:spcPct val="0"/>
              </a:spcBef>
              <a:spcAft>
                <a:spcPct val="0"/>
              </a:spcAft>
            </a:pPr>
            <a:r>
              <a:rPr lang="en-US" kern="0" dirty="0" smtClean="0">
                <a:latin typeface="Arial"/>
                <a:ea typeface="+mj-ea"/>
                <a:cs typeface="+mj-cs"/>
              </a:rPr>
              <a:t>There are several ways to solve a numerical optimization. The simplest way is gradient descent.</a:t>
            </a:r>
            <a:endParaRPr lang="en-US" kern="0" dirty="0">
              <a:latin typeface="Arial"/>
              <a:ea typeface="+mj-ea"/>
              <a:cs typeface="+mj-cs"/>
            </a:endParaRPr>
          </a:p>
        </p:txBody>
      </p:sp>
      <p:graphicFrame>
        <p:nvGraphicFramePr>
          <p:cNvPr id="74" name="Object 73"/>
          <p:cNvGraphicFramePr>
            <a:graphicFrameLocks noChangeAspect="1"/>
          </p:cNvGraphicFramePr>
          <p:nvPr>
            <p:extLst>
              <p:ext uri="{D42A27DB-BD31-4B8C-83A1-F6EECF244321}">
                <p14:modId xmlns:p14="http://schemas.microsoft.com/office/powerpoint/2010/main" xmlns="" val="2343420742"/>
              </p:ext>
            </p:extLst>
          </p:nvPr>
        </p:nvGraphicFramePr>
        <p:xfrm>
          <a:off x="520700" y="2836863"/>
          <a:ext cx="8102600" cy="736600"/>
        </p:xfrm>
        <a:graphic>
          <a:graphicData uri="http://schemas.openxmlformats.org/presentationml/2006/ole">
            <p:oleObj spid="_x0000_s3176" name="Ecuación" r:id="rId3" imgW="4622800" imgH="419100" progId="Equation.3">
              <p:embed/>
            </p:oleObj>
          </a:graphicData>
        </a:graphic>
      </p:graphicFrame>
    </p:spTree>
    <p:extLst>
      <p:ext uri="{BB962C8B-B14F-4D97-AF65-F5344CB8AC3E}">
        <p14:creationId xmlns:p14="http://schemas.microsoft.com/office/powerpoint/2010/main" xmlns="" val="1699934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2573</Words>
  <Application>Microsoft Office PowerPoint</Application>
  <PresentationFormat>Presentación en pantalla (4:3)</PresentationFormat>
  <Paragraphs>669</Paragraphs>
  <Slides>23</Slides>
  <Notes>1</Notes>
  <HiddenSlides>0</HiddenSlides>
  <MMClips>0</MMClips>
  <ScaleCrop>false</ScaleCrop>
  <HeadingPairs>
    <vt:vector size="6" baseType="variant">
      <vt:variant>
        <vt:lpstr>Tema</vt:lpstr>
      </vt:variant>
      <vt:variant>
        <vt:i4>1</vt:i4>
      </vt:variant>
      <vt:variant>
        <vt:lpstr>Servidores OLE incrustados</vt:lpstr>
      </vt:variant>
      <vt:variant>
        <vt:i4>3</vt:i4>
      </vt:variant>
      <vt:variant>
        <vt:lpstr>Títulos de diapositiva</vt:lpstr>
      </vt:variant>
      <vt:variant>
        <vt:i4>23</vt:i4>
      </vt:variant>
    </vt:vector>
  </HeadingPairs>
  <TitlesOfParts>
    <vt:vector size="27" baseType="lpstr">
      <vt:lpstr>Tema de Office</vt:lpstr>
      <vt:lpstr>Equation</vt:lpstr>
      <vt:lpstr>Worksheet</vt:lpstr>
      <vt:lpstr>Ecuación</vt:lpstr>
      <vt:lpstr>Deep Learning for finance 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for finance</dc:title>
  <dc:creator>pablo.calderon@airbus.com</dc:creator>
  <cp:lastModifiedBy>pcalderon</cp:lastModifiedBy>
  <cp:revision>386</cp:revision>
  <cp:lastPrinted>2017-11-21T22:52:51Z</cp:lastPrinted>
  <dcterms:created xsi:type="dcterms:W3CDTF">2014-05-18T08:06:45Z</dcterms:created>
  <dcterms:modified xsi:type="dcterms:W3CDTF">2018-05-04T21:32:13Z</dcterms:modified>
</cp:coreProperties>
</file>