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01" r:id="rId3"/>
    <p:sldId id="306" r:id="rId4"/>
    <p:sldId id="324" r:id="rId5"/>
    <p:sldId id="307" r:id="rId6"/>
    <p:sldId id="312" r:id="rId7"/>
    <p:sldId id="311" r:id="rId8"/>
    <p:sldId id="331" r:id="rId9"/>
    <p:sldId id="333" r:id="rId10"/>
    <p:sldId id="334" r:id="rId11"/>
    <p:sldId id="329" r:id="rId12"/>
    <p:sldId id="338" r:id="rId13"/>
    <p:sldId id="328" r:id="rId14"/>
    <p:sldId id="335" r:id="rId15"/>
    <p:sldId id="314" r:id="rId16"/>
    <p:sldId id="316" r:id="rId17"/>
    <p:sldId id="323" r:id="rId18"/>
    <p:sldId id="322" r:id="rId19"/>
    <p:sldId id="317" r:id="rId20"/>
    <p:sldId id="320" r:id="rId21"/>
    <p:sldId id="321" r:id="rId22"/>
    <p:sldId id="336" r:id="rId23"/>
    <p:sldId id="339" r:id="rId24"/>
    <p:sldId id="325" r:id="rId25"/>
    <p:sldId id="327" r:id="rId26"/>
    <p:sldId id="326" r:id="rId27"/>
    <p:sldId id="337" r:id="rId28"/>
  </p:sldIdLst>
  <p:sldSz cx="9144000" cy="6858000" type="screen4x3"/>
  <p:notesSz cx="7099300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50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412" y="-10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tockChart>
        <c:ser>
          <c:idx val="0"/>
          <c:order val="0"/>
          <c:tx>
            <c:strRef>
              <c:f>Sheet1!$B$1</c:f>
              <c:strCache>
                <c:ptCount val="1"/>
                <c:pt idx="0">
                  <c:v>Open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numRef>
              <c:f>Sheet1!$A$2:$A$20</c:f>
              <c:numCache>
                <c:formatCode>dd/mm/yyyy\ hh:mm</c:formatCode>
                <c:ptCount val="19"/>
                <c:pt idx="0">
                  <c:v>38362.416666666664</c:v>
                </c:pt>
                <c:pt idx="1">
                  <c:v>38363.416666666664</c:v>
                </c:pt>
                <c:pt idx="2">
                  <c:v>38364.416666666664</c:v>
                </c:pt>
                <c:pt idx="3">
                  <c:v>38365.416666666664</c:v>
                </c:pt>
                <c:pt idx="4">
                  <c:v>38366.416666666664</c:v>
                </c:pt>
                <c:pt idx="5">
                  <c:v>38367.416666666664</c:v>
                </c:pt>
                <c:pt idx="6">
                  <c:v>38368.416666666664</c:v>
                </c:pt>
                <c:pt idx="7">
                  <c:v>38369.416666666664</c:v>
                </c:pt>
                <c:pt idx="8">
                  <c:v>38370.416666666664</c:v>
                </c:pt>
                <c:pt idx="9">
                  <c:v>38371.416666666664</c:v>
                </c:pt>
                <c:pt idx="10">
                  <c:v>38372.416666666664</c:v>
                </c:pt>
                <c:pt idx="11">
                  <c:v>38373.416666666664</c:v>
                </c:pt>
                <c:pt idx="12">
                  <c:v>38374.416666666664</c:v>
                </c:pt>
                <c:pt idx="13">
                  <c:v>38375.416666666664</c:v>
                </c:pt>
                <c:pt idx="14">
                  <c:v>38376.416666666664</c:v>
                </c:pt>
                <c:pt idx="15">
                  <c:v>38377.416666666664</c:v>
                </c:pt>
                <c:pt idx="16">
                  <c:v>38378.416666666664</c:v>
                </c:pt>
                <c:pt idx="17">
                  <c:v>38379.416666666664</c:v>
                </c:pt>
                <c:pt idx="18">
                  <c:v>38380.416666666664</c:v>
                </c:pt>
              </c:numCache>
            </c:numRef>
          </c:cat>
          <c:val>
            <c:numRef>
              <c:f>Sheet1!$B$2:$B$20</c:f>
              <c:numCache>
                <c:formatCode>General</c:formatCode>
                <c:ptCount val="19"/>
                <c:pt idx="0">
                  <c:v>1.3079599999999998</c:v>
                </c:pt>
                <c:pt idx="1">
                  <c:v>1.3071999999999981</c:v>
                </c:pt>
                <c:pt idx="2">
                  <c:v>1.3102499999999999</c:v>
                </c:pt>
                <c:pt idx="3">
                  <c:v>1.3105599999999999</c:v>
                </c:pt>
                <c:pt idx="4">
                  <c:v>1.3118099999999981</c:v>
                </c:pt>
                <c:pt idx="5">
                  <c:v>1.3118099999999981</c:v>
                </c:pt>
                <c:pt idx="6">
                  <c:v>1.3128599999999999</c:v>
                </c:pt>
                <c:pt idx="7">
                  <c:v>1.3128199999999999</c:v>
                </c:pt>
                <c:pt idx="8">
                  <c:v>1.31308</c:v>
                </c:pt>
                <c:pt idx="9">
                  <c:v>1.3127899999999999</c:v>
                </c:pt>
                <c:pt idx="10">
                  <c:v>1.3117399999999981</c:v>
                </c:pt>
                <c:pt idx="11">
                  <c:v>1.3131199999999998</c:v>
                </c:pt>
                <c:pt idx="12">
                  <c:v>1.31219</c:v>
                </c:pt>
                <c:pt idx="13">
                  <c:v>1.3147899999999999</c:v>
                </c:pt>
                <c:pt idx="14">
                  <c:v>1.3156999999999981</c:v>
                </c:pt>
                <c:pt idx="15">
                  <c:v>1.3164199999999999</c:v>
                </c:pt>
                <c:pt idx="16">
                  <c:v>1.3144499999999999</c:v>
                </c:pt>
                <c:pt idx="17">
                  <c:v>1.31426</c:v>
                </c:pt>
                <c:pt idx="18">
                  <c:v>1.3148599999999999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High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numRef>
              <c:f>Sheet1!$A$2:$A$20</c:f>
              <c:numCache>
                <c:formatCode>dd/mm/yyyy\ hh:mm</c:formatCode>
                <c:ptCount val="19"/>
                <c:pt idx="0">
                  <c:v>38362.416666666664</c:v>
                </c:pt>
                <c:pt idx="1">
                  <c:v>38363.416666666664</c:v>
                </c:pt>
                <c:pt idx="2">
                  <c:v>38364.416666666664</c:v>
                </c:pt>
                <c:pt idx="3">
                  <c:v>38365.416666666664</c:v>
                </c:pt>
                <c:pt idx="4">
                  <c:v>38366.416666666664</c:v>
                </c:pt>
                <c:pt idx="5">
                  <c:v>38367.416666666664</c:v>
                </c:pt>
                <c:pt idx="6">
                  <c:v>38368.416666666664</c:v>
                </c:pt>
                <c:pt idx="7">
                  <c:v>38369.416666666664</c:v>
                </c:pt>
                <c:pt idx="8">
                  <c:v>38370.416666666664</c:v>
                </c:pt>
                <c:pt idx="9">
                  <c:v>38371.416666666664</c:v>
                </c:pt>
                <c:pt idx="10">
                  <c:v>38372.416666666664</c:v>
                </c:pt>
                <c:pt idx="11">
                  <c:v>38373.416666666664</c:v>
                </c:pt>
                <c:pt idx="12">
                  <c:v>38374.416666666664</c:v>
                </c:pt>
                <c:pt idx="13">
                  <c:v>38375.416666666664</c:v>
                </c:pt>
                <c:pt idx="14">
                  <c:v>38376.416666666664</c:v>
                </c:pt>
                <c:pt idx="15">
                  <c:v>38377.416666666664</c:v>
                </c:pt>
                <c:pt idx="16">
                  <c:v>38378.416666666664</c:v>
                </c:pt>
                <c:pt idx="17">
                  <c:v>38379.416666666664</c:v>
                </c:pt>
                <c:pt idx="18">
                  <c:v>38380.416666666664</c:v>
                </c:pt>
              </c:numCache>
            </c:numRef>
          </c:cat>
          <c:val>
            <c:numRef>
              <c:f>Sheet1!$C$2:$C$20</c:f>
              <c:numCache>
                <c:formatCode>General</c:formatCode>
                <c:ptCount val="19"/>
                <c:pt idx="0">
                  <c:v>1.30847</c:v>
                </c:pt>
                <c:pt idx="1">
                  <c:v>1.3102</c:v>
                </c:pt>
                <c:pt idx="2">
                  <c:v>1.3113699999999981</c:v>
                </c:pt>
                <c:pt idx="3">
                  <c:v>1.3123799999999899</c:v>
                </c:pt>
                <c:pt idx="4">
                  <c:v>1.3123</c:v>
                </c:pt>
                <c:pt idx="5">
                  <c:v>1.31325</c:v>
                </c:pt>
                <c:pt idx="6">
                  <c:v>1.3129599999999999</c:v>
                </c:pt>
                <c:pt idx="7">
                  <c:v>1.3134599999999998</c:v>
                </c:pt>
                <c:pt idx="8">
                  <c:v>1.31355</c:v>
                </c:pt>
                <c:pt idx="9">
                  <c:v>1.3134699999999981</c:v>
                </c:pt>
                <c:pt idx="10">
                  <c:v>1.3145</c:v>
                </c:pt>
                <c:pt idx="11">
                  <c:v>1.3138999999999978</c:v>
                </c:pt>
                <c:pt idx="12">
                  <c:v>1.31474</c:v>
                </c:pt>
                <c:pt idx="13">
                  <c:v>1.3169</c:v>
                </c:pt>
                <c:pt idx="14">
                  <c:v>1.31643</c:v>
                </c:pt>
                <c:pt idx="15">
                  <c:v>1.3168299999999982</c:v>
                </c:pt>
                <c:pt idx="16">
                  <c:v>1.3148299999999982</c:v>
                </c:pt>
                <c:pt idx="17">
                  <c:v>1.31637</c:v>
                </c:pt>
                <c:pt idx="18">
                  <c:v>1.3157199999999998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Low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numRef>
              <c:f>Sheet1!$A$2:$A$20</c:f>
              <c:numCache>
                <c:formatCode>dd/mm/yyyy\ hh:mm</c:formatCode>
                <c:ptCount val="19"/>
                <c:pt idx="0">
                  <c:v>38362.416666666664</c:v>
                </c:pt>
                <c:pt idx="1">
                  <c:v>38363.416666666664</c:v>
                </c:pt>
                <c:pt idx="2">
                  <c:v>38364.416666666664</c:v>
                </c:pt>
                <c:pt idx="3">
                  <c:v>38365.416666666664</c:v>
                </c:pt>
                <c:pt idx="4">
                  <c:v>38366.416666666664</c:v>
                </c:pt>
                <c:pt idx="5">
                  <c:v>38367.416666666664</c:v>
                </c:pt>
                <c:pt idx="6">
                  <c:v>38368.416666666664</c:v>
                </c:pt>
                <c:pt idx="7">
                  <c:v>38369.416666666664</c:v>
                </c:pt>
                <c:pt idx="8">
                  <c:v>38370.416666666664</c:v>
                </c:pt>
                <c:pt idx="9">
                  <c:v>38371.416666666664</c:v>
                </c:pt>
                <c:pt idx="10">
                  <c:v>38372.416666666664</c:v>
                </c:pt>
                <c:pt idx="11">
                  <c:v>38373.416666666664</c:v>
                </c:pt>
                <c:pt idx="12">
                  <c:v>38374.416666666664</c:v>
                </c:pt>
                <c:pt idx="13">
                  <c:v>38375.416666666664</c:v>
                </c:pt>
                <c:pt idx="14">
                  <c:v>38376.416666666664</c:v>
                </c:pt>
                <c:pt idx="15">
                  <c:v>38377.416666666664</c:v>
                </c:pt>
                <c:pt idx="16">
                  <c:v>38378.416666666664</c:v>
                </c:pt>
                <c:pt idx="17">
                  <c:v>38379.416666666664</c:v>
                </c:pt>
                <c:pt idx="18">
                  <c:v>38380.416666666664</c:v>
                </c:pt>
              </c:numCache>
            </c:numRef>
          </c:cat>
          <c:val>
            <c:numRef>
              <c:f>Sheet1!$D$2:$D$20</c:f>
              <c:numCache>
                <c:formatCode>General</c:formatCode>
                <c:ptCount val="19"/>
                <c:pt idx="0">
                  <c:v>1.3070599999999999</c:v>
                </c:pt>
                <c:pt idx="1">
                  <c:v>1.3065899999999999</c:v>
                </c:pt>
                <c:pt idx="2">
                  <c:v>1.3098199999999998</c:v>
                </c:pt>
                <c:pt idx="3">
                  <c:v>1.3097999999999979</c:v>
                </c:pt>
                <c:pt idx="4">
                  <c:v>1.3108199999999999</c:v>
                </c:pt>
                <c:pt idx="5">
                  <c:v>1.3118099999999981</c:v>
                </c:pt>
                <c:pt idx="6">
                  <c:v>1.3119699999999979</c:v>
                </c:pt>
                <c:pt idx="7">
                  <c:v>1.3117199999999998</c:v>
                </c:pt>
                <c:pt idx="8">
                  <c:v>1.3125</c:v>
                </c:pt>
                <c:pt idx="9">
                  <c:v>1.3112699999999982</c:v>
                </c:pt>
                <c:pt idx="10">
                  <c:v>1.31135</c:v>
                </c:pt>
                <c:pt idx="11">
                  <c:v>1.3119599999999998</c:v>
                </c:pt>
                <c:pt idx="12">
                  <c:v>1.31134</c:v>
                </c:pt>
                <c:pt idx="13">
                  <c:v>1.3147500000000001</c:v>
                </c:pt>
                <c:pt idx="14">
                  <c:v>1.31494</c:v>
                </c:pt>
                <c:pt idx="15">
                  <c:v>1.3128799999999898</c:v>
                </c:pt>
                <c:pt idx="16">
                  <c:v>1.31348</c:v>
                </c:pt>
                <c:pt idx="17">
                  <c:v>1.3119899999999998</c:v>
                </c:pt>
                <c:pt idx="18">
                  <c:v>1.31406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Close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numRef>
              <c:f>Sheet1!$A$2:$A$20</c:f>
              <c:numCache>
                <c:formatCode>dd/mm/yyyy\ hh:mm</c:formatCode>
                <c:ptCount val="19"/>
                <c:pt idx="0">
                  <c:v>38362.416666666664</c:v>
                </c:pt>
                <c:pt idx="1">
                  <c:v>38363.416666666664</c:v>
                </c:pt>
                <c:pt idx="2">
                  <c:v>38364.416666666664</c:v>
                </c:pt>
                <c:pt idx="3">
                  <c:v>38365.416666666664</c:v>
                </c:pt>
                <c:pt idx="4">
                  <c:v>38366.416666666664</c:v>
                </c:pt>
                <c:pt idx="5">
                  <c:v>38367.416666666664</c:v>
                </c:pt>
                <c:pt idx="6">
                  <c:v>38368.416666666664</c:v>
                </c:pt>
                <c:pt idx="7">
                  <c:v>38369.416666666664</c:v>
                </c:pt>
                <c:pt idx="8">
                  <c:v>38370.416666666664</c:v>
                </c:pt>
                <c:pt idx="9">
                  <c:v>38371.416666666664</c:v>
                </c:pt>
                <c:pt idx="10">
                  <c:v>38372.416666666664</c:v>
                </c:pt>
                <c:pt idx="11">
                  <c:v>38373.416666666664</c:v>
                </c:pt>
                <c:pt idx="12">
                  <c:v>38374.416666666664</c:v>
                </c:pt>
                <c:pt idx="13">
                  <c:v>38375.416666666664</c:v>
                </c:pt>
                <c:pt idx="14">
                  <c:v>38376.416666666664</c:v>
                </c:pt>
                <c:pt idx="15">
                  <c:v>38377.416666666664</c:v>
                </c:pt>
                <c:pt idx="16">
                  <c:v>38378.416666666664</c:v>
                </c:pt>
                <c:pt idx="17">
                  <c:v>38379.416666666664</c:v>
                </c:pt>
                <c:pt idx="18">
                  <c:v>38380.416666666664</c:v>
                </c:pt>
              </c:numCache>
            </c:numRef>
          </c:cat>
          <c:val>
            <c:numRef>
              <c:f>Sheet1!$E$2:$E$20</c:f>
              <c:numCache>
                <c:formatCode>General</c:formatCode>
                <c:ptCount val="19"/>
                <c:pt idx="0">
                  <c:v>1.3070599999999999</c:v>
                </c:pt>
                <c:pt idx="1">
                  <c:v>1.31012</c:v>
                </c:pt>
                <c:pt idx="2">
                  <c:v>1.31047</c:v>
                </c:pt>
                <c:pt idx="3">
                  <c:v>1.3115899999999998</c:v>
                </c:pt>
                <c:pt idx="4">
                  <c:v>1.3118199999999998</c:v>
                </c:pt>
                <c:pt idx="5">
                  <c:v>1.3128299999999982</c:v>
                </c:pt>
                <c:pt idx="6">
                  <c:v>1.3127599999999999</c:v>
                </c:pt>
                <c:pt idx="7">
                  <c:v>1.31318</c:v>
                </c:pt>
                <c:pt idx="8">
                  <c:v>1.3128</c:v>
                </c:pt>
                <c:pt idx="9">
                  <c:v>1.3116899999999998</c:v>
                </c:pt>
                <c:pt idx="10">
                  <c:v>1.3130199999999999</c:v>
                </c:pt>
                <c:pt idx="11">
                  <c:v>1.3122199999999999</c:v>
                </c:pt>
                <c:pt idx="12">
                  <c:v>1.31427</c:v>
                </c:pt>
                <c:pt idx="13">
                  <c:v>1.3156699999999979</c:v>
                </c:pt>
                <c:pt idx="14">
                  <c:v>1.31637</c:v>
                </c:pt>
                <c:pt idx="15">
                  <c:v>1.3143899999999999</c:v>
                </c:pt>
                <c:pt idx="16">
                  <c:v>1.31423</c:v>
                </c:pt>
                <c:pt idx="17">
                  <c:v>1.31473</c:v>
                </c:pt>
                <c:pt idx="18">
                  <c:v>1.31487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upDownBars>
          <c:gapWidth val="150"/>
          <c:upBars/>
          <c:downBars/>
        </c:upDownBars>
        <c:axId val="46844544"/>
        <c:axId val="47137152"/>
      </c:stockChart>
      <c:dateAx>
        <c:axId val="46844544"/>
        <c:scaling>
          <c:orientation val="minMax"/>
          <c:min val="38362"/>
        </c:scaling>
        <c:delete val="1"/>
        <c:axPos val="b"/>
        <c:numFmt formatCode="dd/mm/yyyy\ hh:mm" sourceLinked="1"/>
        <c:majorTickMark val="out"/>
        <c:minorTickMark val="none"/>
        <c:tickLblPos val="nextTo"/>
        <c:crossAx val="47137152"/>
        <c:crosses val="autoZero"/>
        <c:auto val="1"/>
        <c:lblOffset val="100"/>
        <c:baseTimeUnit val="days"/>
        <c:majorUnit val="1"/>
        <c:majorTimeUnit val="days"/>
      </c:dateAx>
      <c:valAx>
        <c:axId val="47137152"/>
        <c:scaling>
          <c:orientation val="minMax"/>
          <c:max val="1.3180000000000001"/>
          <c:min val="1.306"/>
        </c:scaling>
        <c:delete val="0"/>
        <c:axPos val="l"/>
        <c:majorGridlines/>
        <c:numFmt formatCode="#,##0.0000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468445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tockChart>
        <c:ser>
          <c:idx val="0"/>
          <c:order val="0"/>
          <c:tx>
            <c:strRef>
              <c:f>Sheet1!$B$1</c:f>
              <c:strCache>
                <c:ptCount val="1"/>
                <c:pt idx="0">
                  <c:v>Open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numRef>
              <c:f>Sheet1!$A$2:$A$20</c:f>
              <c:numCache>
                <c:formatCode>dd/mm/yyyy\ hh:mm</c:formatCode>
                <c:ptCount val="19"/>
                <c:pt idx="0">
                  <c:v>38362.416666666664</c:v>
                </c:pt>
                <c:pt idx="1">
                  <c:v>38363.416666666664</c:v>
                </c:pt>
                <c:pt idx="2">
                  <c:v>38364.416666666664</c:v>
                </c:pt>
                <c:pt idx="3">
                  <c:v>38365.416666666664</c:v>
                </c:pt>
                <c:pt idx="4">
                  <c:v>38366.416666666664</c:v>
                </c:pt>
                <c:pt idx="5">
                  <c:v>38367.416666666664</c:v>
                </c:pt>
                <c:pt idx="6">
                  <c:v>38368.416666666664</c:v>
                </c:pt>
                <c:pt idx="7">
                  <c:v>38369.416666666664</c:v>
                </c:pt>
                <c:pt idx="8">
                  <c:v>38370.416666666664</c:v>
                </c:pt>
                <c:pt idx="9">
                  <c:v>38371.416666666664</c:v>
                </c:pt>
                <c:pt idx="10">
                  <c:v>38372.416666666664</c:v>
                </c:pt>
                <c:pt idx="11">
                  <c:v>38373.416666666664</c:v>
                </c:pt>
                <c:pt idx="12">
                  <c:v>38374.416666666664</c:v>
                </c:pt>
                <c:pt idx="13">
                  <c:v>38375.416666666664</c:v>
                </c:pt>
                <c:pt idx="14">
                  <c:v>38376.416666666664</c:v>
                </c:pt>
                <c:pt idx="15">
                  <c:v>38377.416666666664</c:v>
                </c:pt>
                <c:pt idx="16">
                  <c:v>38378.416666666664</c:v>
                </c:pt>
                <c:pt idx="17">
                  <c:v>38379.416666666664</c:v>
                </c:pt>
                <c:pt idx="18">
                  <c:v>38380.416666666664</c:v>
                </c:pt>
              </c:numCache>
            </c:numRef>
          </c:cat>
          <c:val>
            <c:numRef>
              <c:f>Sheet1!$B$2:$B$20</c:f>
              <c:numCache>
                <c:formatCode>General</c:formatCode>
                <c:ptCount val="19"/>
                <c:pt idx="0">
                  <c:v>1.3079599999999998</c:v>
                </c:pt>
                <c:pt idx="1">
                  <c:v>1.3071999999999977</c:v>
                </c:pt>
                <c:pt idx="2">
                  <c:v>1.3102499999999999</c:v>
                </c:pt>
                <c:pt idx="3">
                  <c:v>1.3105599999999999</c:v>
                </c:pt>
                <c:pt idx="4">
                  <c:v>1.3118099999999977</c:v>
                </c:pt>
                <c:pt idx="5">
                  <c:v>1.3118099999999977</c:v>
                </c:pt>
                <c:pt idx="6">
                  <c:v>1.3128599999999999</c:v>
                </c:pt>
                <c:pt idx="7">
                  <c:v>1.3128199999999999</c:v>
                </c:pt>
                <c:pt idx="8">
                  <c:v>1.31308</c:v>
                </c:pt>
                <c:pt idx="9">
                  <c:v>1.3127899999999999</c:v>
                </c:pt>
                <c:pt idx="10">
                  <c:v>1.3117399999999977</c:v>
                </c:pt>
                <c:pt idx="11">
                  <c:v>1.3131199999999998</c:v>
                </c:pt>
                <c:pt idx="12">
                  <c:v>1.31219</c:v>
                </c:pt>
                <c:pt idx="13">
                  <c:v>1.3147899999999999</c:v>
                </c:pt>
                <c:pt idx="14">
                  <c:v>1.3156999999999976</c:v>
                </c:pt>
                <c:pt idx="15">
                  <c:v>1.3164199999999999</c:v>
                </c:pt>
                <c:pt idx="16">
                  <c:v>1.3144499999999999</c:v>
                </c:pt>
                <c:pt idx="17">
                  <c:v>1.31426</c:v>
                </c:pt>
                <c:pt idx="18">
                  <c:v>1.3148599999999999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High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numRef>
              <c:f>Sheet1!$A$2:$A$20</c:f>
              <c:numCache>
                <c:formatCode>dd/mm/yyyy\ hh:mm</c:formatCode>
                <c:ptCount val="19"/>
                <c:pt idx="0">
                  <c:v>38362.416666666664</c:v>
                </c:pt>
                <c:pt idx="1">
                  <c:v>38363.416666666664</c:v>
                </c:pt>
                <c:pt idx="2">
                  <c:v>38364.416666666664</c:v>
                </c:pt>
                <c:pt idx="3">
                  <c:v>38365.416666666664</c:v>
                </c:pt>
                <c:pt idx="4">
                  <c:v>38366.416666666664</c:v>
                </c:pt>
                <c:pt idx="5">
                  <c:v>38367.416666666664</c:v>
                </c:pt>
                <c:pt idx="6">
                  <c:v>38368.416666666664</c:v>
                </c:pt>
                <c:pt idx="7">
                  <c:v>38369.416666666664</c:v>
                </c:pt>
                <c:pt idx="8">
                  <c:v>38370.416666666664</c:v>
                </c:pt>
                <c:pt idx="9">
                  <c:v>38371.416666666664</c:v>
                </c:pt>
                <c:pt idx="10">
                  <c:v>38372.416666666664</c:v>
                </c:pt>
                <c:pt idx="11">
                  <c:v>38373.416666666664</c:v>
                </c:pt>
                <c:pt idx="12">
                  <c:v>38374.416666666664</c:v>
                </c:pt>
                <c:pt idx="13">
                  <c:v>38375.416666666664</c:v>
                </c:pt>
                <c:pt idx="14">
                  <c:v>38376.416666666664</c:v>
                </c:pt>
                <c:pt idx="15">
                  <c:v>38377.416666666664</c:v>
                </c:pt>
                <c:pt idx="16">
                  <c:v>38378.416666666664</c:v>
                </c:pt>
                <c:pt idx="17">
                  <c:v>38379.416666666664</c:v>
                </c:pt>
                <c:pt idx="18">
                  <c:v>38380.416666666664</c:v>
                </c:pt>
              </c:numCache>
            </c:numRef>
          </c:cat>
          <c:val>
            <c:numRef>
              <c:f>Sheet1!$C$2:$C$20</c:f>
              <c:numCache>
                <c:formatCode>General</c:formatCode>
                <c:ptCount val="19"/>
                <c:pt idx="0">
                  <c:v>1.30847</c:v>
                </c:pt>
                <c:pt idx="1">
                  <c:v>1.3102</c:v>
                </c:pt>
                <c:pt idx="2">
                  <c:v>1.3113699999999977</c:v>
                </c:pt>
                <c:pt idx="3">
                  <c:v>1.3123799999999899</c:v>
                </c:pt>
                <c:pt idx="4">
                  <c:v>1.3123</c:v>
                </c:pt>
                <c:pt idx="5">
                  <c:v>1.31325</c:v>
                </c:pt>
                <c:pt idx="6">
                  <c:v>1.3129599999999999</c:v>
                </c:pt>
                <c:pt idx="7">
                  <c:v>1.3134599999999998</c:v>
                </c:pt>
                <c:pt idx="8">
                  <c:v>1.31355</c:v>
                </c:pt>
                <c:pt idx="9">
                  <c:v>1.3134699999999977</c:v>
                </c:pt>
                <c:pt idx="10">
                  <c:v>1.3145</c:v>
                </c:pt>
                <c:pt idx="11">
                  <c:v>1.3138999999999976</c:v>
                </c:pt>
                <c:pt idx="12">
                  <c:v>1.31474</c:v>
                </c:pt>
                <c:pt idx="13">
                  <c:v>1.3169</c:v>
                </c:pt>
                <c:pt idx="14">
                  <c:v>1.31643</c:v>
                </c:pt>
                <c:pt idx="15">
                  <c:v>1.3168299999999979</c:v>
                </c:pt>
                <c:pt idx="16">
                  <c:v>1.3148299999999979</c:v>
                </c:pt>
                <c:pt idx="17">
                  <c:v>1.31637</c:v>
                </c:pt>
                <c:pt idx="18">
                  <c:v>1.3157199999999998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Low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numRef>
              <c:f>Sheet1!$A$2:$A$20</c:f>
              <c:numCache>
                <c:formatCode>dd/mm/yyyy\ hh:mm</c:formatCode>
                <c:ptCount val="19"/>
                <c:pt idx="0">
                  <c:v>38362.416666666664</c:v>
                </c:pt>
                <c:pt idx="1">
                  <c:v>38363.416666666664</c:v>
                </c:pt>
                <c:pt idx="2">
                  <c:v>38364.416666666664</c:v>
                </c:pt>
                <c:pt idx="3">
                  <c:v>38365.416666666664</c:v>
                </c:pt>
                <c:pt idx="4">
                  <c:v>38366.416666666664</c:v>
                </c:pt>
                <c:pt idx="5">
                  <c:v>38367.416666666664</c:v>
                </c:pt>
                <c:pt idx="6">
                  <c:v>38368.416666666664</c:v>
                </c:pt>
                <c:pt idx="7">
                  <c:v>38369.416666666664</c:v>
                </c:pt>
                <c:pt idx="8">
                  <c:v>38370.416666666664</c:v>
                </c:pt>
                <c:pt idx="9">
                  <c:v>38371.416666666664</c:v>
                </c:pt>
                <c:pt idx="10">
                  <c:v>38372.416666666664</c:v>
                </c:pt>
                <c:pt idx="11">
                  <c:v>38373.416666666664</c:v>
                </c:pt>
                <c:pt idx="12">
                  <c:v>38374.416666666664</c:v>
                </c:pt>
                <c:pt idx="13">
                  <c:v>38375.416666666664</c:v>
                </c:pt>
                <c:pt idx="14">
                  <c:v>38376.416666666664</c:v>
                </c:pt>
                <c:pt idx="15">
                  <c:v>38377.416666666664</c:v>
                </c:pt>
                <c:pt idx="16">
                  <c:v>38378.416666666664</c:v>
                </c:pt>
                <c:pt idx="17">
                  <c:v>38379.416666666664</c:v>
                </c:pt>
                <c:pt idx="18">
                  <c:v>38380.416666666664</c:v>
                </c:pt>
              </c:numCache>
            </c:numRef>
          </c:cat>
          <c:val>
            <c:numRef>
              <c:f>Sheet1!$D$2:$D$20</c:f>
              <c:numCache>
                <c:formatCode>General</c:formatCode>
                <c:ptCount val="19"/>
                <c:pt idx="0">
                  <c:v>1.3070599999999999</c:v>
                </c:pt>
                <c:pt idx="1">
                  <c:v>1.3065899999999999</c:v>
                </c:pt>
                <c:pt idx="2">
                  <c:v>1.3098199999999998</c:v>
                </c:pt>
                <c:pt idx="3">
                  <c:v>1.3097999999999976</c:v>
                </c:pt>
                <c:pt idx="4">
                  <c:v>1.3108199999999999</c:v>
                </c:pt>
                <c:pt idx="5">
                  <c:v>1.3118099999999977</c:v>
                </c:pt>
                <c:pt idx="6">
                  <c:v>1.3119699999999976</c:v>
                </c:pt>
                <c:pt idx="7">
                  <c:v>1.3117199999999998</c:v>
                </c:pt>
                <c:pt idx="8">
                  <c:v>1.3125</c:v>
                </c:pt>
                <c:pt idx="9">
                  <c:v>1.3112699999999979</c:v>
                </c:pt>
                <c:pt idx="10">
                  <c:v>1.31135</c:v>
                </c:pt>
                <c:pt idx="11">
                  <c:v>1.3119599999999998</c:v>
                </c:pt>
                <c:pt idx="12">
                  <c:v>1.31134</c:v>
                </c:pt>
                <c:pt idx="13">
                  <c:v>1.3147500000000001</c:v>
                </c:pt>
                <c:pt idx="14">
                  <c:v>1.31494</c:v>
                </c:pt>
                <c:pt idx="15">
                  <c:v>1.3128799999999898</c:v>
                </c:pt>
                <c:pt idx="16">
                  <c:v>1.31348</c:v>
                </c:pt>
                <c:pt idx="17">
                  <c:v>1.3119899999999998</c:v>
                </c:pt>
                <c:pt idx="18">
                  <c:v>1.31406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Close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numRef>
              <c:f>Sheet1!$A$2:$A$20</c:f>
              <c:numCache>
                <c:formatCode>dd/mm/yyyy\ hh:mm</c:formatCode>
                <c:ptCount val="19"/>
                <c:pt idx="0">
                  <c:v>38362.416666666664</c:v>
                </c:pt>
                <c:pt idx="1">
                  <c:v>38363.416666666664</c:v>
                </c:pt>
                <c:pt idx="2">
                  <c:v>38364.416666666664</c:v>
                </c:pt>
                <c:pt idx="3">
                  <c:v>38365.416666666664</c:v>
                </c:pt>
                <c:pt idx="4">
                  <c:v>38366.416666666664</c:v>
                </c:pt>
                <c:pt idx="5">
                  <c:v>38367.416666666664</c:v>
                </c:pt>
                <c:pt idx="6">
                  <c:v>38368.416666666664</c:v>
                </c:pt>
                <c:pt idx="7">
                  <c:v>38369.416666666664</c:v>
                </c:pt>
                <c:pt idx="8">
                  <c:v>38370.416666666664</c:v>
                </c:pt>
                <c:pt idx="9">
                  <c:v>38371.416666666664</c:v>
                </c:pt>
                <c:pt idx="10">
                  <c:v>38372.416666666664</c:v>
                </c:pt>
                <c:pt idx="11">
                  <c:v>38373.416666666664</c:v>
                </c:pt>
                <c:pt idx="12">
                  <c:v>38374.416666666664</c:v>
                </c:pt>
                <c:pt idx="13">
                  <c:v>38375.416666666664</c:v>
                </c:pt>
                <c:pt idx="14">
                  <c:v>38376.416666666664</c:v>
                </c:pt>
                <c:pt idx="15">
                  <c:v>38377.416666666664</c:v>
                </c:pt>
                <c:pt idx="16">
                  <c:v>38378.416666666664</c:v>
                </c:pt>
                <c:pt idx="17">
                  <c:v>38379.416666666664</c:v>
                </c:pt>
                <c:pt idx="18">
                  <c:v>38380.416666666664</c:v>
                </c:pt>
              </c:numCache>
            </c:numRef>
          </c:cat>
          <c:val>
            <c:numRef>
              <c:f>Sheet1!$E$2:$E$20</c:f>
              <c:numCache>
                <c:formatCode>General</c:formatCode>
                <c:ptCount val="19"/>
                <c:pt idx="0">
                  <c:v>1.3070599999999999</c:v>
                </c:pt>
                <c:pt idx="1">
                  <c:v>1.31012</c:v>
                </c:pt>
                <c:pt idx="2">
                  <c:v>1.31047</c:v>
                </c:pt>
                <c:pt idx="3">
                  <c:v>1.3115899999999998</c:v>
                </c:pt>
                <c:pt idx="4">
                  <c:v>1.3118199999999998</c:v>
                </c:pt>
                <c:pt idx="5">
                  <c:v>1.3128299999999979</c:v>
                </c:pt>
                <c:pt idx="6">
                  <c:v>1.3127599999999999</c:v>
                </c:pt>
                <c:pt idx="7">
                  <c:v>1.31318</c:v>
                </c:pt>
                <c:pt idx="8">
                  <c:v>1.3128</c:v>
                </c:pt>
                <c:pt idx="9">
                  <c:v>1.3116899999999998</c:v>
                </c:pt>
                <c:pt idx="10">
                  <c:v>1.3130199999999999</c:v>
                </c:pt>
                <c:pt idx="11">
                  <c:v>1.3122199999999999</c:v>
                </c:pt>
                <c:pt idx="12">
                  <c:v>1.31427</c:v>
                </c:pt>
                <c:pt idx="13">
                  <c:v>1.3156699999999977</c:v>
                </c:pt>
                <c:pt idx="14">
                  <c:v>1.31637</c:v>
                </c:pt>
                <c:pt idx="15">
                  <c:v>1.3143899999999999</c:v>
                </c:pt>
                <c:pt idx="16">
                  <c:v>1.31423</c:v>
                </c:pt>
                <c:pt idx="17">
                  <c:v>1.31473</c:v>
                </c:pt>
                <c:pt idx="18">
                  <c:v>1.31487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upDownBars>
          <c:gapWidth val="150"/>
          <c:upBars/>
          <c:downBars/>
        </c:upDownBars>
        <c:axId val="47254144"/>
        <c:axId val="49919104"/>
      </c:stockChart>
      <c:dateAx>
        <c:axId val="47254144"/>
        <c:scaling>
          <c:orientation val="minMax"/>
          <c:min val="38362"/>
        </c:scaling>
        <c:delete val="1"/>
        <c:axPos val="b"/>
        <c:numFmt formatCode="dd/mm/yyyy\ hh:mm" sourceLinked="1"/>
        <c:majorTickMark val="out"/>
        <c:minorTickMark val="none"/>
        <c:tickLblPos val="nextTo"/>
        <c:crossAx val="49919104"/>
        <c:crosses val="autoZero"/>
        <c:auto val="1"/>
        <c:lblOffset val="100"/>
        <c:baseTimeUnit val="days"/>
        <c:majorUnit val="1"/>
        <c:majorTimeUnit val="days"/>
      </c:dateAx>
      <c:valAx>
        <c:axId val="49919104"/>
        <c:scaling>
          <c:orientation val="minMax"/>
          <c:max val="1.3180000000000001"/>
          <c:min val="1.306"/>
        </c:scaling>
        <c:delete val="0"/>
        <c:axPos val="l"/>
        <c:majorGridlines/>
        <c:numFmt formatCode="#,##0.0000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472541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1F31E54-FD48-42D4-A185-89C8BCAC9A85}" type="datetimeFigureOut">
              <a:rPr lang="es-ES" smtClean="0"/>
              <a:pPr/>
              <a:t>17/05/2018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B660A8B-AA7E-4F1F-BA09-217BE6A3F5DC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7270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F963382-65BD-4CE0-9636-462E94C98985}" type="datetimeFigureOut">
              <a:rPr lang="es-ES" smtClean="0"/>
              <a:pPr/>
              <a:t>17/05/2018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B33D4C1-4F17-4311-8DD8-AD6073DEC72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644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Pablo-Manuel </a:t>
            </a:r>
            <a:r>
              <a:rPr lang="en-US" dirty="0" err="1" smtClean="0"/>
              <a:t>Calderón</a:t>
            </a:r>
            <a:r>
              <a:rPr lang="en-US" dirty="0" smtClean="0"/>
              <a:t> </a:t>
            </a:r>
            <a:r>
              <a:rPr lang="en-US" dirty="0" err="1" smtClean="0"/>
              <a:t>Gómez</a:t>
            </a:r>
            <a:r>
              <a:rPr lang="en-US" dirty="0" smtClean="0"/>
              <a:t>, 2018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Deep Learning for Finance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6765-D2D0-48D9-BC46-F648C8DB738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Pablo-Manuel </a:t>
            </a:r>
            <a:r>
              <a:rPr lang="en-US" dirty="0" err="1" smtClean="0"/>
              <a:t>Calderón</a:t>
            </a:r>
            <a:r>
              <a:rPr lang="en-US" dirty="0" smtClean="0"/>
              <a:t> </a:t>
            </a:r>
            <a:r>
              <a:rPr lang="en-US" dirty="0" err="1" smtClean="0"/>
              <a:t>Gómez</a:t>
            </a:r>
            <a:r>
              <a:rPr lang="en-US" dirty="0" smtClean="0"/>
              <a:t>, 2018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Deep Learning for Finance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6765-D2D0-48D9-BC46-F648C8DB738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Pablo-Manuel </a:t>
            </a:r>
            <a:r>
              <a:rPr lang="en-US" dirty="0" err="1" smtClean="0"/>
              <a:t>Calderón</a:t>
            </a:r>
            <a:r>
              <a:rPr lang="en-US" dirty="0" smtClean="0"/>
              <a:t> </a:t>
            </a:r>
            <a:r>
              <a:rPr lang="en-US" dirty="0" err="1" smtClean="0"/>
              <a:t>Gómez</a:t>
            </a:r>
            <a:r>
              <a:rPr lang="en-US" dirty="0" smtClean="0"/>
              <a:t>, 2018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Deep Learning for Finance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6765-D2D0-48D9-BC46-F648C8DB738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Pablo-Manuel </a:t>
            </a:r>
            <a:r>
              <a:rPr lang="en-US" dirty="0" err="1" smtClean="0"/>
              <a:t>Calderón</a:t>
            </a:r>
            <a:r>
              <a:rPr lang="en-US" dirty="0" smtClean="0"/>
              <a:t> </a:t>
            </a:r>
            <a:r>
              <a:rPr lang="en-US" dirty="0" err="1" smtClean="0"/>
              <a:t>Gómez</a:t>
            </a:r>
            <a:r>
              <a:rPr lang="en-US" dirty="0" smtClean="0"/>
              <a:t>, 2018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Deep Learning for Finance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6765-D2D0-48D9-BC46-F648C8DB738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Pablo-Manuel </a:t>
            </a:r>
            <a:r>
              <a:rPr lang="en-US" dirty="0" err="1" smtClean="0"/>
              <a:t>Calderón</a:t>
            </a:r>
            <a:r>
              <a:rPr lang="en-US" dirty="0" smtClean="0"/>
              <a:t> </a:t>
            </a:r>
            <a:r>
              <a:rPr lang="en-US" dirty="0" err="1" smtClean="0"/>
              <a:t>Gómez</a:t>
            </a:r>
            <a:r>
              <a:rPr lang="en-US" dirty="0" smtClean="0"/>
              <a:t>, 2018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Deep Learning for Finance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6765-D2D0-48D9-BC46-F648C8DB738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Pablo-Manuel </a:t>
            </a:r>
            <a:r>
              <a:rPr lang="en-US" dirty="0" err="1" smtClean="0"/>
              <a:t>Calderón</a:t>
            </a:r>
            <a:r>
              <a:rPr lang="en-US" dirty="0" smtClean="0"/>
              <a:t> </a:t>
            </a:r>
            <a:r>
              <a:rPr lang="en-US" dirty="0" err="1" smtClean="0"/>
              <a:t>Gómez</a:t>
            </a:r>
            <a:r>
              <a:rPr lang="en-US" dirty="0" smtClean="0"/>
              <a:t>, 2018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Deep Learning for Finance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6765-D2D0-48D9-BC46-F648C8DB738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Pablo-Manuel </a:t>
            </a:r>
            <a:r>
              <a:rPr lang="en-US" dirty="0" err="1" smtClean="0"/>
              <a:t>Calderón</a:t>
            </a:r>
            <a:r>
              <a:rPr lang="en-US" dirty="0" smtClean="0"/>
              <a:t> </a:t>
            </a:r>
            <a:r>
              <a:rPr lang="en-US" dirty="0" err="1" smtClean="0"/>
              <a:t>Gómez</a:t>
            </a:r>
            <a:r>
              <a:rPr lang="en-US" dirty="0" smtClean="0"/>
              <a:t>, 2018</a:t>
            </a:r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Deep Learning for Finance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6765-D2D0-48D9-BC46-F648C8DB738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Pablo-Manuel </a:t>
            </a:r>
            <a:r>
              <a:rPr lang="en-US" dirty="0" err="1" smtClean="0"/>
              <a:t>Calderón</a:t>
            </a:r>
            <a:r>
              <a:rPr lang="en-US" dirty="0" smtClean="0"/>
              <a:t> </a:t>
            </a:r>
            <a:r>
              <a:rPr lang="en-US" dirty="0" err="1" smtClean="0"/>
              <a:t>Gómez</a:t>
            </a:r>
            <a:r>
              <a:rPr lang="en-US" dirty="0" smtClean="0"/>
              <a:t>, 2018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Deep Learning for Finance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6765-D2D0-48D9-BC46-F648C8DB738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Pablo-Manuel </a:t>
            </a:r>
            <a:r>
              <a:rPr lang="en-US" dirty="0" err="1" smtClean="0"/>
              <a:t>Calderón</a:t>
            </a:r>
            <a:r>
              <a:rPr lang="en-US" dirty="0" smtClean="0"/>
              <a:t> </a:t>
            </a:r>
            <a:r>
              <a:rPr lang="en-US" dirty="0" err="1" smtClean="0"/>
              <a:t>Gómez</a:t>
            </a:r>
            <a:r>
              <a:rPr lang="en-US" dirty="0" smtClean="0"/>
              <a:t>, 2018</a:t>
            </a:r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Deep Learning for Finance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6765-D2D0-48D9-BC46-F648C8DB738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Pablo-Manuel </a:t>
            </a:r>
            <a:r>
              <a:rPr lang="en-US" dirty="0" err="1" smtClean="0"/>
              <a:t>Calderón</a:t>
            </a:r>
            <a:r>
              <a:rPr lang="en-US" dirty="0" smtClean="0"/>
              <a:t> </a:t>
            </a:r>
            <a:r>
              <a:rPr lang="en-US" dirty="0" err="1" smtClean="0"/>
              <a:t>Gómez</a:t>
            </a:r>
            <a:r>
              <a:rPr lang="en-US" dirty="0" smtClean="0"/>
              <a:t>, 2018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Deep Learning for Finance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6765-D2D0-48D9-BC46-F648C8DB738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Pablo-Manuel </a:t>
            </a:r>
            <a:r>
              <a:rPr lang="en-US" dirty="0" err="1" smtClean="0"/>
              <a:t>Calderón</a:t>
            </a:r>
            <a:r>
              <a:rPr lang="en-US" dirty="0" smtClean="0"/>
              <a:t> </a:t>
            </a:r>
            <a:r>
              <a:rPr lang="en-US" dirty="0" err="1" smtClean="0"/>
              <a:t>Gómez</a:t>
            </a:r>
            <a:r>
              <a:rPr lang="en-US" dirty="0" smtClean="0"/>
              <a:t>, 2018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Deep Learning for Finance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6765-D2D0-48D9-BC46-F648C8DB738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0" y="6650983"/>
            <a:ext cx="2915816" cy="2070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ctr"/>
          <a:lstStyle>
            <a:lvl1pPr algn="just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Pablo-Manuel </a:t>
            </a:r>
            <a:r>
              <a:rPr lang="en-US" dirty="0" err="1" smtClean="0"/>
              <a:t>Calderón</a:t>
            </a:r>
            <a:r>
              <a:rPr lang="en-US" dirty="0" smtClean="0"/>
              <a:t> </a:t>
            </a:r>
            <a:r>
              <a:rPr lang="en-US" dirty="0" err="1" smtClean="0"/>
              <a:t>Gómez</a:t>
            </a:r>
            <a:r>
              <a:rPr lang="en-US" dirty="0" smtClean="0"/>
              <a:t>, 2018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908176" y="6650983"/>
            <a:ext cx="3103984" cy="2070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Deep Learning for Finance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012160" y="6645709"/>
            <a:ext cx="3106688" cy="19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E066765-D2D0-48D9-BC46-F648C8DB7387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4500" indent="-444500" algn="l" defTabSz="914400" rtl="0" eaLnBrk="1" latinLnBrk="0" hangingPunct="1">
        <a:spcBef>
          <a:spcPct val="20000"/>
        </a:spcBef>
        <a:buClr>
          <a:schemeClr val="accent2">
            <a:lumMod val="50000"/>
          </a:schemeClr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01700" indent="-444500" algn="l" defTabSz="914400" rtl="0" eaLnBrk="1" latinLnBrk="0" hangingPunct="1">
        <a:spcBef>
          <a:spcPct val="20000"/>
        </a:spcBef>
        <a:buClr>
          <a:schemeClr val="accent2">
            <a:lumMod val="50000"/>
          </a:schemeClr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5100" indent="-520700" algn="l" defTabSz="914400" rtl="0" eaLnBrk="1" latinLnBrk="0" hangingPunct="1">
        <a:spcBef>
          <a:spcPct val="20000"/>
        </a:spcBef>
        <a:buClr>
          <a:schemeClr val="accent2">
            <a:lumMod val="50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90700" indent="-419100" algn="l" defTabSz="914400" rtl="0" eaLnBrk="1" latinLnBrk="0" hangingPunct="1">
        <a:spcBef>
          <a:spcPct val="20000"/>
        </a:spcBef>
        <a:buClr>
          <a:schemeClr val="accent2">
            <a:lumMod val="50000"/>
          </a:schemeClr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59000" indent="-330200" algn="l" defTabSz="914400" rtl="0" eaLnBrk="1" latinLnBrk="0" hangingPunct="1">
        <a:spcBef>
          <a:spcPct val="20000"/>
        </a:spcBef>
        <a:buClr>
          <a:schemeClr val="accent2">
            <a:lumMod val="50000"/>
          </a:schemeClr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lmar_ratio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generated/pandas.DataFrame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3687167"/>
            <a:ext cx="7488832" cy="1470025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Deep Learning for Finance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100" b="1" dirty="0" smtClean="0">
                <a:solidFill>
                  <a:schemeClr val="accent2">
                    <a:lumMod val="75000"/>
                  </a:schemeClr>
                </a:solidFill>
              </a:rPr>
              <a:t>Lab 2. Deep Learning + Python</a:t>
            </a:r>
            <a:endParaRPr lang="en-US" sz="3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5429264"/>
            <a:ext cx="6400800" cy="736040"/>
          </a:xfrm>
        </p:spPr>
        <p:txBody>
          <a:bodyPr>
            <a:normAutofit/>
          </a:bodyPr>
          <a:lstStyle/>
          <a:p>
            <a:pPr algn="l"/>
            <a:r>
              <a:rPr lang="es-ES_tradnl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Pablo-Manuel Calderón Gómez</a:t>
            </a:r>
          </a:p>
          <a:p>
            <a:pPr algn="l"/>
            <a:r>
              <a:rPr lang="es-ES_tradnl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2018</a:t>
            </a:r>
            <a:endParaRPr lang="es-ES_tradnl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24000" y="6650983"/>
            <a:ext cx="3024000" cy="207017"/>
          </a:xfrm>
        </p:spPr>
        <p:txBody>
          <a:bodyPr/>
          <a:lstStyle/>
          <a:p>
            <a:r>
              <a:rPr lang="en-US" smtClean="0"/>
              <a:t>Deep Learning for Finance</a:t>
            </a:r>
            <a:endParaRPr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0" y="6650983"/>
            <a:ext cx="3024000" cy="207017"/>
          </a:xfrm>
        </p:spPr>
        <p:txBody>
          <a:bodyPr/>
          <a:lstStyle/>
          <a:p>
            <a:r>
              <a:rPr lang="en-US" dirty="0" smtClean="0"/>
              <a:t>Pablo-Manuel </a:t>
            </a:r>
            <a:r>
              <a:rPr lang="en-US" dirty="0" err="1" smtClean="0"/>
              <a:t>Calderón</a:t>
            </a:r>
            <a:r>
              <a:rPr lang="en-US" dirty="0" smtClean="0"/>
              <a:t> </a:t>
            </a:r>
            <a:r>
              <a:rPr lang="en-US" dirty="0" err="1" smtClean="0"/>
              <a:t>Gómez</a:t>
            </a:r>
            <a:r>
              <a:rPr lang="en-US" dirty="0" smtClean="0"/>
              <a:t>, 2018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048000" y="6650831"/>
            <a:ext cx="3096000" cy="207169"/>
          </a:xfrm>
        </p:spPr>
        <p:txBody>
          <a:bodyPr/>
          <a:lstStyle/>
          <a:p>
            <a:fld id="{EE066765-D2D0-48D9-BC46-F648C8DB7387}" type="slidenum">
              <a:rPr lang="es-ES" smtClean="0"/>
              <a:pPr/>
              <a:t>10</a:t>
            </a:fld>
            <a:endParaRPr lang="es-ES"/>
          </a:p>
        </p:txBody>
      </p:sp>
      <p:cxnSp>
        <p:nvCxnSpPr>
          <p:cNvPr id="77" name="76 Conector recto"/>
          <p:cNvCxnSpPr/>
          <p:nvPr/>
        </p:nvCxnSpPr>
        <p:spPr>
          <a:xfrm>
            <a:off x="0" y="396000"/>
            <a:ext cx="9144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960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Deep Learning + Python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10828" y="476672"/>
            <a:ext cx="8857108" cy="59527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0" dirty="0" smtClean="0">
                <a:solidFill>
                  <a:schemeClr val="accent2">
                    <a:lumMod val="50000"/>
                  </a:schemeClr>
                </a:solidFill>
                <a:latin typeface="Arial"/>
                <a:ea typeface="+mj-ea"/>
                <a:cs typeface="+mj-cs"/>
              </a:rPr>
              <a:t>Strategy fix TP and SL</a:t>
            </a:r>
            <a:endParaRPr kumimoji="0" lang="en-US" sz="2400" b="0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latin typeface="Arial"/>
                <a:ea typeface="+mj-ea"/>
                <a:cs typeface="+mj-cs"/>
              </a:rPr>
              <a:t>We need to define take profit, stop loss and number of periods for the strategy.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latin typeface="Arial"/>
                <a:ea typeface="+mj-ea"/>
                <a:cs typeface="+mj-cs"/>
              </a:rPr>
              <a:t>Optimization: the parameters are selected based on </a:t>
            </a:r>
            <a:r>
              <a:rPr lang="en-US" kern="0" dirty="0" err="1" smtClean="0">
                <a:latin typeface="Arial"/>
                <a:ea typeface="+mj-ea"/>
                <a:cs typeface="+mj-cs"/>
              </a:rPr>
              <a:t>calmar</a:t>
            </a:r>
            <a:r>
              <a:rPr lang="en-US" kern="0" dirty="0" smtClean="0">
                <a:latin typeface="Arial"/>
                <a:ea typeface="+mj-ea"/>
                <a:cs typeface="+mj-cs"/>
              </a:rPr>
              <a:t> and ppd.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</a:pPr>
            <a:endParaRPr lang="en-US" kern="0" dirty="0" smtClean="0">
              <a:latin typeface="Arial"/>
              <a:ea typeface="+mj-ea"/>
              <a:cs typeface="+mj-cs"/>
            </a:endParaRPr>
          </a:p>
        </p:txBody>
      </p:sp>
      <p:pic>
        <p:nvPicPr>
          <p:cNvPr id="1026" name="Picture 2" descr="C:\Users\PCALDE~1\AppData\Local\Temp\SNAGHTML4d24b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8695" y="1500174"/>
            <a:ext cx="6786610" cy="49497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347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24000" y="6650983"/>
            <a:ext cx="3024000" cy="207017"/>
          </a:xfrm>
        </p:spPr>
        <p:txBody>
          <a:bodyPr/>
          <a:lstStyle/>
          <a:p>
            <a:r>
              <a:rPr lang="en-US" smtClean="0"/>
              <a:t>Deep Learning for Finance</a:t>
            </a:r>
            <a:endParaRPr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0" y="6650983"/>
            <a:ext cx="3024000" cy="207017"/>
          </a:xfrm>
        </p:spPr>
        <p:txBody>
          <a:bodyPr/>
          <a:lstStyle/>
          <a:p>
            <a:r>
              <a:rPr lang="en-US" dirty="0" smtClean="0"/>
              <a:t>Pablo-Manuel </a:t>
            </a:r>
            <a:r>
              <a:rPr lang="en-US" dirty="0" err="1" smtClean="0"/>
              <a:t>Calderón</a:t>
            </a:r>
            <a:r>
              <a:rPr lang="en-US" dirty="0" smtClean="0"/>
              <a:t> </a:t>
            </a:r>
            <a:r>
              <a:rPr lang="en-US" dirty="0" err="1" smtClean="0"/>
              <a:t>Gómez</a:t>
            </a:r>
            <a:r>
              <a:rPr lang="en-US" dirty="0" smtClean="0"/>
              <a:t>, 2018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048000" y="6650831"/>
            <a:ext cx="3096000" cy="207169"/>
          </a:xfrm>
        </p:spPr>
        <p:txBody>
          <a:bodyPr/>
          <a:lstStyle/>
          <a:p>
            <a:fld id="{EE066765-D2D0-48D9-BC46-F648C8DB7387}" type="slidenum">
              <a:rPr lang="es-ES" smtClean="0"/>
              <a:pPr/>
              <a:t>11</a:t>
            </a:fld>
            <a:endParaRPr lang="es-ES"/>
          </a:p>
        </p:txBody>
      </p:sp>
      <p:cxnSp>
        <p:nvCxnSpPr>
          <p:cNvPr id="77" name="76 Conector recto"/>
          <p:cNvCxnSpPr/>
          <p:nvPr/>
        </p:nvCxnSpPr>
        <p:spPr>
          <a:xfrm>
            <a:off x="0" y="396000"/>
            <a:ext cx="9144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960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Deep Learning + Python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10828" y="476672"/>
            <a:ext cx="8547452" cy="59527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0" dirty="0" smtClean="0">
                <a:solidFill>
                  <a:schemeClr val="accent2">
                    <a:lumMod val="50000"/>
                  </a:schemeClr>
                </a:solidFill>
                <a:latin typeface="Arial"/>
              </a:rPr>
              <a:t>Draw Down</a:t>
            </a:r>
            <a:endParaRPr kumimoji="0" lang="en-US" sz="2400" b="0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  <a:p>
            <a:pPr marL="347472" indent="-347472" fontAlgn="base"/>
            <a:r>
              <a:rPr lang="en-US" dirty="0" smtClean="0">
                <a:latin typeface="Arial"/>
              </a:rPr>
              <a:t>A drawdown at given time t is defined as the difference between the current portfolio value and the global maximum of the portfolio value occurring before time t.</a:t>
            </a:r>
          </a:p>
          <a:p>
            <a:pPr marL="347472" indent="-347472" fontAlgn="base"/>
            <a:r>
              <a:rPr lang="en-GB" dirty="0" smtClean="0">
                <a:latin typeface="Arial" pitchFamily="34" charset="0"/>
                <a:cs typeface="Arial" pitchFamily="34" charset="0"/>
              </a:rPr>
              <a:t>A drawdown of 20% requires a 25% return, while a 50% drawdown requires a whopping 100% increase to recover the same position.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endParaRPr lang="en-US" kern="0" dirty="0" smtClean="0">
              <a:latin typeface="Arial"/>
              <a:ea typeface="+mj-ea"/>
              <a:cs typeface="+mj-cs"/>
            </a:endParaRP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08" y="2714620"/>
            <a:ext cx="4857784" cy="3015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871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24000" y="6650983"/>
            <a:ext cx="3024000" cy="207017"/>
          </a:xfrm>
        </p:spPr>
        <p:txBody>
          <a:bodyPr/>
          <a:lstStyle/>
          <a:p>
            <a:r>
              <a:rPr lang="en-US" smtClean="0"/>
              <a:t>Deep Learning for Finance</a:t>
            </a:r>
            <a:endParaRPr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0" y="6650983"/>
            <a:ext cx="3024000" cy="207017"/>
          </a:xfrm>
        </p:spPr>
        <p:txBody>
          <a:bodyPr/>
          <a:lstStyle/>
          <a:p>
            <a:r>
              <a:rPr lang="en-US" dirty="0" smtClean="0"/>
              <a:t>Pablo-Manuel </a:t>
            </a:r>
            <a:r>
              <a:rPr lang="en-US" dirty="0" err="1" smtClean="0"/>
              <a:t>Calderón</a:t>
            </a:r>
            <a:r>
              <a:rPr lang="en-US" dirty="0" smtClean="0"/>
              <a:t> </a:t>
            </a:r>
            <a:r>
              <a:rPr lang="en-US" dirty="0" err="1" smtClean="0"/>
              <a:t>Gómez</a:t>
            </a:r>
            <a:r>
              <a:rPr lang="en-US" dirty="0" smtClean="0"/>
              <a:t>, 2018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048000" y="6650831"/>
            <a:ext cx="3096000" cy="207169"/>
          </a:xfrm>
        </p:spPr>
        <p:txBody>
          <a:bodyPr/>
          <a:lstStyle/>
          <a:p>
            <a:fld id="{EE066765-D2D0-48D9-BC46-F648C8DB7387}" type="slidenum">
              <a:rPr lang="es-ES" smtClean="0"/>
              <a:pPr/>
              <a:t>12</a:t>
            </a:fld>
            <a:endParaRPr lang="es-ES"/>
          </a:p>
        </p:txBody>
      </p:sp>
      <p:cxnSp>
        <p:nvCxnSpPr>
          <p:cNvPr id="77" name="76 Conector recto"/>
          <p:cNvCxnSpPr/>
          <p:nvPr/>
        </p:nvCxnSpPr>
        <p:spPr>
          <a:xfrm>
            <a:off x="0" y="396000"/>
            <a:ext cx="9144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960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Deep Learning + Python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10828" y="476672"/>
            <a:ext cx="8547452" cy="59527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0" dirty="0" smtClean="0">
                <a:solidFill>
                  <a:schemeClr val="accent2">
                    <a:lumMod val="50000"/>
                  </a:schemeClr>
                </a:solidFill>
                <a:latin typeface="Arial"/>
              </a:rPr>
              <a:t>Calmar ratio (or drawdown ratio)</a:t>
            </a:r>
            <a:endParaRPr kumimoji="0" lang="en-US" sz="2400" b="0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  <a:p>
            <a:pPr marL="347472" indent="-347472" fontAlgn="base"/>
            <a:r>
              <a:rPr lang="en-US" dirty="0">
                <a:latin typeface="Arial"/>
              </a:rPr>
              <a:t>Ref: </a:t>
            </a:r>
            <a:r>
              <a:rPr lang="en-US" dirty="0">
                <a:latin typeface="Arial"/>
                <a:hlinkClick r:id="rId2"/>
              </a:rPr>
              <a:t>https://</a:t>
            </a:r>
            <a:r>
              <a:rPr lang="en-US" dirty="0" smtClean="0">
                <a:latin typeface="Arial"/>
                <a:hlinkClick r:id="rId2"/>
              </a:rPr>
              <a:t>en.wikipedia.org/wiki/Calmar_ratio</a:t>
            </a:r>
            <a:endParaRPr lang="en-US" dirty="0" smtClean="0">
              <a:latin typeface="Arial"/>
            </a:endParaRPr>
          </a:p>
          <a:p>
            <a:pPr marL="347472" indent="-347472" fontAlgn="base"/>
            <a:r>
              <a:rPr lang="en-GB" dirty="0">
                <a:latin typeface="Arial"/>
              </a:rPr>
              <a:t>Calmar ratio (or Drawdown ratio) is a performance measurement used to evaluate Commodity Trading Advisors and hedge funds. It was created by Terry W. Young and first published in 1991 in the trade journal </a:t>
            </a:r>
            <a:r>
              <a:rPr lang="en-GB" dirty="0" smtClean="0">
                <a:latin typeface="Arial"/>
              </a:rPr>
              <a:t>Futures.</a:t>
            </a:r>
          </a:p>
          <a:p>
            <a:pPr marL="347472" indent="-347472" fontAlgn="base"/>
            <a:endParaRPr lang="en-GB" dirty="0">
              <a:latin typeface="Arial"/>
            </a:endParaRPr>
          </a:p>
          <a:p>
            <a:pPr marL="347472" indent="-347472" fontAlgn="base"/>
            <a:r>
              <a:rPr lang="en-GB" dirty="0">
                <a:latin typeface="Arial"/>
              </a:rPr>
              <a:t>Young defined it thus:</a:t>
            </a:r>
          </a:p>
          <a:p>
            <a:pPr marL="347472" indent="-347472" fontAlgn="base"/>
            <a:r>
              <a:rPr lang="en-GB" dirty="0" smtClean="0">
                <a:latin typeface="Arial"/>
              </a:rPr>
              <a:t>“The </a:t>
            </a:r>
            <a:r>
              <a:rPr lang="en-GB" dirty="0">
                <a:latin typeface="Arial"/>
              </a:rPr>
              <a:t>Calmar ratio uses a slightly modified Sterling ratio - average annual rate of return for the last 36 months divided by the maximum drawdown for the last 36 months - and calculates it on a monthly basis, instead of the Sterling ratio's yearly basis</a:t>
            </a:r>
            <a:r>
              <a:rPr lang="en-GB" dirty="0" smtClean="0">
                <a:latin typeface="Arial"/>
              </a:rPr>
              <a:t>.”</a:t>
            </a:r>
          </a:p>
          <a:p>
            <a:pPr marL="347472" indent="-347472" fontAlgn="base"/>
            <a:endParaRPr lang="en-US" dirty="0" smtClean="0">
              <a:latin typeface="Arial"/>
            </a:endParaRPr>
          </a:p>
          <a:p>
            <a:pPr marL="347472" indent="-347472" fontAlgn="base"/>
            <a:r>
              <a:rPr lang="en-US" dirty="0" smtClean="0">
                <a:latin typeface="Arial"/>
              </a:rPr>
              <a:t>In our Forex example the Calmar is calculated:</a:t>
            </a:r>
          </a:p>
          <a:p>
            <a:pPr marL="347472" indent="-347472" fontAlgn="base"/>
            <a:endParaRPr lang="en-US" kern="0" dirty="0">
              <a:latin typeface="Arial"/>
              <a:ea typeface="+mj-ea"/>
              <a:cs typeface="+mj-cs"/>
            </a:endParaRPr>
          </a:p>
          <a:p>
            <a:pPr marL="347472" indent="-347472" fontAlgn="base"/>
            <a:r>
              <a:rPr lang="en-US" kern="0" dirty="0" smtClean="0">
                <a:latin typeface="Arial"/>
                <a:ea typeface="+mj-ea"/>
                <a:cs typeface="+mj-cs"/>
              </a:rPr>
              <a:t>	Calmar = Total profit pips / Maximum drawdown / number years</a:t>
            </a:r>
          </a:p>
          <a:p>
            <a:pPr marL="347472" indent="-347472" fontAlgn="base"/>
            <a:endParaRPr lang="en-US" kern="0" dirty="0" smtClean="0">
              <a:latin typeface="Arial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2672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24000" y="6650983"/>
            <a:ext cx="3024000" cy="207017"/>
          </a:xfrm>
        </p:spPr>
        <p:txBody>
          <a:bodyPr/>
          <a:lstStyle/>
          <a:p>
            <a:r>
              <a:rPr lang="en-US" smtClean="0"/>
              <a:t>Deep Learning for Finance</a:t>
            </a:r>
            <a:endParaRPr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0" y="6650983"/>
            <a:ext cx="3024000" cy="207017"/>
          </a:xfrm>
        </p:spPr>
        <p:txBody>
          <a:bodyPr/>
          <a:lstStyle/>
          <a:p>
            <a:r>
              <a:rPr lang="en-US" dirty="0" smtClean="0"/>
              <a:t>Pablo-Manuel </a:t>
            </a:r>
            <a:r>
              <a:rPr lang="en-US" dirty="0" err="1" smtClean="0"/>
              <a:t>Calderón</a:t>
            </a:r>
            <a:r>
              <a:rPr lang="en-US" dirty="0" smtClean="0"/>
              <a:t> </a:t>
            </a:r>
            <a:r>
              <a:rPr lang="en-US" dirty="0" err="1" smtClean="0"/>
              <a:t>Gómez</a:t>
            </a:r>
            <a:r>
              <a:rPr lang="en-US" dirty="0" smtClean="0"/>
              <a:t>, 2018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048000" y="6650831"/>
            <a:ext cx="3096000" cy="207169"/>
          </a:xfrm>
        </p:spPr>
        <p:txBody>
          <a:bodyPr/>
          <a:lstStyle/>
          <a:p>
            <a:fld id="{EE066765-D2D0-48D9-BC46-F648C8DB7387}" type="slidenum">
              <a:rPr lang="es-ES" smtClean="0"/>
              <a:pPr/>
              <a:t>13</a:t>
            </a:fld>
            <a:endParaRPr lang="es-ES"/>
          </a:p>
        </p:txBody>
      </p:sp>
      <p:cxnSp>
        <p:nvCxnSpPr>
          <p:cNvPr id="77" name="76 Conector recto"/>
          <p:cNvCxnSpPr/>
          <p:nvPr/>
        </p:nvCxnSpPr>
        <p:spPr>
          <a:xfrm>
            <a:off x="0" y="396000"/>
            <a:ext cx="9144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960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Deep Learning + Python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10828" y="476672"/>
            <a:ext cx="8547452" cy="59527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0" dirty="0" smtClean="0">
                <a:solidFill>
                  <a:schemeClr val="accent2">
                    <a:lumMod val="50000"/>
                  </a:schemeClr>
                </a:solidFill>
                <a:latin typeface="Arial"/>
              </a:rPr>
              <a:t>Parameters selected</a:t>
            </a:r>
            <a:endParaRPr kumimoji="0" lang="en-US" sz="2400" b="0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GB" kern="0" dirty="0" smtClean="0">
                <a:latin typeface="Arial"/>
                <a:ea typeface="+mj-ea"/>
                <a:cs typeface="+mj-cs"/>
              </a:rPr>
              <a:t>The pivot table shows the </a:t>
            </a:r>
            <a:r>
              <a:rPr lang="en-GB" kern="0" dirty="0" err="1" smtClean="0">
                <a:latin typeface="Arial"/>
                <a:ea typeface="+mj-ea"/>
                <a:cs typeface="+mj-cs"/>
              </a:rPr>
              <a:t>calmar</a:t>
            </a:r>
            <a:r>
              <a:rPr lang="en-GB" kern="0" dirty="0" smtClean="0">
                <a:latin typeface="Arial"/>
                <a:ea typeface="+mj-ea"/>
                <a:cs typeface="+mj-cs"/>
              </a:rPr>
              <a:t> for long deals (period of 48hours):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endParaRPr lang="en-GB" kern="0" dirty="0" smtClean="0"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endParaRPr lang="en-GB" kern="0" dirty="0" smtClean="0"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endParaRPr lang="en-GB" kern="0" dirty="0" smtClean="0"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endParaRPr lang="en-GB" kern="0" dirty="0" smtClean="0"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endParaRPr lang="en-GB" kern="0" dirty="0" smtClean="0"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endParaRPr lang="en-GB" kern="0" dirty="0" smtClean="0"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endParaRPr lang="en-GB" kern="0" dirty="0" smtClean="0"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endParaRPr lang="en-GB" kern="0" dirty="0" smtClean="0"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endParaRPr lang="en-GB" kern="0" dirty="0" smtClean="0"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endParaRPr lang="en-GB" kern="0" dirty="0" smtClean="0"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endParaRPr lang="en-GB" kern="0" dirty="0" smtClean="0"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endParaRPr lang="en-GB" kern="0" dirty="0" smtClean="0"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endParaRPr lang="en-GB" kern="0" dirty="0" smtClean="0"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endParaRPr lang="en-GB" kern="0" dirty="0" smtClean="0"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GB" kern="0" dirty="0" smtClean="0">
                <a:latin typeface="Arial"/>
                <a:ea typeface="+mj-ea"/>
                <a:cs typeface="+mj-cs"/>
              </a:rPr>
              <a:t>We select TP=140, SL=-80.</a:t>
            </a:r>
            <a:endParaRPr lang="en-US" kern="0" dirty="0" smtClean="0">
              <a:latin typeface="Arial"/>
              <a:ea typeface="+mj-ea"/>
              <a:cs typeface="+mj-cs"/>
            </a:endParaRPr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428736"/>
            <a:ext cx="7627937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3871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24000" y="6650983"/>
            <a:ext cx="3024000" cy="207017"/>
          </a:xfrm>
        </p:spPr>
        <p:txBody>
          <a:bodyPr/>
          <a:lstStyle/>
          <a:p>
            <a:r>
              <a:rPr lang="en-US" smtClean="0"/>
              <a:t>Deep Learning for Finance</a:t>
            </a:r>
            <a:endParaRPr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0" y="6650983"/>
            <a:ext cx="3024000" cy="207017"/>
          </a:xfrm>
        </p:spPr>
        <p:txBody>
          <a:bodyPr/>
          <a:lstStyle/>
          <a:p>
            <a:r>
              <a:rPr lang="en-US" dirty="0" smtClean="0"/>
              <a:t>Pablo-Manuel </a:t>
            </a:r>
            <a:r>
              <a:rPr lang="en-US" dirty="0" err="1" smtClean="0"/>
              <a:t>Calderón</a:t>
            </a:r>
            <a:r>
              <a:rPr lang="en-US" dirty="0" smtClean="0"/>
              <a:t> </a:t>
            </a:r>
            <a:r>
              <a:rPr lang="en-US" dirty="0" err="1" smtClean="0"/>
              <a:t>Gómez</a:t>
            </a:r>
            <a:r>
              <a:rPr lang="en-US" dirty="0" smtClean="0"/>
              <a:t>, 2018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048000" y="6650831"/>
            <a:ext cx="3096000" cy="207169"/>
          </a:xfrm>
        </p:spPr>
        <p:txBody>
          <a:bodyPr/>
          <a:lstStyle/>
          <a:p>
            <a:fld id="{EE066765-D2D0-48D9-BC46-F648C8DB7387}" type="slidenum">
              <a:rPr lang="es-ES" smtClean="0"/>
              <a:pPr/>
              <a:t>14</a:t>
            </a:fld>
            <a:endParaRPr lang="es-ES"/>
          </a:p>
        </p:txBody>
      </p:sp>
      <p:cxnSp>
        <p:nvCxnSpPr>
          <p:cNvPr id="77" name="76 Conector recto"/>
          <p:cNvCxnSpPr/>
          <p:nvPr/>
        </p:nvCxnSpPr>
        <p:spPr>
          <a:xfrm>
            <a:off x="0" y="396000"/>
            <a:ext cx="9144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960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Deep Learning + Python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10828" y="476672"/>
            <a:ext cx="8547452" cy="59527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0" dirty="0" smtClean="0">
                <a:solidFill>
                  <a:schemeClr val="accent2">
                    <a:lumMod val="50000"/>
                  </a:schemeClr>
                </a:solidFill>
                <a:latin typeface="Arial"/>
              </a:rPr>
              <a:t>Parameters selected</a:t>
            </a:r>
            <a:endParaRPr kumimoji="0" lang="en-US" sz="2400" b="0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GB" kern="0" dirty="0" smtClean="0">
                <a:latin typeface="Arial"/>
                <a:ea typeface="+mj-ea"/>
                <a:cs typeface="+mj-cs"/>
              </a:rPr>
              <a:t>The pivot table shows the </a:t>
            </a:r>
            <a:r>
              <a:rPr lang="en-GB" kern="0" dirty="0" err="1" smtClean="0">
                <a:latin typeface="Arial"/>
                <a:ea typeface="+mj-ea"/>
                <a:cs typeface="+mj-cs"/>
              </a:rPr>
              <a:t>calmar</a:t>
            </a:r>
            <a:r>
              <a:rPr lang="en-GB" kern="0" dirty="0" smtClean="0">
                <a:latin typeface="Arial"/>
                <a:ea typeface="+mj-ea"/>
                <a:cs typeface="+mj-cs"/>
              </a:rPr>
              <a:t> for short deals (period of 48hours):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endParaRPr lang="en-GB" kern="0" dirty="0" smtClean="0"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endParaRPr lang="en-GB" kern="0" dirty="0" smtClean="0"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endParaRPr lang="en-GB" kern="0" dirty="0" smtClean="0"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endParaRPr lang="en-GB" kern="0" dirty="0" smtClean="0"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endParaRPr lang="en-GB" kern="0" dirty="0" smtClean="0"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endParaRPr lang="en-GB" kern="0" dirty="0" smtClean="0"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endParaRPr lang="en-GB" kern="0" dirty="0" smtClean="0"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endParaRPr lang="en-GB" kern="0" dirty="0" smtClean="0"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endParaRPr lang="en-GB" kern="0" dirty="0" smtClean="0"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endParaRPr lang="en-GB" kern="0" dirty="0" smtClean="0"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endParaRPr lang="en-GB" kern="0" dirty="0" smtClean="0"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endParaRPr lang="en-GB" kern="0" dirty="0" smtClean="0"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endParaRPr lang="en-GB" kern="0" dirty="0" smtClean="0"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endParaRPr lang="en-GB" kern="0" dirty="0" smtClean="0"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GB" kern="0" dirty="0" smtClean="0">
                <a:latin typeface="Arial"/>
                <a:ea typeface="+mj-ea"/>
                <a:cs typeface="+mj-cs"/>
              </a:rPr>
              <a:t>We will keep long selection TP=140, SL=-80 to simplify example, but we can select any other combination with better </a:t>
            </a:r>
            <a:r>
              <a:rPr lang="en-GB" kern="0" dirty="0" err="1" smtClean="0">
                <a:latin typeface="Arial"/>
                <a:ea typeface="+mj-ea"/>
                <a:cs typeface="+mj-cs"/>
              </a:rPr>
              <a:t>calmar</a:t>
            </a:r>
            <a:r>
              <a:rPr lang="en-GB" kern="0" dirty="0" smtClean="0">
                <a:latin typeface="Arial"/>
                <a:ea typeface="+mj-ea"/>
                <a:cs typeface="+mj-cs"/>
              </a:rPr>
              <a:t>.</a:t>
            </a:r>
            <a:endParaRPr lang="en-US" kern="0" dirty="0" smtClean="0">
              <a:latin typeface="Arial"/>
              <a:ea typeface="+mj-ea"/>
              <a:cs typeface="+mj-cs"/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428736"/>
            <a:ext cx="7627937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3871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24000" y="6650983"/>
            <a:ext cx="3024000" cy="207017"/>
          </a:xfrm>
        </p:spPr>
        <p:txBody>
          <a:bodyPr/>
          <a:lstStyle/>
          <a:p>
            <a:r>
              <a:rPr lang="en-US" smtClean="0"/>
              <a:t>Deep Learning for Finance</a:t>
            </a:r>
            <a:endParaRPr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0" y="6650983"/>
            <a:ext cx="3024000" cy="207017"/>
          </a:xfrm>
        </p:spPr>
        <p:txBody>
          <a:bodyPr/>
          <a:lstStyle/>
          <a:p>
            <a:r>
              <a:rPr lang="en-US" dirty="0" smtClean="0"/>
              <a:t>Pablo-Manuel </a:t>
            </a:r>
            <a:r>
              <a:rPr lang="en-US" dirty="0" err="1" smtClean="0"/>
              <a:t>Calderón</a:t>
            </a:r>
            <a:r>
              <a:rPr lang="en-US" dirty="0" smtClean="0"/>
              <a:t> </a:t>
            </a:r>
            <a:r>
              <a:rPr lang="en-US" dirty="0" err="1" smtClean="0"/>
              <a:t>Gómez</a:t>
            </a:r>
            <a:r>
              <a:rPr lang="en-US" dirty="0" smtClean="0"/>
              <a:t>, 2018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048000" y="6650831"/>
            <a:ext cx="3096000" cy="207169"/>
          </a:xfrm>
        </p:spPr>
        <p:txBody>
          <a:bodyPr/>
          <a:lstStyle/>
          <a:p>
            <a:fld id="{EE066765-D2D0-48D9-BC46-F648C8DB7387}" type="slidenum">
              <a:rPr lang="es-ES" smtClean="0"/>
              <a:pPr/>
              <a:t>15</a:t>
            </a:fld>
            <a:endParaRPr lang="es-ES"/>
          </a:p>
        </p:txBody>
      </p:sp>
      <p:cxnSp>
        <p:nvCxnSpPr>
          <p:cNvPr id="77" name="76 Conector recto"/>
          <p:cNvCxnSpPr/>
          <p:nvPr/>
        </p:nvCxnSpPr>
        <p:spPr>
          <a:xfrm>
            <a:off x="0" y="396000"/>
            <a:ext cx="9144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960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Deep Learning + Python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10828" y="476672"/>
            <a:ext cx="5824620" cy="59527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2400" kern="0" dirty="0">
                <a:solidFill>
                  <a:schemeClr val="accent2">
                    <a:lumMod val="50000"/>
                  </a:schemeClr>
                </a:solidFill>
                <a:latin typeface="Arial"/>
                <a:ea typeface="+mj-ea"/>
                <a:cs typeface="+mj-cs"/>
              </a:rPr>
              <a:t>Create the train and test </a:t>
            </a:r>
            <a:r>
              <a:rPr lang="en-GB" sz="2400" kern="0" dirty="0" smtClean="0">
                <a:solidFill>
                  <a:schemeClr val="accent2">
                    <a:lumMod val="50000"/>
                  </a:schemeClr>
                </a:solidFill>
                <a:latin typeface="Arial"/>
                <a:ea typeface="+mj-ea"/>
                <a:cs typeface="+mj-cs"/>
              </a:rPr>
              <a:t>windows</a:t>
            </a:r>
            <a:endParaRPr kumimoji="0" lang="en-US" sz="2400" b="0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GB" kern="0" dirty="0" smtClean="0">
                <a:latin typeface="Arial"/>
                <a:ea typeface="+mj-ea"/>
                <a:cs typeface="+mj-cs"/>
              </a:rPr>
              <a:t>We </a:t>
            </a:r>
            <a:r>
              <a:rPr lang="en-GB" kern="0" dirty="0">
                <a:latin typeface="Arial"/>
                <a:ea typeface="+mj-ea"/>
                <a:cs typeface="+mj-cs"/>
              </a:rPr>
              <a:t>create a class (</a:t>
            </a:r>
            <a:r>
              <a:rPr lang="en-GB" kern="0" dirty="0" err="1">
                <a:latin typeface="Arial"/>
                <a:ea typeface="+mj-ea"/>
                <a:cs typeface="+mj-cs"/>
              </a:rPr>
              <a:t>Window_model</a:t>
            </a:r>
            <a:r>
              <a:rPr lang="en-GB" kern="0" dirty="0">
                <a:latin typeface="Arial"/>
                <a:ea typeface="+mj-ea"/>
                <a:cs typeface="+mj-cs"/>
              </a:rPr>
              <a:t>) which stores </a:t>
            </a:r>
            <a:r>
              <a:rPr lang="en-GB" kern="0" dirty="0" smtClean="0">
                <a:latin typeface="Arial"/>
                <a:ea typeface="+mj-ea"/>
                <a:cs typeface="+mj-cs"/>
              </a:rPr>
              <a:t>test data and train data into </a:t>
            </a:r>
            <a:r>
              <a:rPr lang="en-GB" kern="0" dirty="0" err="1" smtClean="0">
                <a:latin typeface="Arial"/>
                <a:ea typeface="+mj-ea"/>
                <a:cs typeface="+mj-cs"/>
              </a:rPr>
              <a:t>DataFrames</a:t>
            </a:r>
            <a:r>
              <a:rPr lang="en-GB" kern="0" dirty="0" smtClean="0">
                <a:latin typeface="Arial"/>
                <a:ea typeface="+mj-ea"/>
                <a:cs typeface="+mj-cs"/>
              </a:rPr>
              <a:t>.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kern="0" dirty="0" smtClean="0">
                <a:latin typeface="Arial"/>
                <a:ea typeface="+mj-ea"/>
                <a:cs typeface="+mj-cs"/>
              </a:rPr>
              <a:t>Define the train size and the test size.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kern="0" dirty="0" smtClean="0">
                <a:latin typeface="Arial"/>
                <a:ea typeface="+mj-ea"/>
                <a:cs typeface="+mj-cs"/>
              </a:rPr>
              <a:t>Go through the entire data set and create multiple </a:t>
            </a:r>
            <a:r>
              <a:rPr lang="en-US" kern="0" dirty="0" err="1" smtClean="0">
                <a:latin typeface="Arial"/>
                <a:ea typeface="+mj-ea"/>
                <a:cs typeface="+mj-cs"/>
              </a:rPr>
              <a:t>Window_model</a:t>
            </a:r>
            <a:r>
              <a:rPr lang="en-US" kern="0" dirty="0" smtClean="0">
                <a:latin typeface="Arial"/>
                <a:ea typeface="+mj-ea"/>
                <a:cs typeface="+mj-cs"/>
              </a:rPr>
              <a:t> instances. As a result the test </a:t>
            </a:r>
            <a:r>
              <a:rPr lang="en-US" kern="0" dirty="0" err="1" smtClean="0">
                <a:latin typeface="Arial"/>
                <a:ea typeface="+mj-ea"/>
                <a:cs typeface="+mj-cs"/>
              </a:rPr>
              <a:t>DataFrames</a:t>
            </a:r>
            <a:r>
              <a:rPr lang="en-US" kern="0" dirty="0" smtClean="0">
                <a:latin typeface="Arial"/>
                <a:ea typeface="+mj-ea"/>
                <a:cs typeface="+mj-cs"/>
              </a:rPr>
              <a:t> will cover the entire dataset.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kern="0" dirty="0" smtClean="0">
                <a:latin typeface="Arial"/>
                <a:ea typeface="+mj-ea"/>
                <a:cs typeface="+mj-cs"/>
              </a:rPr>
              <a:t>Add each </a:t>
            </a:r>
            <a:r>
              <a:rPr lang="en-US" kern="0" dirty="0" err="1" smtClean="0">
                <a:latin typeface="Arial"/>
                <a:ea typeface="+mj-ea"/>
                <a:cs typeface="+mj-cs"/>
              </a:rPr>
              <a:t>Window_model</a:t>
            </a:r>
            <a:r>
              <a:rPr lang="en-US" kern="0" dirty="0" smtClean="0">
                <a:latin typeface="Arial"/>
                <a:ea typeface="+mj-ea"/>
                <a:cs typeface="+mj-cs"/>
              </a:rPr>
              <a:t> instance into an array list.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kern="0" dirty="0">
              <a:latin typeface="Arial"/>
              <a:ea typeface="+mj-ea"/>
              <a:cs typeface="+mj-c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latin typeface="Arial"/>
                <a:ea typeface="+mj-ea"/>
                <a:cs typeface="+mj-cs"/>
              </a:rPr>
              <a:t>Note: it should be a gap between train and test to secure we do not use “future” data.</a:t>
            </a:r>
            <a:endParaRPr lang="en-US" kern="0" dirty="0">
              <a:latin typeface="Arial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135448" y="908720"/>
            <a:ext cx="2736304" cy="2448272"/>
            <a:chOff x="2411760" y="1268760"/>
            <a:chExt cx="2736304" cy="2448272"/>
          </a:xfrm>
        </p:grpSpPr>
        <p:sp>
          <p:nvSpPr>
            <p:cNvPr id="10" name="Rectangle 9"/>
            <p:cNvSpPr/>
            <p:nvPr/>
          </p:nvSpPr>
          <p:spPr>
            <a:xfrm>
              <a:off x="2411760" y="1268760"/>
              <a:ext cx="2736304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class</a:t>
              </a:r>
              <a:r>
                <a:rPr lang="es-ES_tradnl" dirty="0" smtClean="0"/>
                <a:t> </a:t>
              </a:r>
              <a:r>
                <a:rPr lang="en-GB" dirty="0" err="1" smtClean="0"/>
                <a:t>Window_model</a:t>
              </a:r>
              <a:endParaRPr lang="en-GB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11760" y="1629398"/>
              <a:ext cx="2736304" cy="208763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GB" dirty="0" err="1" smtClean="0"/>
                <a:t>Vars</a:t>
              </a:r>
              <a:r>
                <a:rPr lang="en-GB" dirty="0" smtClean="0"/>
                <a:t>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 err="1" smtClean="0"/>
                <a:t>model_id</a:t>
              </a:r>
              <a:endParaRPr lang="en-GB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 err="1" smtClean="0"/>
                <a:t>DataFrame</a:t>
              </a:r>
              <a:r>
                <a:rPr lang="en-GB" dirty="0" smtClean="0"/>
                <a:t> </a:t>
              </a:r>
              <a:r>
                <a:rPr lang="en-GB" dirty="0" err="1" smtClean="0"/>
                <a:t>train_data</a:t>
              </a:r>
              <a:endParaRPr lang="en-GB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 err="1" smtClean="0"/>
                <a:t>DataFrame</a:t>
              </a:r>
              <a:r>
                <a:rPr lang="en-GB" dirty="0" smtClean="0"/>
                <a:t> </a:t>
              </a:r>
              <a:r>
                <a:rPr lang="en-GB" dirty="0" err="1" smtClean="0"/>
                <a:t>test_data</a:t>
              </a:r>
              <a:endParaRPr lang="en-GB" dirty="0" smtClean="0"/>
            </a:p>
            <a:p>
              <a:r>
                <a:rPr lang="en-GB" dirty="0" smtClean="0"/>
                <a:t>Functions: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 smtClean="0"/>
                <a:t>info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 smtClean="0"/>
                <a:t>get...</a:t>
              </a:r>
              <a:endParaRPr lang="en-GB" dirty="0"/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78" y="4024914"/>
            <a:ext cx="8350645" cy="2500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847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24000" y="6650983"/>
            <a:ext cx="3024000" cy="207017"/>
          </a:xfrm>
        </p:spPr>
        <p:txBody>
          <a:bodyPr/>
          <a:lstStyle/>
          <a:p>
            <a:r>
              <a:rPr lang="en-US" smtClean="0"/>
              <a:t>Deep Learning for Finance</a:t>
            </a:r>
            <a:endParaRPr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0" y="6650983"/>
            <a:ext cx="3024000" cy="207017"/>
          </a:xfrm>
        </p:spPr>
        <p:txBody>
          <a:bodyPr/>
          <a:lstStyle/>
          <a:p>
            <a:r>
              <a:rPr lang="en-US" dirty="0" smtClean="0"/>
              <a:t>Pablo-Manuel </a:t>
            </a:r>
            <a:r>
              <a:rPr lang="en-US" dirty="0" err="1" smtClean="0"/>
              <a:t>Calderón</a:t>
            </a:r>
            <a:r>
              <a:rPr lang="en-US" dirty="0" smtClean="0"/>
              <a:t> </a:t>
            </a:r>
            <a:r>
              <a:rPr lang="en-US" dirty="0" err="1" smtClean="0"/>
              <a:t>Gómez</a:t>
            </a:r>
            <a:r>
              <a:rPr lang="en-US" dirty="0" smtClean="0"/>
              <a:t>, 2018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048000" y="6650831"/>
            <a:ext cx="3096000" cy="207169"/>
          </a:xfrm>
        </p:spPr>
        <p:txBody>
          <a:bodyPr/>
          <a:lstStyle/>
          <a:p>
            <a:fld id="{EE066765-D2D0-48D9-BC46-F648C8DB7387}" type="slidenum">
              <a:rPr lang="es-ES" smtClean="0"/>
              <a:pPr/>
              <a:t>16</a:t>
            </a:fld>
            <a:endParaRPr lang="es-ES"/>
          </a:p>
        </p:txBody>
      </p:sp>
      <p:cxnSp>
        <p:nvCxnSpPr>
          <p:cNvPr id="77" name="76 Conector recto"/>
          <p:cNvCxnSpPr/>
          <p:nvPr/>
        </p:nvCxnSpPr>
        <p:spPr>
          <a:xfrm>
            <a:off x="0" y="396000"/>
            <a:ext cx="9144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960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Deep Learning + Python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10828" y="476672"/>
            <a:ext cx="8547452" cy="59527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2400" kern="0" dirty="0">
                <a:solidFill>
                  <a:schemeClr val="accent2">
                    <a:lumMod val="50000"/>
                  </a:schemeClr>
                </a:solidFill>
                <a:latin typeface="Arial"/>
                <a:ea typeface="+mj-ea"/>
                <a:cs typeface="+mj-cs"/>
              </a:rPr>
              <a:t>Define the algorithms to </a:t>
            </a:r>
            <a:r>
              <a:rPr lang="en-GB" sz="2400" kern="0" dirty="0" smtClean="0">
                <a:solidFill>
                  <a:schemeClr val="accent2">
                    <a:lumMod val="50000"/>
                  </a:schemeClr>
                </a:solidFill>
                <a:latin typeface="Arial"/>
                <a:ea typeface="+mj-ea"/>
                <a:cs typeface="+mj-cs"/>
              </a:rPr>
              <a:t>use</a:t>
            </a:r>
            <a:endParaRPr kumimoji="0" lang="en-US" sz="2400" b="0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GB" kern="0" dirty="0" smtClean="0">
                <a:latin typeface="Arial"/>
                <a:ea typeface="+mj-ea"/>
                <a:cs typeface="+mj-cs"/>
              </a:rPr>
              <a:t>We select multiple classification algorithms:</a:t>
            </a:r>
            <a:endParaRPr lang="en-US" kern="0" dirty="0">
              <a:latin typeface="Arial"/>
              <a:ea typeface="+mj-ea"/>
              <a:cs typeface="+mj-c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kern="0" dirty="0" err="1" smtClean="0">
                <a:latin typeface="Arial"/>
                <a:ea typeface="+mj-ea"/>
                <a:cs typeface="+mj-cs"/>
              </a:rPr>
              <a:t>LinearDiscriminantAnalysis</a:t>
            </a:r>
            <a:endParaRPr lang="en-US" kern="0" dirty="0" smtClean="0">
              <a:latin typeface="Arial"/>
              <a:ea typeface="+mj-ea"/>
              <a:cs typeface="+mj-c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kern="0" dirty="0" err="1" smtClean="0">
                <a:latin typeface="Arial"/>
                <a:ea typeface="+mj-ea"/>
                <a:cs typeface="+mj-cs"/>
              </a:rPr>
              <a:t>QuadraticDiscriminantAnalysis</a:t>
            </a:r>
            <a:endParaRPr lang="en-US" kern="0" dirty="0" smtClean="0">
              <a:latin typeface="Arial"/>
              <a:ea typeface="+mj-ea"/>
              <a:cs typeface="+mj-c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kern="0" dirty="0" err="1" smtClean="0">
                <a:latin typeface="Arial"/>
                <a:ea typeface="+mj-ea"/>
                <a:cs typeface="+mj-cs"/>
              </a:rPr>
              <a:t>GaussianNB</a:t>
            </a:r>
            <a:endParaRPr lang="en-US" kern="0" dirty="0" smtClean="0">
              <a:latin typeface="Arial"/>
              <a:ea typeface="+mj-ea"/>
              <a:cs typeface="+mj-c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kern="0" dirty="0" err="1" smtClean="0">
                <a:latin typeface="Arial"/>
                <a:ea typeface="+mj-ea"/>
                <a:cs typeface="+mj-cs"/>
              </a:rPr>
              <a:t>Perceptron</a:t>
            </a:r>
            <a:endParaRPr lang="en-US" kern="0" dirty="0" smtClean="0">
              <a:latin typeface="Arial"/>
              <a:ea typeface="+mj-ea"/>
              <a:cs typeface="+mj-c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kern="0" dirty="0" err="1" smtClean="0">
                <a:latin typeface="Arial"/>
                <a:ea typeface="+mj-ea"/>
                <a:cs typeface="+mj-cs"/>
              </a:rPr>
              <a:t>DecisionTreeClassifier</a:t>
            </a:r>
            <a:endParaRPr lang="en-US" kern="0" dirty="0" smtClean="0">
              <a:latin typeface="Arial"/>
              <a:ea typeface="+mj-ea"/>
              <a:cs typeface="+mj-c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kern="0" dirty="0" err="1" smtClean="0">
                <a:latin typeface="Arial"/>
              </a:rPr>
              <a:t>RandomForestClassifier</a:t>
            </a:r>
            <a:endParaRPr lang="en-US" kern="0" dirty="0" smtClean="0">
              <a:latin typeface="Arial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kern="0" dirty="0" smtClean="0">
              <a:latin typeface="Arial"/>
              <a:ea typeface="+mj-ea"/>
              <a:cs typeface="+mj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214942" y="1104884"/>
            <a:ext cx="3571900" cy="18573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kern="0" dirty="0" err="1" smtClean="0">
                <a:latin typeface="Arial"/>
                <a:ea typeface="+mj-ea"/>
                <a:cs typeface="+mj-cs"/>
              </a:rPr>
              <a:t>KNeighborsClassifier</a:t>
            </a:r>
            <a:endParaRPr lang="en-US" kern="0" dirty="0" smtClean="0">
              <a:latin typeface="Arial"/>
              <a:ea typeface="+mj-ea"/>
              <a:cs typeface="+mj-c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kern="0" dirty="0" smtClean="0">
                <a:latin typeface="Arial"/>
                <a:ea typeface="+mj-ea"/>
                <a:cs typeface="+mj-cs"/>
              </a:rPr>
              <a:t>SVC (Support Vector Machines)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kern="0" dirty="0" err="1" smtClean="0">
                <a:latin typeface="Arial"/>
                <a:ea typeface="+mj-ea"/>
                <a:cs typeface="+mj-cs"/>
              </a:rPr>
              <a:t>ExtraTreeClassifier</a:t>
            </a:r>
            <a:endParaRPr lang="en-US" kern="0" dirty="0" smtClean="0">
              <a:latin typeface="Arial"/>
              <a:ea typeface="+mj-ea"/>
              <a:cs typeface="+mj-c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kern="0" dirty="0" err="1" smtClean="0">
                <a:latin typeface="Arial"/>
                <a:ea typeface="+mj-ea"/>
                <a:cs typeface="+mj-cs"/>
              </a:rPr>
              <a:t>GradientBoostingClassifier</a:t>
            </a:r>
            <a:endParaRPr lang="en-US" kern="0" dirty="0" smtClean="0">
              <a:latin typeface="Arial"/>
              <a:ea typeface="+mj-ea"/>
              <a:cs typeface="+mj-c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kern="0" dirty="0" err="1" smtClean="0">
                <a:latin typeface="Arial"/>
                <a:ea typeface="+mj-ea"/>
                <a:cs typeface="+mj-cs"/>
              </a:rPr>
              <a:t>BaggingClassifier</a:t>
            </a:r>
            <a:endParaRPr lang="en-US" kern="0" dirty="0" smtClean="0">
              <a:latin typeface="Arial"/>
              <a:ea typeface="+mj-ea"/>
              <a:cs typeface="+mj-c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kern="0" dirty="0" err="1" smtClean="0">
                <a:latin typeface="Arial"/>
                <a:ea typeface="+mj-ea"/>
                <a:cs typeface="+mj-cs"/>
              </a:rPr>
              <a:t>AdaBoostClassifier</a:t>
            </a:r>
            <a:endParaRPr lang="en-US" kern="0" dirty="0" smtClean="0">
              <a:latin typeface="Arial"/>
              <a:ea typeface="+mj-ea"/>
              <a:cs typeface="+mj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3791" y="2997912"/>
            <a:ext cx="8176419" cy="3607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641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24000" y="6650983"/>
            <a:ext cx="3024000" cy="207017"/>
          </a:xfrm>
        </p:spPr>
        <p:txBody>
          <a:bodyPr/>
          <a:lstStyle/>
          <a:p>
            <a:r>
              <a:rPr lang="en-US" smtClean="0"/>
              <a:t>Deep Learning for Finance</a:t>
            </a:r>
            <a:endParaRPr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0" y="6650983"/>
            <a:ext cx="3024000" cy="207017"/>
          </a:xfrm>
        </p:spPr>
        <p:txBody>
          <a:bodyPr/>
          <a:lstStyle/>
          <a:p>
            <a:r>
              <a:rPr lang="en-US" dirty="0" smtClean="0"/>
              <a:t>Pablo-Manuel </a:t>
            </a:r>
            <a:r>
              <a:rPr lang="en-US" dirty="0" err="1" smtClean="0"/>
              <a:t>Calderón</a:t>
            </a:r>
            <a:r>
              <a:rPr lang="en-US" dirty="0" smtClean="0"/>
              <a:t> </a:t>
            </a:r>
            <a:r>
              <a:rPr lang="en-US" dirty="0" err="1" smtClean="0"/>
              <a:t>Gómez</a:t>
            </a:r>
            <a:r>
              <a:rPr lang="en-US" dirty="0" smtClean="0"/>
              <a:t>, 2018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048000" y="6650831"/>
            <a:ext cx="3096000" cy="207169"/>
          </a:xfrm>
        </p:spPr>
        <p:txBody>
          <a:bodyPr/>
          <a:lstStyle/>
          <a:p>
            <a:fld id="{EE066765-D2D0-48D9-BC46-F648C8DB7387}" type="slidenum">
              <a:rPr lang="es-ES" smtClean="0"/>
              <a:pPr/>
              <a:t>17</a:t>
            </a:fld>
            <a:endParaRPr lang="es-ES"/>
          </a:p>
        </p:txBody>
      </p:sp>
      <p:cxnSp>
        <p:nvCxnSpPr>
          <p:cNvPr id="77" name="76 Conector recto"/>
          <p:cNvCxnSpPr/>
          <p:nvPr/>
        </p:nvCxnSpPr>
        <p:spPr>
          <a:xfrm>
            <a:off x="0" y="396000"/>
            <a:ext cx="9144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960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Deep Learning + Python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10828" y="476672"/>
            <a:ext cx="8547452" cy="59527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2400" kern="0" dirty="0" smtClean="0">
                <a:solidFill>
                  <a:schemeClr val="accent2">
                    <a:lumMod val="50000"/>
                  </a:schemeClr>
                </a:solidFill>
                <a:latin typeface="Arial"/>
                <a:ea typeface="+mj-ea"/>
                <a:cs typeface="+mj-cs"/>
              </a:rPr>
              <a:t>List of parameters</a:t>
            </a:r>
            <a:endParaRPr kumimoji="0" lang="en-US" sz="2400" b="0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GB" kern="0" dirty="0" smtClean="0">
                <a:latin typeface="Arial"/>
                <a:ea typeface="+mj-ea"/>
                <a:cs typeface="+mj-cs"/>
              </a:rPr>
              <a:t>We can tune 6 parameters for the analysis</a:t>
            </a:r>
            <a:r>
              <a:rPr lang="en-GB" kern="0" dirty="0">
                <a:latin typeface="Arial"/>
                <a:ea typeface="+mj-ea"/>
                <a:cs typeface="+mj-cs"/>
              </a:rPr>
              <a:t>.</a:t>
            </a:r>
            <a:endParaRPr lang="en-GB" kern="0" dirty="0" smtClean="0">
              <a:latin typeface="Arial"/>
              <a:ea typeface="+mj-ea"/>
              <a:cs typeface="+mj-c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kern="0" dirty="0" smtClean="0">
                <a:latin typeface="Arial"/>
                <a:ea typeface="+mj-ea"/>
                <a:cs typeface="+mj-cs"/>
              </a:rPr>
              <a:t>The example uses two categories, if we define more categories the one hot encoding parameters will be increased.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kern="0" dirty="0" smtClean="0">
              <a:latin typeface="Arial"/>
              <a:ea typeface="+mj-ea"/>
              <a:cs typeface="+mj-c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kern="0" dirty="0" smtClean="0">
              <a:latin typeface="Arial"/>
              <a:ea typeface="+mj-ea"/>
              <a:cs typeface="+mj-c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kern="0" dirty="0" smtClean="0">
              <a:latin typeface="Arial"/>
              <a:ea typeface="+mj-ea"/>
              <a:cs typeface="+mj-c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kern="0" dirty="0" smtClean="0">
              <a:latin typeface="Arial"/>
              <a:ea typeface="+mj-ea"/>
              <a:cs typeface="+mj-c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kern="0" dirty="0" smtClean="0">
              <a:latin typeface="Arial"/>
              <a:ea typeface="+mj-ea"/>
              <a:cs typeface="+mj-c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kern="0" dirty="0" smtClean="0">
              <a:latin typeface="Arial"/>
              <a:ea typeface="+mj-ea"/>
              <a:cs typeface="+mj-c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kern="0" dirty="0" smtClean="0">
              <a:latin typeface="Arial"/>
              <a:ea typeface="+mj-ea"/>
              <a:cs typeface="+mj-c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kern="0" dirty="0" smtClean="0">
              <a:latin typeface="Arial"/>
              <a:ea typeface="+mj-ea"/>
              <a:cs typeface="+mj-c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kern="0" dirty="0" smtClean="0">
              <a:latin typeface="Arial"/>
              <a:ea typeface="+mj-ea"/>
              <a:cs typeface="+mj-c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kern="0" dirty="0" smtClean="0">
              <a:latin typeface="Arial"/>
              <a:ea typeface="+mj-ea"/>
              <a:cs typeface="+mj-c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kern="0" dirty="0" smtClean="0">
              <a:latin typeface="Arial"/>
              <a:ea typeface="+mj-ea"/>
              <a:cs typeface="+mj-c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kern="0" dirty="0" smtClean="0">
              <a:latin typeface="Arial"/>
              <a:ea typeface="+mj-ea"/>
              <a:cs typeface="+mj-c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kern="0" dirty="0" smtClean="0">
              <a:latin typeface="Arial"/>
              <a:ea typeface="+mj-ea"/>
              <a:cs typeface="+mj-c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kern="0" dirty="0" smtClean="0">
                <a:latin typeface="Arial"/>
                <a:ea typeface="+mj-ea"/>
                <a:cs typeface="+mj-cs"/>
              </a:rPr>
              <a:t>The open periods of the one hot encoding must be equal or bigger than the strategy periods to allow the production deployment of the strategy.</a:t>
            </a:r>
            <a:endParaRPr lang="en-GB" kern="0" dirty="0">
              <a:latin typeface="Arial"/>
              <a:ea typeface="+mj-ea"/>
              <a:cs typeface="+mj-c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507818"/>
              </p:ext>
            </p:extLst>
          </p:nvPr>
        </p:nvGraphicFramePr>
        <p:xfrm>
          <a:off x="1727684" y="2060848"/>
          <a:ext cx="568863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211"/>
                <a:gridCol w="1896211"/>
                <a:gridCol w="189621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Origin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Parameter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Example Value</a:t>
                      </a:r>
                      <a:endParaRPr lang="en-GB" noProof="0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Strategy</a:t>
                      </a:r>
                      <a:endParaRPr lang="en-GB" sz="18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 dirty="0" smtClean="0"/>
                        <a:t>Take 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140 pips</a:t>
                      </a:r>
                      <a:endParaRPr lang="en-GB" noProof="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 dirty="0" smtClean="0"/>
                        <a:t>Stop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-80 pips</a:t>
                      </a:r>
                      <a:endParaRPr lang="en-GB" noProof="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 dirty="0" smtClean="0"/>
                        <a:t>Open</a:t>
                      </a:r>
                      <a:r>
                        <a:rPr lang="en-GB" baseline="0" noProof="0" dirty="0" smtClean="0"/>
                        <a:t> </a:t>
                      </a:r>
                      <a:r>
                        <a:rPr lang="en-GB" noProof="0" dirty="0" smtClean="0"/>
                        <a:t>periods*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 dirty="0" smtClean="0"/>
                        <a:t>48 periods</a:t>
                      </a: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noProof="0" dirty="0" smtClean="0"/>
                        <a:t>One hot encoding</a:t>
                      </a:r>
                      <a:endParaRPr lang="en-GB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Open</a:t>
                      </a:r>
                      <a:r>
                        <a:rPr lang="en-GB" baseline="0" noProof="0" dirty="0" smtClean="0"/>
                        <a:t> </a:t>
                      </a:r>
                      <a:r>
                        <a:rPr lang="en-GB" noProof="0" dirty="0" smtClean="0"/>
                        <a:t>periods*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48 periods</a:t>
                      </a:r>
                      <a:endParaRPr lang="en-GB" noProof="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Type data pips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10 pips</a:t>
                      </a:r>
                      <a:endParaRPr lang="en-GB" noProof="0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noProof="0" dirty="0" smtClean="0"/>
                        <a:t>Window</a:t>
                      </a:r>
                      <a:endParaRPr lang="en-GB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 dirty="0" err="1" smtClean="0"/>
                        <a:t>trainSize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1440 periods</a:t>
                      </a:r>
                      <a:endParaRPr lang="en-GB" noProof="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err="1" smtClean="0"/>
                        <a:t>testSize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120 periods</a:t>
                      </a:r>
                      <a:endParaRPr lang="en-GB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03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24000" y="6650983"/>
            <a:ext cx="3024000" cy="207017"/>
          </a:xfrm>
        </p:spPr>
        <p:txBody>
          <a:bodyPr/>
          <a:lstStyle/>
          <a:p>
            <a:r>
              <a:rPr lang="en-US" smtClean="0"/>
              <a:t>Deep Learning for Finance</a:t>
            </a:r>
            <a:endParaRPr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0" y="6650983"/>
            <a:ext cx="3024000" cy="207017"/>
          </a:xfrm>
        </p:spPr>
        <p:txBody>
          <a:bodyPr/>
          <a:lstStyle/>
          <a:p>
            <a:r>
              <a:rPr lang="en-US" dirty="0" smtClean="0"/>
              <a:t>Pablo-Manuel </a:t>
            </a:r>
            <a:r>
              <a:rPr lang="en-US" dirty="0" err="1" smtClean="0"/>
              <a:t>Calderón</a:t>
            </a:r>
            <a:r>
              <a:rPr lang="en-US" dirty="0" smtClean="0"/>
              <a:t> </a:t>
            </a:r>
            <a:r>
              <a:rPr lang="en-US" dirty="0" err="1" smtClean="0"/>
              <a:t>Gómez</a:t>
            </a:r>
            <a:r>
              <a:rPr lang="en-US" dirty="0" smtClean="0"/>
              <a:t>, 2018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048000" y="6650831"/>
            <a:ext cx="3096000" cy="207169"/>
          </a:xfrm>
        </p:spPr>
        <p:txBody>
          <a:bodyPr/>
          <a:lstStyle/>
          <a:p>
            <a:fld id="{EE066765-D2D0-48D9-BC46-F648C8DB7387}" type="slidenum">
              <a:rPr lang="es-ES" smtClean="0"/>
              <a:pPr/>
              <a:t>18</a:t>
            </a:fld>
            <a:endParaRPr lang="es-ES"/>
          </a:p>
        </p:txBody>
      </p:sp>
      <p:cxnSp>
        <p:nvCxnSpPr>
          <p:cNvPr id="77" name="76 Conector recto"/>
          <p:cNvCxnSpPr/>
          <p:nvPr/>
        </p:nvCxnSpPr>
        <p:spPr>
          <a:xfrm>
            <a:off x="0" y="396000"/>
            <a:ext cx="9144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960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Deep Learning + Python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10828" y="476672"/>
            <a:ext cx="8547452" cy="59527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2400" kern="0" dirty="0" smtClean="0">
                <a:solidFill>
                  <a:schemeClr val="accent2">
                    <a:lumMod val="50000"/>
                  </a:schemeClr>
                </a:solidFill>
                <a:latin typeface="Arial"/>
                <a:ea typeface="+mj-ea"/>
                <a:cs typeface="+mj-cs"/>
              </a:rPr>
              <a:t>Results</a:t>
            </a:r>
            <a:endParaRPr kumimoji="0" lang="en-US" sz="2400" b="0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GB" kern="0" dirty="0" smtClean="0">
                <a:latin typeface="Arial"/>
                <a:ea typeface="+mj-ea"/>
                <a:cs typeface="+mj-cs"/>
              </a:rPr>
              <a:t>The table shows the accuracy of the algorithms (ratio of correct predictions</a:t>
            </a:r>
            <a:r>
              <a:rPr lang="en-GB" kern="0" dirty="0" smtClean="0">
                <a:latin typeface="Arial"/>
                <a:ea typeface="+mj-ea"/>
                <a:cs typeface="+mj-cs"/>
              </a:rPr>
              <a:t>), </a:t>
            </a:r>
            <a:r>
              <a:rPr lang="en-GB" kern="0" dirty="0" err="1" smtClean="0">
                <a:latin typeface="Arial"/>
                <a:ea typeface="+mj-ea"/>
                <a:cs typeface="+mj-cs"/>
              </a:rPr>
              <a:t>calmar</a:t>
            </a:r>
            <a:r>
              <a:rPr lang="en-GB" kern="0" dirty="0" smtClean="0">
                <a:latin typeface="Arial"/>
                <a:ea typeface="+mj-ea"/>
                <a:cs typeface="+mj-cs"/>
              </a:rPr>
              <a:t>, pips per deal and maximum draw down</a:t>
            </a:r>
            <a:r>
              <a:rPr lang="en-GB" kern="0" dirty="0" smtClean="0">
                <a:latin typeface="Arial"/>
                <a:ea typeface="+mj-ea"/>
                <a:cs typeface="+mj-cs"/>
              </a:rPr>
              <a:t>.</a:t>
            </a:r>
            <a:endParaRPr lang="en-GB" kern="0" dirty="0" smtClean="0">
              <a:latin typeface="Arial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88" y="1556792"/>
            <a:ext cx="8426273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41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24000" y="6650983"/>
            <a:ext cx="3024000" cy="207017"/>
          </a:xfrm>
        </p:spPr>
        <p:txBody>
          <a:bodyPr/>
          <a:lstStyle/>
          <a:p>
            <a:r>
              <a:rPr lang="en-US" smtClean="0"/>
              <a:t>Deep Learning for Finance</a:t>
            </a:r>
            <a:endParaRPr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0" y="6650983"/>
            <a:ext cx="3024000" cy="207017"/>
          </a:xfrm>
        </p:spPr>
        <p:txBody>
          <a:bodyPr/>
          <a:lstStyle/>
          <a:p>
            <a:r>
              <a:rPr lang="en-US" dirty="0" smtClean="0"/>
              <a:t>Pablo-Manuel </a:t>
            </a:r>
            <a:r>
              <a:rPr lang="en-US" dirty="0" err="1" smtClean="0"/>
              <a:t>Calderón</a:t>
            </a:r>
            <a:r>
              <a:rPr lang="en-US" dirty="0" smtClean="0"/>
              <a:t> </a:t>
            </a:r>
            <a:r>
              <a:rPr lang="en-US" dirty="0" err="1" smtClean="0"/>
              <a:t>Gómez</a:t>
            </a:r>
            <a:r>
              <a:rPr lang="en-US" dirty="0" smtClean="0"/>
              <a:t>, 2018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048000" y="6650831"/>
            <a:ext cx="3096000" cy="207169"/>
          </a:xfrm>
        </p:spPr>
        <p:txBody>
          <a:bodyPr/>
          <a:lstStyle/>
          <a:p>
            <a:fld id="{EE066765-D2D0-48D9-BC46-F648C8DB7387}" type="slidenum">
              <a:rPr lang="es-ES" smtClean="0"/>
              <a:pPr/>
              <a:t>19</a:t>
            </a:fld>
            <a:endParaRPr lang="es-ES"/>
          </a:p>
        </p:txBody>
      </p:sp>
      <p:cxnSp>
        <p:nvCxnSpPr>
          <p:cNvPr id="77" name="76 Conector recto"/>
          <p:cNvCxnSpPr/>
          <p:nvPr/>
        </p:nvCxnSpPr>
        <p:spPr>
          <a:xfrm>
            <a:off x="0" y="396000"/>
            <a:ext cx="9144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960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Deep Learning + Python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10828" y="476672"/>
            <a:ext cx="8547452" cy="59527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2400" kern="0" dirty="0" smtClean="0">
                <a:solidFill>
                  <a:schemeClr val="accent2">
                    <a:lumMod val="50000"/>
                  </a:schemeClr>
                </a:solidFill>
                <a:latin typeface="Arial"/>
                <a:ea typeface="+mj-ea"/>
                <a:cs typeface="+mj-cs"/>
              </a:rPr>
              <a:t>Results</a:t>
            </a:r>
            <a:endParaRPr kumimoji="0" lang="en-US" sz="2400" b="0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GB" kern="0" dirty="0" smtClean="0">
                <a:latin typeface="Arial"/>
                <a:ea typeface="+mj-ea"/>
                <a:cs typeface="+mj-cs"/>
              </a:rPr>
              <a:t>The graph shows the total equity lines (long + short) for each of the algorithms.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GB" kern="0" dirty="0" err="1">
                <a:latin typeface="Arial"/>
                <a:ea typeface="+mj-ea"/>
                <a:cs typeface="+mj-cs"/>
              </a:rPr>
              <a:t>trainSize</a:t>
            </a:r>
            <a:r>
              <a:rPr lang="en-GB" kern="0" dirty="0">
                <a:latin typeface="Arial"/>
                <a:ea typeface="+mj-ea"/>
                <a:cs typeface="+mj-cs"/>
              </a:rPr>
              <a:t>=1440, </a:t>
            </a:r>
            <a:r>
              <a:rPr lang="en-GB" kern="0" dirty="0" err="1">
                <a:latin typeface="Arial"/>
                <a:ea typeface="+mj-ea"/>
                <a:cs typeface="+mj-cs"/>
              </a:rPr>
              <a:t>testSize</a:t>
            </a:r>
            <a:r>
              <a:rPr lang="en-GB" kern="0" dirty="0">
                <a:latin typeface="Arial"/>
                <a:ea typeface="+mj-ea"/>
                <a:cs typeface="+mj-cs"/>
              </a:rPr>
              <a:t>=120</a:t>
            </a:r>
            <a:endParaRPr lang="en-GB" kern="0" dirty="0" smtClean="0">
              <a:latin typeface="Arial"/>
              <a:ea typeface="+mj-ea"/>
              <a:cs typeface="+mj-cs"/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000240"/>
            <a:ext cx="8163889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641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24000" y="6650983"/>
            <a:ext cx="3024000" cy="207017"/>
          </a:xfrm>
        </p:spPr>
        <p:txBody>
          <a:bodyPr/>
          <a:lstStyle/>
          <a:p>
            <a:r>
              <a:rPr lang="en-US" smtClean="0"/>
              <a:t>Deep Learning for Finance</a:t>
            </a:r>
            <a:endParaRPr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0" y="6650983"/>
            <a:ext cx="3024000" cy="207017"/>
          </a:xfrm>
        </p:spPr>
        <p:txBody>
          <a:bodyPr/>
          <a:lstStyle/>
          <a:p>
            <a:r>
              <a:rPr lang="en-US" dirty="0" smtClean="0"/>
              <a:t>Pablo-Manuel </a:t>
            </a:r>
            <a:r>
              <a:rPr lang="en-US" dirty="0" err="1" smtClean="0"/>
              <a:t>Calderón</a:t>
            </a:r>
            <a:r>
              <a:rPr lang="en-US" dirty="0" smtClean="0"/>
              <a:t> </a:t>
            </a:r>
            <a:r>
              <a:rPr lang="en-US" dirty="0" err="1" smtClean="0"/>
              <a:t>Gómez</a:t>
            </a:r>
            <a:r>
              <a:rPr lang="en-US" dirty="0" smtClean="0"/>
              <a:t>, 2018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048000" y="6650831"/>
            <a:ext cx="3096000" cy="207169"/>
          </a:xfrm>
        </p:spPr>
        <p:txBody>
          <a:bodyPr/>
          <a:lstStyle/>
          <a:p>
            <a:fld id="{EE066765-D2D0-48D9-BC46-F648C8DB7387}" type="slidenum">
              <a:rPr lang="es-ES" smtClean="0"/>
              <a:pPr/>
              <a:t>2</a:t>
            </a:fld>
            <a:endParaRPr lang="es-ES"/>
          </a:p>
        </p:txBody>
      </p:sp>
      <p:cxnSp>
        <p:nvCxnSpPr>
          <p:cNvPr id="77" name="76 Conector recto"/>
          <p:cNvCxnSpPr/>
          <p:nvPr/>
        </p:nvCxnSpPr>
        <p:spPr>
          <a:xfrm>
            <a:off x="0" y="396000"/>
            <a:ext cx="9144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960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Deep Learning + Python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10828" y="476672"/>
            <a:ext cx="8857108" cy="60241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0" dirty="0" smtClean="0">
                <a:solidFill>
                  <a:schemeClr val="accent2">
                    <a:lumMod val="50000"/>
                  </a:schemeClr>
                </a:solidFill>
                <a:latin typeface="Arial"/>
                <a:ea typeface="+mj-ea"/>
                <a:cs typeface="+mj-cs"/>
              </a:rPr>
              <a:t>Index</a:t>
            </a:r>
            <a:endParaRPr kumimoji="0" lang="en-US" sz="2400" b="0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kern="0" dirty="0">
                <a:latin typeface="Arial"/>
                <a:ea typeface="+mj-ea"/>
                <a:cs typeface="+mj-cs"/>
              </a:rPr>
              <a:t>The foreign exchange market </a:t>
            </a:r>
            <a:endParaRPr lang="en-US" sz="2000" kern="0" dirty="0" smtClean="0">
              <a:latin typeface="Arial"/>
              <a:ea typeface="+mj-ea"/>
              <a:cs typeface="+mj-cs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kern="0" dirty="0" smtClean="0">
                <a:latin typeface="Arial"/>
                <a:ea typeface="+mj-ea"/>
                <a:cs typeface="+mj-cs"/>
              </a:rPr>
              <a:t>Process description.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kern="0" dirty="0">
                <a:latin typeface="Arial"/>
                <a:ea typeface="+mj-ea"/>
                <a:cs typeface="+mj-cs"/>
              </a:rPr>
              <a:t>Reading </a:t>
            </a:r>
            <a:r>
              <a:rPr lang="en-US" sz="2000" kern="0" dirty="0" smtClean="0">
                <a:latin typeface="Arial"/>
                <a:ea typeface="+mj-ea"/>
                <a:cs typeface="+mj-cs"/>
              </a:rPr>
              <a:t>data.</a:t>
            </a:r>
            <a:endParaRPr lang="en-US" sz="2000" kern="0" dirty="0">
              <a:latin typeface="Arial"/>
              <a:ea typeface="+mj-ea"/>
              <a:cs typeface="+mj-cs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kern="0" dirty="0">
                <a:latin typeface="Arial"/>
                <a:ea typeface="+mj-ea"/>
                <a:cs typeface="+mj-cs"/>
              </a:rPr>
              <a:t>Calculate the Inputs (X</a:t>
            </a:r>
            <a:r>
              <a:rPr lang="en-US" sz="2000" kern="0" dirty="0" smtClean="0">
                <a:latin typeface="Arial"/>
                <a:ea typeface="+mj-ea"/>
                <a:cs typeface="+mj-cs"/>
              </a:rPr>
              <a:t>).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GB" sz="2000" kern="0" dirty="0">
                <a:latin typeface="Arial"/>
                <a:ea typeface="+mj-ea"/>
                <a:cs typeface="+mj-cs"/>
              </a:rPr>
              <a:t>Define One-Hot encoding and calculate </a:t>
            </a:r>
            <a:r>
              <a:rPr lang="en-GB" sz="2000" kern="0" dirty="0" smtClean="0">
                <a:latin typeface="Arial"/>
                <a:ea typeface="+mj-ea"/>
                <a:cs typeface="+mj-cs"/>
              </a:rPr>
              <a:t>predictions</a:t>
            </a:r>
            <a:r>
              <a:rPr lang="en-US" sz="2000" kern="0" dirty="0" smtClean="0">
                <a:latin typeface="Arial"/>
                <a:ea typeface="+mj-ea"/>
                <a:cs typeface="+mj-cs"/>
              </a:rPr>
              <a:t>.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GB" sz="2000" kern="0" dirty="0">
                <a:latin typeface="Arial"/>
                <a:ea typeface="+mj-ea"/>
                <a:cs typeface="+mj-cs"/>
              </a:rPr>
              <a:t>Create the train and test </a:t>
            </a:r>
            <a:r>
              <a:rPr lang="en-GB" sz="2000" kern="0" dirty="0" smtClean="0">
                <a:latin typeface="Arial"/>
                <a:ea typeface="+mj-ea"/>
                <a:cs typeface="+mj-cs"/>
              </a:rPr>
              <a:t>windows.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kern="0" dirty="0">
                <a:latin typeface="Arial"/>
              </a:rPr>
              <a:t>Define the algorithms to </a:t>
            </a:r>
            <a:r>
              <a:rPr lang="en-US" sz="2000" kern="0" dirty="0" smtClean="0">
                <a:latin typeface="Arial"/>
              </a:rPr>
              <a:t>use.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kern="0" dirty="0">
                <a:latin typeface="Arial"/>
              </a:rPr>
              <a:t>List of parameters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kern="0" dirty="0" smtClean="0">
                <a:latin typeface="Arial"/>
              </a:rPr>
              <a:t>Results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sz="2000" kern="0" dirty="0" smtClean="0"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24000" y="6650983"/>
            <a:ext cx="3024000" cy="207017"/>
          </a:xfrm>
        </p:spPr>
        <p:txBody>
          <a:bodyPr/>
          <a:lstStyle/>
          <a:p>
            <a:r>
              <a:rPr lang="en-US" smtClean="0"/>
              <a:t>Deep Learning for Finance</a:t>
            </a:r>
            <a:endParaRPr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0" y="6650983"/>
            <a:ext cx="3024000" cy="207017"/>
          </a:xfrm>
        </p:spPr>
        <p:txBody>
          <a:bodyPr/>
          <a:lstStyle/>
          <a:p>
            <a:r>
              <a:rPr lang="en-US" dirty="0" smtClean="0"/>
              <a:t>Pablo-Manuel </a:t>
            </a:r>
            <a:r>
              <a:rPr lang="en-US" dirty="0" err="1" smtClean="0"/>
              <a:t>Calderón</a:t>
            </a:r>
            <a:r>
              <a:rPr lang="en-US" dirty="0" smtClean="0"/>
              <a:t> </a:t>
            </a:r>
            <a:r>
              <a:rPr lang="en-US" dirty="0" err="1" smtClean="0"/>
              <a:t>Gómez</a:t>
            </a:r>
            <a:r>
              <a:rPr lang="en-US" dirty="0" smtClean="0"/>
              <a:t>, 2018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048000" y="6650831"/>
            <a:ext cx="3096000" cy="207169"/>
          </a:xfrm>
        </p:spPr>
        <p:txBody>
          <a:bodyPr/>
          <a:lstStyle/>
          <a:p>
            <a:fld id="{EE066765-D2D0-48D9-BC46-F648C8DB7387}" type="slidenum">
              <a:rPr lang="es-ES" smtClean="0"/>
              <a:pPr/>
              <a:t>20</a:t>
            </a:fld>
            <a:endParaRPr lang="es-ES"/>
          </a:p>
        </p:txBody>
      </p:sp>
      <p:cxnSp>
        <p:nvCxnSpPr>
          <p:cNvPr id="77" name="76 Conector recto"/>
          <p:cNvCxnSpPr/>
          <p:nvPr/>
        </p:nvCxnSpPr>
        <p:spPr>
          <a:xfrm>
            <a:off x="0" y="396000"/>
            <a:ext cx="9144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960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Deep Learning + Python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10828" y="476672"/>
            <a:ext cx="8547452" cy="59527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2400" kern="0" dirty="0" smtClean="0">
                <a:solidFill>
                  <a:schemeClr val="accent2">
                    <a:lumMod val="50000"/>
                  </a:schemeClr>
                </a:solidFill>
                <a:latin typeface="Arial"/>
                <a:ea typeface="+mj-ea"/>
                <a:cs typeface="+mj-cs"/>
              </a:rPr>
              <a:t>Results</a:t>
            </a:r>
            <a:endParaRPr kumimoji="0" lang="en-US" sz="2400" b="0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GB" kern="0" dirty="0" smtClean="0">
                <a:latin typeface="Arial"/>
                <a:ea typeface="+mj-ea"/>
                <a:cs typeface="+mj-cs"/>
              </a:rPr>
              <a:t>The graph shows the long equity lines for each of the algorithms.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GB" kern="0" dirty="0" err="1">
                <a:latin typeface="Arial"/>
                <a:ea typeface="+mj-ea"/>
                <a:cs typeface="+mj-cs"/>
              </a:rPr>
              <a:t>trainSize</a:t>
            </a:r>
            <a:r>
              <a:rPr lang="en-GB" kern="0" dirty="0">
                <a:latin typeface="Arial"/>
                <a:ea typeface="+mj-ea"/>
                <a:cs typeface="+mj-cs"/>
              </a:rPr>
              <a:t>=1440, </a:t>
            </a:r>
            <a:r>
              <a:rPr lang="en-GB" kern="0" dirty="0" err="1">
                <a:latin typeface="Arial"/>
                <a:ea typeface="+mj-ea"/>
                <a:cs typeface="+mj-cs"/>
              </a:rPr>
              <a:t>testSize</a:t>
            </a:r>
            <a:r>
              <a:rPr lang="en-GB" kern="0" dirty="0">
                <a:latin typeface="Arial"/>
                <a:ea typeface="+mj-ea"/>
                <a:cs typeface="+mj-cs"/>
              </a:rPr>
              <a:t>=120</a:t>
            </a:r>
            <a:endParaRPr lang="en-GB" kern="0" dirty="0" smtClean="0">
              <a:latin typeface="Arial"/>
              <a:ea typeface="+mj-ea"/>
              <a:cs typeface="+mj-c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85926"/>
            <a:ext cx="8625995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641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24000" y="6650983"/>
            <a:ext cx="3024000" cy="207017"/>
          </a:xfrm>
        </p:spPr>
        <p:txBody>
          <a:bodyPr/>
          <a:lstStyle/>
          <a:p>
            <a:r>
              <a:rPr lang="en-US" smtClean="0"/>
              <a:t>Deep Learning for Finance</a:t>
            </a:r>
            <a:endParaRPr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0" y="6650983"/>
            <a:ext cx="3024000" cy="207017"/>
          </a:xfrm>
        </p:spPr>
        <p:txBody>
          <a:bodyPr/>
          <a:lstStyle/>
          <a:p>
            <a:r>
              <a:rPr lang="en-US" dirty="0" smtClean="0"/>
              <a:t>Pablo-Manuel </a:t>
            </a:r>
            <a:r>
              <a:rPr lang="en-US" dirty="0" err="1" smtClean="0"/>
              <a:t>Calderón</a:t>
            </a:r>
            <a:r>
              <a:rPr lang="en-US" dirty="0" smtClean="0"/>
              <a:t> </a:t>
            </a:r>
            <a:r>
              <a:rPr lang="en-US" dirty="0" err="1" smtClean="0"/>
              <a:t>Gómez</a:t>
            </a:r>
            <a:r>
              <a:rPr lang="en-US" dirty="0" smtClean="0"/>
              <a:t>, 2018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048000" y="6650831"/>
            <a:ext cx="3096000" cy="207169"/>
          </a:xfrm>
        </p:spPr>
        <p:txBody>
          <a:bodyPr/>
          <a:lstStyle/>
          <a:p>
            <a:fld id="{EE066765-D2D0-48D9-BC46-F648C8DB7387}" type="slidenum">
              <a:rPr lang="es-ES" smtClean="0"/>
              <a:pPr/>
              <a:t>21</a:t>
            </a:fld>
            <a:endParaRPr lang="es-ES"/>
          </a:p>
        </p:txBody>
      </p:sp>
      <p:cxnSp>
        <p:nvCxnSpPr>
          <p:cNvPr id="77" name="76 Conector recto"/>
          <p:cNvCxnSpPr/>
          <p:nvPr/>
        </p:nvCxnSpPr>
        <p:spPr>
          <a:xfrm>
            <a:off x="0" y="396000"/>
            <a:ext cx="9144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960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Deep Learning + Python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10828" y="476672"/>
            <a:ext cx="8547452" cy="59527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2400" kern="0" dirty="0" smtClean="0">
                <a:solidFill>
                  <a:schemeClr val="accent2">
                    <a:lumMod val="50000"/>
                  </a:schemeClr>
                </a:solidFill>
                <a:latin typeface="Arial"/>
                <a:ea typeface="+mj-ea"/>
                <a:cs typeface="+mj-cs"/>
              </a:rPr>
              <a:t>Results</a:t>
            </a:r>
            <a:endParaRPr kumimoji="0" lang="en-US" sz="2400" b="0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GB" kern="0" dirty="0" smtClean="0">
                <a:latin typeface="Arial"/>
                <a:ea typeface="+mj-ea"/>
                <a:cs typeface="+mj-cs"/>
              </a:rPr>
              <a:t>The graph shows the short equity lines for each of the algorithms.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GB" kern="0" dirty="0" err="1">
                <a:latin typeface="Arial"/>
                <a:ea typeface="+mj-ea"/>
                <a:cs typeface="+mj-cs"/>
              </a:rPr>
              <a:t>trainSize</a:t>
            </a:r>
            <a:r>
              <a:rPr lang="en-GB" kern="0" dirty="0">
                <a:latin typeface="Arial"/>
                <a:ea typeface="+mj-ea"/>
                <a:cs typeface="+mj-cs"/>
              </a:rPr>
              <a:t>=1440, </a:t>
            </a:r>
            <a:r>
              <a:rPr lang="en-GB" kern="0" dirty="0" err="1">
                <a:latin typeface="Arial"/>
                <a:ea typeface="+mj-ea"/>
                <a:cs typeface="+mj-cs"/>
              </a:rPr>
              <a:t>testSize</a:t>
            </a:r>
            <a:r>
              <a:rPr lang="en-GB" kern="0" dirty="0">
                <a:latin typeface="Arial"/>
                <a:ea typeface="+mj-ea"/>
                <a:cs typeface="+mj-cs"/>
              </a:rPr>
              <a:t>=120</a:t>
            </a:r>
            <a:endParaRPr lang="en-GB" kern="0" dirty="0" smtClean="0">
              <a:latin typeface="Arial"/>
              <a:ea typeface="+mj-ea"/>
              <a:cs typeface="+mj-c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928802"/>
            <a:ext cx="8365430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641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24000" y="6650983"/>
            <a:ext cx="3024000" cy="207017"/>
          </a:xfrm>
        </p:spPr>
        <p:txBody>
          <a:bodyPr/>
          <a:lstStyle/>
          <a:p>
            <a:r>
              <a:rPr lang="en-US" smtClean="0"/>
              <a:t>Deep Learning for Finance</a:t>
            </a:r>
            <a:endParaRPr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0" y="6650983"/>
            <a:ext cx="3024000" cy="207017"/>
          </a:xfrm>
        </p:spPr>
        <p:txBody>
          <a:bodyPr/>
          <a:lstStyle/>
          <a:p>
            <a:r>
              <a:rPr lang="en-US" dirty="0" smtClean="0"/>
              <a:t>Pablo-Manuel </a:t>
            </a:r>
            <a:r>
              <a:rPr lang="en-US" dirty="0" err="1" smtClean="0"/>
              <a:t>Calderón</a:t>
            </a:r>
            <a:r>
              <a:rPr lang="en-US" dirty="0" smtClean="0"/>
              <a:t> </a:t>
            </a:r>
            <a:r>
              <a:rPr lang="en-US" dirty="0" err="1" smtClean="0"/>
              <a:t>Gómez</a:t>
            </a:r>
            <a:r>
              <a:rPr lang="en-US" dirty="0" smtClean="0"/>
              <a:t>, 2018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048000" y="6650831"/>
            <a:ext cx="3096000" cy="207169"/>
          </a:xfrm>
        </p:spPr>
        <p:txBody>
          <a:bodyPr/>
          <a:lstStyle/>
          <a:p>
            <a:fld id="{EE066765-D2D0-48D9-BC46-F648C8DB7387}" type="slidenum">
              <a:rPr lang="es-ES" smtClean="0"/>
              <a:pPr/>
              <a:t>22</a:t>
            </a:fld>
            <a:endParaRPr lang="es-ES"/>
          </a:p>
        </p:txBody>
      </p:sp>
      <p:cxnSp>
        <p:nvCxnSpPr>
          <p:cNvPr id="77" name="76 Conector recto"/>
          <p:cNvCxnSpPr/>
          <p:nvPr/>
        </p:nvCxnSpPr>
        <p:spPr>
          <a:xfrm>
            <a:off x="0" y="396000"/>
            <a:ext cx="9144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960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Deep Learning + Python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10828" y="476672"/>
            <a:ext cx="8547452" cy="59527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2400" kern="0" dirty="0" smtClean="0">
                <a:solidFill>
                  <a:schemeClr val="accent2">
                    <a:lumMod val="50000"/>
                  </a:schemeClr>
                </a:solidFill>
                <a:latin typeface="Arial"/>
                <a:ea typeface="+mj-ea"/>
                <a:cs typeface="+mj-cs"/>
              </a:rPr>
              <a:t>Results</a:t>
            </a:r>
            <a:endParaRPr kumimoji="0" lang="en-US" sz="2400" b="0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GB" kern="0" dirty="0" smtClean="0">
                <a:latin typeface="Arial"/>
                <a:ea typeface="+mj-ea"/>
                <a:cs typeface="+mj-cs"/>
              </a:rPr>
              <a:t>The </a:t>
            </a:r>
            <a:r>
              <a:rPr lang="en-GB" kern="0" dirty="0" smtClean="0">
                <a:latin typeface="Arial"/>
                <a:ea typeface="+mj-ea"/>
                <a:cs typeface="+mj-cs"/>
              </a:rPr>
              <a:t>table</a:t>
            </a:r>
            <a:r>
              <a:rPr lang="en-GB" kern="0" dirty="0">
                <a:latin typeface="Arial"/>
              </a:rPr>
              <a:t> </a:t>
            </a:r>
            <a:r>
              <a:rPr lang="en-GB" kern="0" dirty="0" smtClean="0">
                <a:latin typeface="Arial"/>
              </a:rPr>
              <a:t>shows </a:t>
            </a:r>
            <a:r>
              <a:rPr lang="en-GB" kern="0" dirty="0">
                <a:latin typeface="Arial"/>
              </a:rPr>
              <a:t>the </a:t>
            </a:r>
            <a:r>
              <a:rPr lang="en-GB" kern="0" dirty="0" smtClean="0">
                <a:latin typeface="Arial"/>
              </a:rPr>
              <a:t>Multi-Layer Perceptron results: accuracy </a:t>
            </a:r>
            <a:r>
              <a:rPr lang="en-GB" kern="0" dirty="0">
                <a:latin typeface="Arial"/>
              </a:rPr>
              <a:t>of the algorithms (ratio of correct predictions), </a:t>
            </a:r>
            <a:r>
              <a:rPr lang="en-GB" kern="0" dirty="0" err="1">
                <a:latin typeface="Arial"/>
              </a:rPr>
              <a:t>calmar</a:t>
            </a:r>
            <a:r>
              <a:rPr lang="en-GB" kern="0" dirty="0">
                <a:latin typeface="Arial"/>
              </a:rPr>
              <a:t>, pips per deal and maximum draw </a:t>
            </a:r>
            <a:r>
              <a:rPr lang="en-GB" kern="0" dirty="0" smtClean="0">
                <a:latin typeface="Arial"/>
              </a:rPr>
              <a:t>down.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endParaRPr lang="es-ES_tradnl" kern="0" dirty="0"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endParaRPr lang="es-ES_tradnl" kern="0" dirty="0" smtClean="0"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endParaRPr lang="es-ES_tradnl" kern="0" dirty="0"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endParaRPr lang="es-ES_tradnl" kern="0" dirty="0" smtClean="0"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endParaRPr lang="es-ES_tradnl" kern="0" dirty="0"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endParaRPr lang="es-ES_tradnl" kern="0" dirty="0" smtClean="0"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endParaRPr lang="es-ES_tradnl" kern="0" dirty="0"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endParaRPr lang="es-ES_tradnl" kern="0" dirty="0" smtClean="0"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endParaRPr lang="es-ES_tradnl" kern="0" dirty="0"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endParaRPr lang="es-ES_tradnl" kern="0" dirty="0" smtClean="0"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endParaRPr lang="es-ES_tradnl" kern="0" dirty="0"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endParaRPr lang="en-GB" sz="1600" kern="0" dirty="0" smtClean="0"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endParaRPr lang="en-GB" sz="1600" kern="0" dirty="0"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GB" sz="1600" kern="0" dirty="0" err="1" smtClean="0">
                <a:latin typeface="Arial"/>
                <a:ea typeface="+mj-ea"/>
                <a:cs typeface="+mj-cs"/>
              </a:rPr>
              <a:t>clfMLP</a:t>
            </a:r>
            <a:r>
              <a:rPr lang="en-GB" sz="1600" kern="0" dirty="0" smtClean="0">
                <a:latin typeface="Arial"/>
                <a:ea typeface="+mj-ea"/>
                <a:cs typeface="+mj-cs"/>
              </a:rPr>
              <a:t>: hidden layer sizes</a:t>
            </a:r>
            <a:r>
              <a:rPr lang="en-GB" sz="1600" kern="0" dirty="0">
                <a:latin typeface="Arial"/>
                <a:ea typeface="+mj-ea"/>
                <a:cs typeface="+mj-cs"/>
              </a:rPr>
              <a:t>=(10, 10, 10, 10, 10, 10, 10, 10, 10, 10</a:t>
            </a:r>
            <a:r>
              <a:rPr lang="en-GB" sz="1600" kern="0" dirty="0" smtClean="0">
                <a:latin typeface="Arial"/>
                <a:ea typeface="+mj-ea"/>
                <a:cs typeface="+mj-cs"/>
              </a:rPr>
              <a:t>)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GB" sz="1600" kern="0" dirty="0" smtClean="0">
                <a:latin typeface="Arial"/>
                <a:ea typeface="+mj-ea"/>
                <a:cs typeface="+mj-cs"/>
              </a:rPr>
              <a:t>clfMLP1: hidden layer sizes</a:t>
            </a:r>
            <a:r>
              <a:rPr lang="en-GB" sz="1600" kern="0" dirty="0">
                <a:latin typeface="Arial"/>
                <a:ea typeface="+mj-ea"/>
                <a:cs typeface="+mj-cs"/>
              </a:rPr>
              <a:t>=(50, 50, 50, 50, 50, 50, 50, 50, 50, 50</a:t>
            </a:r>
            <a:r>
              <a:rPr lang="en-GB" sz="1600" kern="0" dirty="0" smtClean="0">
                <a:latin typeface="Arial"/>
                <a:ea typeface="+mj-ea"/>
                <a:cs typeface="+mj-cs"/>
              </a:rPr>
              <a:t>)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GB" sz="1600" kern="0" dirty="0" smtClean="0">
                <a:latin typeface="Arial"/>
                <a:ea typeface="+mj-ea"/>
                <a:cs typeface="+mj-cs"/>
              </a:rPr>
              <a:t>clfMLP2: hidden layer sizes</a:t>
            </a:r>
            <a:r>
              <a:rPr lang="en-GB" sz="1600" kern="0" dirty="0">
                <a:latin typeface="Arial"/>
                <a:ea typeface="+mj-ea"/>
                <a:cs typeface="+mj-cs"/>
              </a:rPr>
              <a:t>=(50, 50</a:t>
            </a:r>
            <a:r>
              <a:rPr lang="en-GB" sz="1600" kern="0" dirty="0" smtClean="0">
                <a:latin typeface="Arial"/>
                <a:ea typeface="+mj-ea"/>
                <a:cs typeface="+mj-cs"/>
              </a:rPr>
              <a:t>)</a:t>
            </a:r>
            <a:endParaRPr lang="en-GB" sz="1600" kern="0" dirty="0" smtClean="0">
              <a:latin typeface="Arial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84" y="1718836"/>
            <a:ext cx="8460432" cy="2718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41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24000" y="6650983"/>
            <a:ext cx="3024000" cy="207017"/>
          </a:xfrm>
        </p:spPr>
        <p:txBody>
          <a:bodyPr/>
          <a:lstStyle/>
          <a:p>
            <a:r>
              <a:rPr lang="en-US" smtClean="0"/>
              <a:t>Deep Learning for Finance</a:t>
            </a:r>
            <a:endParaRPr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0" y="6650983"/>
            <a:ext cx="3024000" cy="207017"/>
          </a:xfrm>
        </p:spPr>
        <p:txBody>
          <a:bodyPr/>
          <a:lstStyle/>
          <a:p>
            <a:r>
              <a:rPr lang="en-US" dirty="0" smtClean="0"/>
              <a:t>Pablo-Manuel </a:t>
            </a:r>
            <a:r>
              <a:rPr lang="en-US" dirty="0" err="1" smtClean="0"/>
              <a:t>Calderón</a:t>
            </a:r>
            <a:r>
              <a:rPr lang="en-US" dirty="0" smtClean="0"/>
              <a:t> </a:t>
            </a:r>
            <a:r>
              <a:rPr lang="en-US" dirty="0" err="1" smtClean="0"/>
              <a:t>Gómez</a:t>
            </a:r>
            <a:r>
              <a:rPr lang="en-US" dirty="0" smtClean="0"/>
              <a:t>, 2018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048000" y="6650831"/>
            <a:ext cx="3096000" cy="207169"/>
          </a:xfrm>
        </p:spPr>
        <p:txBody>
          <a:bodyPr/>
          <a:lstStyle/>
          <a:p>
            <a:fld id="{EE066765-D2D0-48D9-BC46-F648C8DB7387}" type="slidenum">
              <a:rPr lang="es-ES" smtClean="0"/>
              <a:pPr/>
              <a:t>23</a:t>
            </a:fld>
            <a:endParaRPr lang="es-ES"/>
          </a:p>
        </p:txBody>
      </p:sp>
      <p:cxnSp>
        <p:nvCxnSpPr>
          <p:cNvPr id="77" name="76 Conector recto"/>
          <p:cNvCxnSpPr/>
          <p:nvPr/>
        </p:nvCxnSpPr>
        <p:spPr>
          <a:xfrm>
            <a:off x="0" y="396000"/>
            <a:ext cx="9144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960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Deep Learning + Python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10828" y="476672"/>
            <a:ext cx="8547452" cy="59527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2400" kern="0" dirty="0" smtClean="0">
                <a:solidFill>
                  <a:schemeClr val="accent2">
                    <a:lumMod val="50000"/>
                  </a:schemeClr>
                </a:solidFill>
                <a:latin typeface="Arial"/>
                <a:ea typeface="+mj-ea"/>
                <a:cs typeface="+mj-cs"/>
              </a:rPr>
              <a:t>Results</a:t>
            </a:r>
            <a:endParaRPr kumimoji="0" lang="en-US" sz="2400" b="0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GB" kern="0" dirty="0" smtClean="0">
                <a:latin typeface="Arial"/>
                <a:ea typeface="+mj-ea"/>
                <a:cs typeface="+mj-cs"/>
              </a:rPr>
              <a:t>The table shows the </a:t>
            </a:r>
            <a:r>
              <a:rPr lang="en-GB" kern="0" dirty="0" smtClean="0">
                <a:latin typeface="Arial"/>
                <a:ea typeface="+mj-ea"/>
                <a:cs typeface="+mj-cs"/>
              </a:rPr>
              <a:t>results improvement using Machine Learning prediction</a:t>
            </a:r>
            <a:r>
              <a:rPr lang="en-GB" kern="0" dirty="0" smtClean="0">
                <a:latin typeface="Arial"/>
                <a:ea typeface="+mj-ea"/>
                <a:cs typeface="+mj-cs"/>
              </a:rPr>
              <a:t>.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endParaRPr lang="es-ES_tradnl" kern="0" dirty="0"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endParaRPr lang="es-ES_tradnl" kern="0" dirty="0" smtClean="0"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endParaRPr lang="es-ES_tradnl" kern="0" dirty="0"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endParaRPr lang="es-ES_tradnl" kern="0" dirty="0" smtClean="0"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endParaRPr lang="es-ES_tradnl" kern="0" dirty="0"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endParaRPr lang="es-ES_tradnl" kern="0" dirty="0" smtClean="0"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endParaRPr lang="es-ES_tradnl" kern="0" dirty="0"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endParaRPr lang="es-ES_tradnl" kern="0" dirty="0" smtClean="0"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endParaRPr lang="es-ES_tradnl" kern="0" dirty="0"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endParaRPr lang="es-ES_tradnl" kern="0" dirty="0" smtClean="0"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endParaRPr lang="es-ES_tradnl" kern="0" dirty="0"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endParaRPr lang="es-ES_tradnl" kern="0" dirty="0" smtClean="0"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endParaRPr lang="es-ES_tradnl" kern="0" dirty="0"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endParaRPr lang="es-ES_tradnl" kern="0" dirty="0" smtClean="0"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endParaRPr lang="es-ES_tradnl" kern="0" dirty="0"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r>
              <a:rPr lang="es-ES_tradnl" sz="1400" kern="0" dirty="0" smtClean="0">
                <a:latin typeface="Arial"/>
                <a:ea typeface="+mj-ea"/>
                <a:cs typeface="+mj-cs"/>
              </a:rPr>
              <a:t>*</a:t>
            </a:r>
            <a:r>
              <a:rPr lang="es-ES_tradnl" sz="1400" kern="0" dirty="0" err="1" smtClean="0">
                <a:latin typeface="Arial"/>
                <a:ea typeface="+mj-ea"/>
                <a:cs typeface="+mj-cs"/>
              </a:rPr>
              <a:t>Multi</a:t>
            </a:r>
            <a:r>
              <a:rPr lang="es-ES_tradnl" sz="1400" kern="0" dirty="0" err="1" smtClean="0">
                <a:latin typeface="Arial"/>
                <a:ea typeface="+mj-ea"/>
                <a:cs typeface="+mj-cs"/>
              </a:rPr>
              <a:t>-layer</a:t>
            </a:r>
            <a:r>
              <a:rPr lang="es-ES_tradnl" sz="1400" kern="0" dirty="0" smtClean="0">
                <a:latin typeface="Arial"/>
                <a:ea typeface="+mj-ea"/>
                <a:cs typeface="+mj-cs"/>
              </a:rPr>
              <a:t> </a:t>
            </a:r>
            <a:r>
              <a:rPr lang="es-ES_tradnl" sz="1400" kern="0" dirty="0" err="1" smtClean="0">
                <a:latin typeface="Arial"/>
                <a:ea typeface="+mj-ea"/>
                <a:cs typeface="+mj-cs"/>
              </a:rPr>
              <a:t>Perceptron</a:t>
            </a:r>
            <a:r>
              <a:rPr lang="es-ES_tradnl" sz="1400" kern="0" dirty="0" smtClean="0">
                <a:latin typeface="Arial"/>
                <a:ea typeface="+mj-ea"/>
                <a:cs typeface="+mj-cs"/>
              </a:rPr>
              <a:t> of 10 </a:t>
            </a:r>
            <a:r>
              <a:rPr lang="es-ES_tradnl" sz="1400" kern="0" dirty="0" err="1" smtClean="0">
                <a:latin typeface="Arial"/>
                <a:ea typeface="+mj-ea"/>
                <a:cs typeface="+mj-cs"/>
              </a:rPr>
              <a:t>layers</a:t>
            </a:r>
            <a:r>
              <a:rPr lang="es-ES_tradnl" sz="1400" kern="0" dirty="0" smtClean="0">
                <a:latin typeface="Arial"/>
                <a:ea typeface="+mj-ea"/>
                <a:cs typeface="+mj-cs"/>
              </a:rPr>
              <a:t> </a:t>
            </a:r>
            <a:r>
              <a:rPr lang="es-ES_tradnl" sz="1400" kern="0" dirty="0" err="1" smtClean="0">
                <a:latin typeface="Arial"/>
                <a:ea typeface="+mj-ea"/>
                <a:cs typeface="+mj-cs"/>
              </a:rPr>
              <a:t>with</a:t>
            </a:r>
            <a:r>
              <a:rPr lang="es-ES_tradnl" sz="1400" kern="0" dirty="0" smtClean="0">
                <a:latin typeface="Arial"/>
                <a:ea typeface="+mj-ea"/>
                <a:cs typeface="+mj-cs"/>
              </a:rPr>
              <a:t> 10 </a:t>
            </a:r>
            <a:r>
              <a:rPr lang="es-ES_tradnl" sz="1400" kern="0" dirty="0" err="1" smtClean="0">
                <a:latin typeface="Arial"/>
                <a:ea typeface="+mj-ea"/>
                <a:cs typeface="+mj-cs"/>
              </a:rPr>
              <a:t>nodes</a:t>
            </a:r>
            <a:r>
              <a:rPr lang="es-ES_tradnl" sz="1400" kern="0" dirty="0" smtClean="0">
                <a:latin typeface="Arial"/>
                <a:ea typeface="+mj-ea"/>
                <a:cs typeface="+mj-cs"/>
              </a:rPr>
              <a:t> per </a:t>
            </a:r>
            <a:r>
              <a:rPr lang="es-ES_tradnl" sz="1400" kern="0" dirty="0" err="1" smtClean="0">
                <a:latin typeface="Arial"/>
                <a:ea typeface="+mj-ea"/>
                <a:cs typeface="+mj-cs"/>
              </a:rPr>
              <a:t>layer</a:t>
            </a:r>
            <a:r>
              <a:rPr lang="es-ES_tradnl" sz="1400" kern="0" dirty="0" smtClean="0">
                <a:latin typeface="Arial"/>
                <a:ea typeface="+mj-ea"/>
                <a:cs typeface="+mj-cs"/>
              </a:rPr>
              <a:t> </a:t>
            </a:r>
            <a:r>
              <a:rPr lang="es-ES_tradnl" sz="1400" kern="0" dirty="0" err="1" smtClean="0">
                <a:latin typeface="Arial"/>
                <a:ea typeface="+mj-ea"/>
                <a:cs typeface="+mj-cs"/>
              </a:rPr>
              <a:t>for</a:t>
            </a:r>
            <a:r>
              <a:rPr lang="es-ES_tradnl" sz="1400" kern="0" dirty="0" smtClean="0">
                <a:latin typeface="Arial"/>
                <a:ea typeface="+mj-ea"/>
                <a:cs typeface="+mj-cs"/>
              </a:rPr>
              <a:t> Long and 50 </a:t>
            </a:r>
            <a:r>
              <a:rPr lang="es-ES_tradnl" sz="1400" kern="0" dirty="0" err="1" smtClean="0">
                <a:latin typeface="Arial"/>
                <a:ea typeface="+mj-ea"/>
                <a:cs typeface="+mj-cs"/>
              </a:rPr>
              <a:t>nodes</a:t>
            </a:r>
            <a:r>
              <a:rPr lang="es-ES_tradnl" sz="1400" kern="0" dirty="0" smtClean="0">
                <a:latin typeface="Arial"/>
                <a:ea typeface="+mj-ea"/>
                <a:cs typeface="+mj-cs"/>
              </a:rPr>
              <a:t> per </a:t>
            </a:r>
            <a:r>
              <a:rPr lang="es-ES_tradnl" sz="1400" kern="0" dirty="0" err="1" smtClean="0">
                <a:latin typeface="Arial"/>
                <a:ea typeface="+mj-ea"/>
                <a:cs typeface="+mj-cs"/>
              </a:rPr>
              <a:t>layer</a:t>
            </a:r>
            <a:r>
              <a:rPr lang="es-ES_tradnl" sz="1400" kern="0" dirty="0" smtClean="0">
                <a:latin typeface="Arial"/>
                <a:ea typeface="+mj-ea"/>
                <a:cs typeface="+mj-cs"/>
              </a:rPr>
              <a:t> </a:t>
            </a:r>
            <a:r>
              <a:rPr lang="es-ES_tradnl" sz="1400" kern="0" dirty="0" err="1" smtClean="0">
                <a:latin typeface="Arial"/>
                <a:ea typeface="+mj-ea"/>
                <a:cs typeface="+mj-cs"/>
              </a:rPr>
              <a:t>for</a:t>
            </a:r>
            <a:r>
              <a:rPr lang="es-ES_tradnl" sz="1400" kern="0" dirty="0" smtClean="0">
                <a:latin typeface="Arial"/>
                <a:ea typeface="+mj-ea"/>
                <a:cs typeface="+mj-cs"/>
              </a:rPr>
              <a:t> shorts.</a:t>
            </a:r>
            <a:endParaRPr lang="en-GB" sz="1400" kern="0" dirty="0" smtClean="0">
              <a:latin typeface="Arial"/>
              <a:ea typeface="+mj-ea"/>
              <a:cs typeface="+mj-c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017064"/>
              </p:ext>
            </p:extLst>
          </p:nvPr>
        </p:nvGraphicFramePr>
        <p:xfrm>
          <a:off x="935596" y="1484784"/>
          <a:ext cx="7272808" cy="313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9209"/>
                <a:gridCol w="787719"/>
                <a:gridCol w="1212135"/>
                <a:gridCol w="2047561"/>
                <a:gridCol w="1656184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No</a:t>
                      </a:r>
                      <a:r>
                        <a:rPr lang="es-ES_tradnl" baseline="0" dirty="0" smtClean="0"/>
                        <a:t> Machine </a:t>
                      </a:r>
                      <a:r>
                        <a:rPr lang="es-ES_tradnl" baseline="0" dirty="0" err="1" smtClean="0"/>
                        <a:t>Learning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SVC</a:t>
                      </a:r>
                    </a:p>
                    <a:p>
                      <a:pPr algn="ctr"/>
                      <a:r>
                        <a:rPr lang="es-ES_tradnl" dirty="0" smtClean="0"/>
                        <a:t>Support Vector Machine </a:t>
                      </a:r>
                      <a:r>
                        <a:rPr lang="es-ES_tradnl" dirty="0" err="1" smtClean="0"/>
                        <a:t>classifier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Multi-layer Perceptron classifier*</a:t>
                      </a:r>
                      <a:endParaRPr lang="en-GB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s-ES_tradnl" dirty="0" smtClean="0"/>
                        <a:t>Calmar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Long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dirty="0" smtClean="0"/>
                        <a:t>0.0749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dirty="0" smtClean="0"/>
                        <a:t>0.1879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dirty="0" smtClean="0"/>
                        <a:t>0.258</a:t>
                      </a:r>
                      <a:endParaRPr lang="en-GB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Short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dirty="0" smtClean="0"/>
                        <a:t>-0.062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dirty="0" smtClean="0"/>
                        <a:t>-0.0168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 smtClean="0"/>
                        <a:t>0.060</a:t>
                      </a:r>
                      <a:endParaRPr lang="en-GB" dirty="0" smtClean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s-ES_tradnl" dirty="0" err="1" smtClean="0"/>
                        <a:t>Pips</a:t>
                      </a:r>
                      <a:r>
                        <a:rPr lang="es-ES_tradnl" dirty="0" smtClean="0"/>
                        <a:t> per </a:t>
                      </a:r>
                      <a:r>
                        <a:rPr lang="es-ES_tradnl" dirty="0" err="1" smtClean="0"/>
                        <a:t>deal</a:t>
                      </a:r>
                      <a:endParaRPr lang="en-GB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Long</a:t>
                      </a:r>
                      <a:endParaRPr lang="en-GB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dirty="0" smtClean="0"/>
                        <a:t>1.46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dirty="0" smtClean="0"/>
                        <a:t>3.03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 smtClean="0"/>
                        <a:t>3.97</a:t>
                      </a:r>
                      <a:endParaRPr lang="en-GB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Short</a:t>
                      </a:r>
                      <a:endParaRPr lang="en-GB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dirty="0" smtClean="0"/>
                        <a:t>-3.14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dirty="0" smtClean="0"/>
                        <a:t>-0.47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dirty="0" smtClean="0"/>
                        <a:t>3.93</a:t>
                      </a:r>
                      <a:endParaRPr lang="en-GB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s-ES_tradnl" dirty="0" smtClean="0"/>
                        <a:t>Max </a:t>
                      </a:r>
                      <a:r>
                        <a:rPr lang="es-ES_tradnl" dirty="0" err="1" smtClean="0"/>
                        <a:t>Drawdown</a:t>
                      </a:r>
                      <a:endParaRPr lang="en-GB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Long</a:t>
                      </a:r>
                      <a:endParaRPr lang="en-GB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-121597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dirty="0" smtClean="0"/>
                        <a:t>-33084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dirty="0" smtClean="0"/>
                        <a:t>-36202</a:t>
                      </a:r>
                      <a:endParaRPr lang="en-GB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Short</a:t>
                      </a:r>
                      <a:endParaRPr lang="en-GB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-297201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dirty="0" smtClean="0"/>
                        <a:t>-41264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dirty="0" smtClean="0"/>
                        <a:t>-35892</a:t>
                      </a:r>
                      <a:endParaRPr lang="en-GB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68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24000" y="6650983"/>
            <a:ext cx="3024000" cy="207017"/>
          </a:xfrm>
        </p:spPr>
        <p:txBody>
          <a:bodyPr/>
          <a:lstStyle/>
          <a:p>
            <a:r>
              <a:rPr lang="en-US" smtClean="0"/>
              <a:t>Deep Learning for Finance</a:t>
            </a:r>
            <a:endParaRPr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0" y="6650983"/>
            <a:ext cx="3024000" cy="207017"/>
          </a:xfrm>
        </p:spPr>
        <p:txBody>
          <a:bodyPr/>
          <a:lstStyle/>
          <a:p>
            <a:r>
              <a:rPr lang="en-US" dirty="0" smtClean="0"/>
              <a:t>Pablo-Manuel </a:t>
            </a:r>
            <a:r>
              <a:rPr lang="en-US" dirty="0" err="1" smtClean="0"/>
              <a:t>Calderón</a:t>
            </a:r>
            <a:r>
              <a:rPr lang="en-US" dirty="0" smtClean="0"/>
              <a:t> </a:t>
            </a:r>
            <a:r>
              <a:rPr lang="en-US" dirty="0" err="1" smtClean="0"/>
              <a:t>Gómez</a:t>
            </a:r>
            <a:r>
              <a:rPr lang="en-US" dirty="0" smtClean="0"/>
              <a:t>, 2018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048000" y="6650831"/>
            <a:ext cx="3096000" cy="207169"/>
          </a:xfrm>
        </p:spPr>
        <p:txBody>
          <a:bodyPr/>
          <a:lstStyle/>
          <a:p>
            <a:fld id="{EE066765-D2D0-48D9-BC46-F648C8DB7387}" type="slidenum">
              <a:rPr lang="es-ES" smtClean="0"/>
              <a:pPr/>
              <a:t>24</a:t>
            </a:fld>
            <a:endParaRPr lang="es-ES"/>
          </a:p>
        </p:txBody>
      </p:sp>
      <p:cxnSp>
        <p:nvCxnSpPr>
          <p:cNvPr id="77" name="76 Conector recto"/>
          <p:cNvCxnSpPr/>
          <p:nvPr/>
        </p:nvCxnSpPr>
        <p:spPr>
          <a:xfrm>
            <a:off x="0" y="396000"/>
            <a:ext cx="9144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960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Deep Learning + Python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10828" y="476672"/>
            <a:ext cx="8547452" cy="59527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2400" kern="0" dirty="0" smtClean="0">
                <a:solidFill>
                  <a:schemeClr val="accent2">
                    <a:lumMod val="50000"/>
                  </a:schemeClr>
                </a:solidFill>
                <a:latin typeface="Arial"/>
                <a:ea typeface="+mj-ea"/>
                <a:cs typeface="+mj-cs"/>
              </a:rPr>
              <a:t>Results</a:t>
            </a:r>
            <a:endParaRPr kumimoji="0" lang="en-US" sz="2400" b="0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GB" kern="0" dirty="0" smtClean="0">
                <a:latin typeface="Arial"/>
                <a:ea typeface="+mj-ea"/>
                <a:cs typeface="+mj-cs"/>
              </a:rPr>
              <a:t>The graph shows the </a:t>
            </a:r>
            <a:r>
              <a:rPr lang="en-GB" kern="0" dirty="0">
                <a:latin typeface="Arial"/>
              </a:rPr>
              <a:t>total equity lines (long + short) </a:t>
            </a:r>
            <a:r>
              <a:rPr lang="en-GB" kern="0" dirty="0" smtClean="0">
                <a:latin typeface="Arial"/>
                <a:ea typeface="+mj-ea"/>
                <a:cs typeface="+mj-cs"/>
              </a:rPr>
              <a:t>for the Neural Networks.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GB" kern="0" dirty="0" err="1">
                <a:latin typeface="Arial"/>
                <a:ea typeface="+mj-ea"/>
                <a:cs typeface="+mj-cs"/>
              </a:rPr>
              <a:t>trainSize</a:t>
            </a:r>
            <a:r>
              <a:rPr lang="en-GB" kern="0" dirty="0">
                <a:latin typeface="Arial"/>
                <a:ea typeface="+mj-ea"/>
                <a:cs typeface="+mj-cs"/>
              </a:rPr>
              <a:t>=1440, </a:t>
            </a:r>
            <a:r>
              <a:rPr lang="en-GB" kern="0" dirty="0" err="1" smtClean="0">
                <a:latin typeface="Arial"/>
                <a:ea typeface="+mj-ea"/>
                <a:cs typeface="+mj-cs"/>
              </a:rPr>
              <a:t>testSize</a:t>
            </a:r>
            <a:r>
              <a:rPr lang="en-GB" kern="0" dirty="0" smtClean="0">
                <a:latin typeface="Arial"/>
                <a:ea typeface="+mj-ea"/>
                <a:cs typeface="+mj-cs"/>
              </a:rPr>
              <a:t>=120, gap=48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75" y="1745170"/>
            <a:ext cx="7556649" cy="419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48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24000" y="6650983"/>
            <a:ext cx="3024000" cy="207017"/>
          </a:xfrm>
        </p:spPr>
        <p:txBody>
          <a:bodyPr/>
          <a:lstStyle/>
          <a:p>
            <a:r>
              <a:rPr lang="en-US" smtClean="0"/>
              <a:t>Deep Learning for Finance</a:t>
            </a:r>
            <a:endParaRPr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0" y="6650983"/>
            <a:ext cx="3024000" cy="207017"/>
          </a:xfrm>
        </p:spPr>
        <p:txBody>
          <a:bodyPr/>
          <a:lstStyle/>
          <a:p>
            <a:r>
              <a:rPr lang="en-US" dirty="0" smtClean="0"/>
              <a:t>Pablo-Manuel </a:t>
            </a:r>
            <a:r>
              <a:rPr lang="en-US" dirty="0" err="1" smtClean="0"/>
              <a:t>Calderón</a:t>
            </a:r>
            <a:r>
              <a:rPr lang="en-US" dirty="0" smtClean="0"/>
              <a:t> </a:t>
            </a:r>
            <a:r>
              <a:rPr lang="en-US" dirty="0" err="1" smtClean="0"/>
              <a:t>Gómez</a:t>
            </a:r>
            <a:r>
              <a:rPr lang="en-US" dirty="0" smtClean="0"/>
              <a:t>, 2018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048000" y="6650831"/>
            <a:ext cx="3096000" cy="207169"/>
          </a:xfrm>
        </p:spPr>
        <p:txBody>
          <a:bodyPr/>
          <a:lstStyle/>
          <a:p>
            <a:fld id="{EE066765-D2D0-48D9-BC46-F648C8DB7387}" type="slidenum">
              <a:rPr lang="es-ES" smtClean="0"/>
              <a:pPr/>
              <a:t>25</a:t>
            </a:fld>
            <a:endParaRPr lang="es-ES"/>
          </a:p>
        </p:txBody>
      </p:sp>
      <p:cxnSp>
        <p:nvCxnSpPr>
          <p:cNvPr id="77" name="76 Conector recto"/>
          <p:cNvCxnSpPr/>
          <p:nvPr/>
        </p:nvCxnSpPr>
        <p:spPr>
          <a:xfrm>
            <a:off x="0" y="396000"/>
            <a:ext cx="9144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960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Deep Learning + Python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10828" y="476672"/>
            <a:ext cx="8547452" cy="59527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2400" kern="0" dirty="0" smtClean="0">
                <a:solidFill>
                  <a:schemeClr val="accent2">
                    <a:lumMod val="50000"/>
                  </a:schemeClr>
                </a:solidFill>
                <a:latin typeface="Arial"/>
                <a:ea typeface="+mj-ea"/>
                <a:cs typeface="+mj-cs"/>
              </a:rPr>
              <a:t>Results</a:t>
            </a:r>
            <a:endParaRPr kumimoji="0" lang="en-US" sz="2400" b="0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GB" kern="0" dirty="0" smtClean="0">
                <a:latin typeface="Arial"/>
                <a:ea typeface="+mj-ea"/>
                <a:cs typeface="+mj-cs"/>
              </a:rPr>
              <a:t>The graph shows the long equity lines for the Neural Networks.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GB" kern="0" dirty="0" err="1">
                <a:latin typeface="Arial"/>
                <a:ea typeface="+mj-ea"/>
                <a:cs typeface="+mj-cs"/>
              </a:rPr>
              <a:t>trainSize</a:t>
            </a:r>
            <a:r>
              <a:rPr lang="en-GB" kern="0" dirty="0">
                <a:latin typeface="Arial"/>
                <a:ea typeface="+mj-ea"/>
                <a:cs typeface="+mj-cs"/>
              </a:rPr>
              <a:t>=1440, </a:t>
            </a:r>
            <a:r>
              <a:rPr lang="en-GB" kern="0" dirty="0" err="1" smtClean="0">
                <a:latin typeface="Arial"/>
                <a:ea typeface="+mj-ea"/>
                <a:cs typeface="+mj-cs"/>
              </a:rPr>
              <a:t>testSize</a:t>
            </a:r>
            <a:r>
              <a:rPr lang="en-GB" kern="0" dirty="0" smtClean="0">
                <a:latin typeface="Arial"/>
                <a:ea typeface="+mj-ea"/>
                <a:cs typeface="+mj-cs"/>
              </a:rPr>
              <a:t>=120, gap=48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889329" cy="4133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74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24000" y="6650983"/>
            <a:ext cx="3024000" cy="207017"/>
          </a:xfrm>
        </p:spPr>
        <p:txBody>
          <a:bodyPr/>
          <a:lstStyle/>
          <a:p>
            <a:r>
              <a:rPr lang="en-US" smtClean="0"/>
              <a:t>Deep Learning for Finance</a:t>
            </a:r>
            <a:endParaRPr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0" y="6650983"/>
            <a:ext cx="3024000" cy="207017"/>
          </a:xfrm>
        </p:spPr>
        <p:txBody>
          <a:bodyPr/>
          <a:lstStyle/>
          <a:p>
            <a:r>
              <a:rPr lang="en-US" dirty="0" smtClean="0"/>
              <a:t>Pablo-Manuel </a:t>
            </a:r>
            <a:r>
              <a:rPr lang="en-US" dirty="0" err="1" smtClean="0"/>
              <a:t>Calderón</a:t>
            </a:r>
            <a:r>
              <a:rPr lang="en-US" dirty="0" smtClean="0"/>
              <a:t> </a:t>
            </a:r>
            <a:r>
              <a:rPr lang="en-US" dirty="0" err="1" smtClean="0"/>
              <a:t>Gómez</a:t>
            </a:r>
            <a:r>
              <a:rPr lang="en-US" dirty="0" smtClean="0"/>
              <a:t>, 2018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048000" y="6650831"/>
            <a:ext cx="3096000" cy="207169"/>
          </a:xfrm>
        </p:spPr>
        <p:txBody>
          <a:bodyPr/>
          <a:lstStyle/>
          <a:p>
            <a:fld id="{EE066765-D2D0-48D9-BC46-F648C8DB7387}" type="slidenum">
              <a:rPr lang="es-ES" smtClean="0"/>
              <a:pPr/>
              <a:t>26</a:t>
            </a:fld>
            <a:endParaRPr lang="es-ES"/>
          </a:p>
        </p:txBody>
      </p:sp>
      <p:cxnSp>
        <p:nvCxnSpPr>
          <p:cNvPr id="77" name="76 Conector recto"/>
          <p:cNvCxnSpPr/>
          <p:nvPr/>
        </p:nvCxnSpPr>
        <p:spPr>
          <a:xfrm>
            <a:off x="0" y="396000"/>
            <a:ext cx="9144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960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Deep Learning + Python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10828" y="476672"/>
            <a:ext cx="8547452" cy="59527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2400" kern="0" dirty="0" smtClean="0">
                <a:solidFill>
                  <a:schemeClr val="accent2">
                    <a:lumMod val="50000"/>
                  </a:schemeClr>
                </a:solidFill>
                <a:latin typeface="Arial"/>
                <a:ea typeface="+mj-ea"/>
                <a:cs typeface="+mj-cs"/>
              </a:rPr>
              <a:t>Results</a:t>
            </a:r>
            <a:endParaRPr kumimoji="0" lang="en-US" sz="2400" b="0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GB" kern="0" dirty="0" smtClean="0">
                <a:latin typeface="Arial"/>
                <a:ea typeface="+mj-ea"/>
                <a:cs typeface="+mj-cs"/>
              </a:rPr>
              <a:t>The graph shows the short equity lines for the Neural Networks.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GB" kern="0" dirty="0" err="1">
                <a:latin typeface="Arial"/>
                <a:ea typeface="+mj-ea"/>
                <a:cs typeface="+mj-cs"/>
              </a:rPr>
              <a:t>trainSize</a:t>
            </a:r>
            <a:r>
              <a:rPr lang="en-GB" kern="0" dirty="0">
                <a:latin typeface="Arial"/>
                <a:ea typeface="+mj-ea"/>
                <a:cs typeface="+mj-cs"/>
              </a:rPr>
              <a:t>=1440, </a:t>
            </a:r>
            <a:r>
              <a:rPr lang="en-GB" kern="0" dirty="0" err="1" smtClean="0">
                <a:latin typeface="Arial"/>
                <a:ea typeface="+mj-ea"/>
                <a:cs typeface="+mj-cs"/>
              </a:rPr>
              <a:t>testSize</a:t>
            </a:r>
            <a:r>
              <a:rPr lang="en-GB" kern="0" dirty="0" smtClean="0">
                <a:latin typeface="Arial"/>
                <a:ea typeface="+mj-ea"/>
                <a:cs typeface="+mj-cs"/>
              </a:rPr>
              <a:t>=120, gap=48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8033271" cy="421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995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24000" y="6650983"/>
            <a:ext cx="3024000" cy="207017"/>
          </a:xfrm>
        </p:spPr>
        <p:txBody>
          <a:bodyPr/>
          <a:lstStyle/>
          <a:p>
            <a:r>
              <a:rPr lang="en-US" smtClean="0"/>
              <a:t>Deep Learning for Finance</a:t>
            </a:r>
            <a:endParaRPr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0" y="6650983"/>
            <a:ext cx="3024000" cy="207017"/>
          </a:xfrm>
        </p:spPr>
        <p:txBody>
          <a:bodyPr/>
          <a:lstStyle/>
          <a:p>
            <a:r>
              <a:rPr lang="en-US" dirty="0" smtClean="0"/>
              <a:t>Pablo-Manuel </a:t>
            </a:r>
            <a:r>
              <a:rPr lang="en-US" dirty="0" err="1" smtClean="0"/>
              <a:t>Calderón</a:t>
            </a:r>
            <a:r>
              <a:rPr lang="en-US" dirty="0" smtClean="0"/>
              <a:t> </a:t>
            </a:r>
            <a:r>
              <a:rPr lang="en-US" dirty="0" err="1" smtClean="0"/>
              <a:t>Gómez</a:t>
            </a:r>
            <a:r>
              <a:rPr lang="en-US" dirty="0" smtClean="0"/>
              <a:t>, 2018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048000" y="6650831"/>
            <a:ext cx="3096000" cy="207169"/>
          </a:xfrm>
        </p:spPr>
        <p:txBody>
          <a:bodyPr/>
          <a:lstStyle/>
          <a:p>
            <a:fld id="{EE066765-D2D0-48D9-BC46-F648C8DB7387}" type="slidenum">
              <a:rPr lang="es-ES" smtClean="0"/>
              <a:pPr/>
              <a:t>27</a:t>
            </a:fld>
            <a:endParaRPr lang="es-ES"/>
          </a:p>
        </p:txBody>
      </p:sp>
      <p:cxnSp>
        <p:nvCxnSpPr>
          <p:cNvPr id="77" name="76 Conector recto"/>
          <p:cNvCxnSpPr/>
          <p:nvPr/>
        </p:nvCxnSpPr>
        <p:spPr>
          <a:xfrm>
            <a:off x="0" y="396000"/>
            <a:ext cx="9144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960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Deep Learning + Python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10828" y="476672"/>
            <a:ext cx="8547452" cy="59527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2400" kern="0" dirty="0" smtClean="0">
                <a:solidFill>
                  <a:schemeClr val="accent2">
                    <a:lumMod val="50000"/>
                  </a:schemeClr>
                </a:solidFill>
                <a:latin typeface="Arial"/>
                <a:ea typeface="+mj-ea"/>
                <a:cs typeface="+mj-cs"/>
              </a:rPr>
              <a:t>Appendix</a:t>
            </a:r>
            <a:endParaRPr kumimoji="0" lang="en-US" sz="2400" b="0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GB" kern="0" dirty="0" smtClean="0">
                <a:latin typeface="Arial"/>
                <a:ea typeface="+mj-ea"/>
                <a:cs typeface="+mj-cs"/>
              </a:rPr>
              <a:t>Confusion matrix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69345"/>
              </p:ext>
            </p:extLst>
          </p:nvPr>
        </p:nvGraphicFramePr>
        <p:xfrm>
          <a:off x="1524000" y="1397000"/>
          <a:ext cx="571229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9063"/>
                <a:gridCol w="337378"/>
                <a:gridCol w="1865655"/>
                <a:gridCol w="180020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 smtClean="0"/>
                        <a:t>True </a:t>
                      </a:r>
                      <a:r>
                        <a:rPr lang="es-ES_tradnl" dirty="0" err="1" smtClean="0"/>
                        <a:t>condition</a:t>
                      </a:r>
                      <a:endParaRPr lang="en-GB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1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0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_tradnl" dirty="0" err="1" smtClean="0"/>
                        <a:t>Predicted</a:t>
                      </a:r>
                      <a:r>
                        <a:rPr lang="es-ES_tradnl" dirty="0" smtClean="0"/>
                        <a:t> </a:t>
                      </a:r>
                      <a:r>
                        <a:rPr lang="es-ES_tradnl" dirty="0" err="1" smtClean="0"/>
                        <a:t>class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1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True positives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False positives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0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False </a:t>
                      </a:r>
                      <a:r>
                        <a:rPr lang="es-ES_tradnl" dirty="0" err="1" smtClean="0"/>
                        <a:t>negatives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True </a:t>
                      </a:r>
                      <a:r>
                        <a:rPr lang="es-ES_tradnl" dirty="0" err="1" smtClean="0"/>
                        <a:t>negatives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1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24000" y="6650983"/>
            <a:ext cx="3024000" cy="207017"/>
          </a:xfrm>
        </p:spPr>
        <p:txBody>
          <a:bodyPr/>
          <a:lstStyle/>
          <a:p>
            <a:r>
              <a:rPr lang="en-US" smtClean="0"/>
              <a:t>Deep Learning for Finance</a:t>
            </a:r>
            <a:endParaRPr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0" y="6650983"/>
            <a:ext cx="3024000" cy="207017"/>
          </a:xfrm>
        </p:spPr>
        <p:txBody>
          <a:bodyPr/>
          <a:lstStyle/>
          <a:p>
            <a:r>
              <a:rPr lang="en-US" dirty="0" smtClean="0"/>
              <a:t>Pablo-Manuel </a:t>
            </a:r>
            <a:r>
              <a:rPr lang="en-US" dirty="0" err="1" smtClean="0"/>
              <a:t>Calderón</a:t>
            </a:r>
            <a:r>
              <a:rPr lang="en-US" dirty="0" smtClean="0"/>
              <a:t> </a:t>
            </a:r>
            <a:r>
              <a:rPr lang="en-US" dirty="0" err="1" smtClean="0"/>
              <a:t>Gómez</a:t>
            </a:r>
            <a:r>
              <a:rPr lang="en-US" dirty="0" smtClean="0"/>
              <a:t>, 2018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048000" y="6650831"/>
            <a:ext cx="3096000" cy="207169"/>
          </a:xfrm>
        </p:spPr>
        <p:txBody>
          <a:bodyPr/>
          <a:lstStyle/>
          <a:p>
            <a:fld id="{EE066765-D2D0-48D9-BC46-F648C8DB7387}" type="slidenum">
              <a:rPr lang="es-ES" smtClean="0"/>
              <a:pPr/>
              <a:t>3</a:t>
            </a:fld>
            <a:endParaRPr lang="es-ES"/>
          </a:p>
        </p:txBody>
      </p:sp>
      <p:cxnSp>
        <p:nvCxnSpPr>
          <p:cNvPr id="77" name="76 Conector recto"/>
          <p:cNvCxnSpPr/>
          <p:nvPr/>
        </p:nvCxnSpPr>
        <p:spPr>
          <a:xfrm>
            <a:off x="0" y="396000"/>
            <a:ext cx="9144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960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Deep Learning + Python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10828" y="476672"/>
            <a:ext cx="8857108" cy="59527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2400" kern="0" dirty="0" smtClean="0">
                <a:solidFill>
                  <a:schemeClr val="accent2">
                    <a:lumMod val="50000"/>
                  </a:schemeClr>
                </a:solidFill>
                <a:latin typeface="Arial"/>
                <a:ea typeface="+mj-ea"/>
                <a:cs typeface="+mj-cs"/>
              </a:rPr>
              <a:t>The </a:t>
            </a:r>
            <a:r>
              <a:rPr lang="en-GB" sz="2400" kern="0" dirty="0">
                <a:solidFill>
                  <a:schemeClr val="accent2">
                    <a:lumMod val="50000"/>
                  </a:schemeClr>
                </a:solidFill>
                <a:latin typeface="Arial"/>
                <a:ea typeface="+mj-ea"/>
                <a:cs typeface="+mj-cs"/>
              </a:rPr>
              <a:t>foreign exchange market (Forex, FX, or currency market)</a:t>
            </a:r>
            <a:endParaRPr kumimoji="0" lang="en-US" sz="2400" b="0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s-ES" kern="0" dirty="0">
                <a:latin typeface="Arial"/>
                <a:ea typeface="+mj-ea"/>
                <a:cs typeface="+mj-cs"/>
              </a:rPr>
              <a:t>FOREX: </a:t>
            </a:r>
            <a:r>
              <a:rPr lang="en-GB" kern="0" dirty="0">
                <a:latin typeface="Arial"/>
                <a:ea typeface="+mj-ea"/>
                <a:cs typeface="+mj-cs"/>
              </a:rPr>
              <a:t>is a global </a:t>
            </a:r>
            <a:r>
              <a:rPr lang="en-GB" kern="0" dirty="0" smtClean="0">
                <a:latin typeface="Arial"/>
                <a:ea typeface="+mj-ea"/>
                <a:cs typeface="+mj-cs"/>
              </a:rPr>
              <a:t>decentralized </a:t>
            </a:r>
            <a:r>
              <a:rPr lang="en-GB" kern="0" dirty="0">
                <a:latin typeface="Arial"/>
                <a:ea typeface="+mj-ea"/>
                <a:cs typeface="+mj-cs"/>
              </a:rPr>
              <a:t>market for the trading of </a:t>
            </a:r>
            <a:r>
              <a:rPr lang="en-GB" kern="0" dirty="0" smtClean="0">
                <a:latin typeface="Arial"/>
                <a:ea typeface="+mj-ea"/>
                <a:cs typeface="+mj-cs"/>
              </a:rPr>
              <a:t>currencies</a:t>
            </a:r>
            <a:r>
              <a:rPr lang="es-ES" kern="0" dirty="0" smtClean="0">
                <a:latin typeface="Arial"/>
                <a:ea typeface="+mj-ea"/>
                <a:cs typeface="+mj-cs"/>
              </a:rPr>
              <a:t>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kern="0" dirty="0">
                <a:latin typeface="Arial"/>
                <a:ea typeface="+mj-ea"/>
                <a:cs typeface="+mj-cs"/>
              </a:rPr>
              <a:t>The foreign exchange market is unique because of the following characteristics:</a:t>
            </a:r>
            <a:endParaRPr lang="es-ES" kern="0" dirty="0">
              <a:latin typeface="Arial"/>
              <a:ea typeface="+mj-ea"/>
              <a:cs typeface="+mj-cs"/>
            </a:endParaRP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latin typeface="Arial"/>
                <a:ea typeface="+mj-ea"/>
                <a:cs typeface="+mj-cs"/>
              </a:rPr>
              <a:t>Its </a:t>
            </a:r>
            <a:r>
              <a:rPr lang="en-GB" kern="0" dirty="0">
                <a:latin typeface="Arial"/>
                <a:ea typeface="+mj-ea"/>
                <a:cs typeface="+mj-cs"/>
              </a:rPr>
              <a:t>huge trading volume, representing the largest asset class in the world leading to high </a:t>
            </a:r>
            <a:r>
              <a:rPr lang="en-GB" kern="0" dirty="0" smtClean="0">
                <a:latin typeface="Arial"/>
                <a:ea typeface="+mj-ea"/>
                <a:cs typeface="+mj-cs"/>
              </a:rPr>
              <a:t>liquidity</a:t>
            </a:r>
            <a:r>
              <a:rPr lang="es-ES" kern="0" dirty="0" smtClean="0">
                <a:latin typeface="Arial"/>
                <a:ea typeface="+mj-ea"/>
                <a:cs typeface="+mj-cs"/>
              </a:rPr>
              <a:t>.</a:t>
            </a: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latin typeface="Arial"/>
                <a:ea typeface="+mj-ea"/>
                <a:cs typeface="+mj-cs"/>
              </a:rPr>
              <a:t>Its geographical dispersion</a:t>
            </a:r>
            <a:r>
              <a:rPr lang="es-ES" kern="0" dirty="0" smtClean="0">
                <a:latin typeface="Arial"/>
                <a:ea typeface="+mj-ea"/>
                <a:cs typeface="+mj-cs"/>
              </a:rPr>
              <a:t>.</a:t>
            </a:r>
            <a:endParaRPr lang="es-ES" kern="0" dirty="0">
              <a:latin typeface="Arial"/>
              <a:ea typeface="+mj-ea"/>
              <a:cs typeface="+mj-cs"/>
            </a:endParaRP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latin typeface="Arial"/>
                <a:ea typeface="+mj-ea"/>
                <a:cs typeface="+mj-cs"/>
              </a:rPr>
              <a:t>Its </a:t>
            </a:r>
            <a:r>
              <a:rPr lang="en-GB" kern="0" dirty="0">
                <a:latin typeface="Arial"/>
                <a:ea typeface="+mj-ea"/>
                <a:cs typeface="+mj-cs"/>
              </a:rPr>
              <a:t>continuous operation: 24 hours a day except </a:t>
            </a:r>
            <a:r>
              <a:rPr lang="en-GB" kern="0" dirty="0" smtClean="0">
                <a:latin typeface="Arial"/>
                <a:ea typeface="+mj-ea"/>
                <a:cs typeface="+mj-cs"/>
              </a:rPr>
              <a:t>weekends</a:t>
            </a:r>
            <a:r>
              <a:rPr lang="es-ES" kern="0" dirty="0" smtClean="0">
                <a:latin typeface="Arial"/>
                <a:ea typeface="+mj-ea"/>
                <a:cs typeface="+mj-cs"/>
              </a:rPr>
              <a:t>.</a:t>
            </a: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latin typeface="Arial"/>
                <a:ea typeface="+mj-ea"/>
                <a:cs typeface="+mj-cs"/>
              </a:rPr>
              <a:t>The </a:t>
            </a:r>
            <a:r>
              <a:rPr lang="en-GB" kern="0" dirty="0">
                <a:latin typeface="Arial"/>
                <a:ea typeface="+mj-ea"/>
                <a:cs typeface="+mj-cs"/>
              </a:rPr>
              <a:t>use of leverage to enhance profit and loss margins and </a:t>
            </a:r>
            <a:r>
              <a:rPr lang="en-GB" kern="0" dirty="0" smtClean="0">
                <a:latin typeface="Arial"/>
                <a:ea typeface="+mj-ea"/>
                <a:cs typeface="+mj-cs"/>
              </a:rPr>
              <a:t/>
            </a:r>
            <a:br>
              <a:rPr lang="en-GB" kern="0" dirty="0" smtClean="0">
                <a:latin typeface="Arial"/>
                <a:ea typeface="+mj-ea"/>
                <a:cs typeface="+mj-cs"/>
              </a:rPr>
            </a:br>
            <a:r>
              <a:rPr lang="en-GB" kern="0" dirty="0" smtClean="0">
                <a:latin typeface="Arial"/>
                <a:ea typeface="+mj-ea"/>
                <a:cs typeface="+mj-cs"/>
              </a:rPr>
              <a:t>with </a:t>
            </a:r>
            <a:r>
              <a:rPr lang="en-GB" kern="0" dirty="0">
                <a:latin typeface="Arial"/>
                <a:ea typeface="+mj-ea"/>
                <a:cs typeface="+mj-cs"/>
              </a:rPr>
              <a:t>respect to account </a:t>
            </a:r>
            <a:r>
              <a:rPr lang="en-GB" kern="0" dirty="0" smtClean="0">
                <a:latin typeface="Arial"/>
                <a:ea typeface="+mj-ea"/>
                <a:cs typeface="+mj-cs"/>
              </a:rPr>
              <a:t>size.</a:t>
            </a:r>
            <a:endParaRPr lang="es-ES" kern="0" dirty="0">
              <a:latin typeface="Arial"/>
              <a:ea typeface="+mj-ea"/>
              <a:cs typeface="+mj-cs"/>
            </a:endParaRP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latin typeface="Arial"/>
                <a:ea typeface="+mj-ea"/>
                <a:cs typeface="+mj-cs"/>
              </a:rPr>
              <a:t>About 95% of the operations are purely speculative.</a:t>
            </a: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latin typeface="Arial"/>
                <a:ea typeface="+mj-ea"/>
                <a:cs typeface="+mj-cs"/>
              </a:rPr>
              <a:t>Buying price (BID), selling price (ASK</a:t>
            </a:r>
            <a:r>
              <a:rPr lang="es-ES" kern="0" dirty="0" smtClean="0">
                <a:latin typeface="Arial"/>
                <a:ea typeface="+mj-ea"/>
                <a:cs typeface="+mj-cs"/>
              </a:rPr>
              <a:t>).</a:t>
            </a:r>
            <a:endParaRPr lang="es-ES" kern="0" dirty="0">
              <a:latin typeface="Arial"/>
              <a:ea typeface="+mj-ea"/>
              <a:cs typeface="+mj-cs"/>
            </a:endParaRP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latin typeface="Arial"/>
                <a:ea typeface="+mj-ea"/>
                <a:cs typeface="+mj-cs"/>
              </a:rPr>
              <a:t>It allows long and short operations.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kern="0" dirty="0">
              <a:latin typeface="Arial"/>
              <a:ea typeface="+mj-ea"/>
              <a:cs typeface="+mj-cs"/>
            </a:endParaRPr>
          </a:p>
        </p:txBody>
      </p:sp>
      <p:pic>
        <p:nvPicPr>
          <p:cNvPr id="64" name="9 Imagen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5667" y="4000505"/>
            <a:ext cx="7112667" cy="2555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" name="10 Imagen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48264" y="2181303"/>
            <a:ext cx="2040000" cy="146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ight Arrow 61"/>
          <p:cNvSpPr/>
          <p:nvPr/>
        </p:nvSpPr>
        <p:spPr>
          <a:xfrm>
            <a:off x="3895432" y="3170416"/>
            <a:ext cx="3556887" cy="1440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24000" y="6650983"/>
            <a:ext cx="3024000" cy="207017"/>
          </a:xfrm>
        </p:spPr>
        <p:txBody>
          <a:bodyPr/>
          <a:lstStyle/>
          <a:p>
            <a:r>
              <a:rPr lang="en-US" smtClean="0"/>
              <a:t>Deep Learning for Finance</a:t>
            </a:r>
            <a:endParaRPr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0" y="6650983"/>
            <a:ext cx="3024000" cy="207017"/>
          </a:xfrm>
        </p:spPr>
        <p:txBody>
          <a:bodyPr/>
          <a:lstStyle/>
          <a:p>
            <a:r>
              <a:rPr lang="en-US" dirty="0" smtClean="0"/>
              <a:t>Pablo-Manuel </a:t>
            </a:r>
            <a:r>
              <a:rPr lang="en-US" dirty="0" err="1" smtClean="0"/>
              <a:t>Calderón</a:t>
            </a:r>
            <a:r>
              <a:rPr lang="en-US" dirty="0" smtClean="0"/>
              <a:t> </a:t>
            </a:r>
            <a:r>
              <a:rPr lang="en-US" dirty="0" err="1" smtClean="0"/>
              <a:t>Gómez</a:t>
            </a:r>
            <a:r>
              <a:rPr lang="en-US" dirty="0" smtClean="0"/>
              <a:t>, 2018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048000" y="6650831"/>
            <a:ext cx="3096000" cy="207169"/>
          </a:xfrm>
        </p:spPr>
        <p:txBody>
          <a:bodyPr/>
          <a:lstStyle/>
          <a:p>
            <a:fld id="{EE066765-D2D0-48D9-BC46-F648C8DB7387}" type="slidenum">
              <a:rPr lang="es-ES" smtClean="0"/>
              <a:pPr/>
              <a:t>4</a:t>
            </a:fld>
            <a:endParaRPr lang="es-ES"/>
          </a:p>
        </p:txBody>
      </p:sp>
      <p:cxnSp>
        <p:nvCxnSpPr>
          <p:cNvPr id="77" name="76 Conector recto"/>
          <p:cNvCxnSpPr/>
          <p:nvPr/>
        </p:nvCxnSpPr>
        <p:spPr>
          <a:xfrm>
            <a:off x="0" y="396000"/>
            <a:ext cx="9144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960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Deep Learning + Python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10828" y="476672"/>
            <a:ext cx="8857108" cy="59527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0" dirty="0" smtClean="0">
                <a:solidFill>
                  <a:schemeClr val="accent2">
                    <a:lumMod val="50000"/>
                  </a:schemeClr>
                </a:solidFill>
                <a:latin typeface="Arial"/>
                <a:ea typeface="+mj-ea"/>
                <a:cs typeface="+mj-cs"/>
              </a:rPr>
              <a:t>Process description</a:t>
            </a:r>
            <a:endParaRPr kumimoji="0" lang="en-US" sz="2400" b="0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kern="0" dirty="0" smtClean="0">
                <a:latin typeface="Arial"/>
                <a:ea typeface="+mj-ea"/>
                <a:cs typeface="+mj-cs"/>
              </a:rPr>
              <a:t>Read instrument data from csv file into </a:t>
            </a:r>
            <a:r>
              <a:rPr lang="en-US" kern="0" dirty="0" err="1" smtClean="0">
                <a:latin typeface="Arial"/>
                <a:ea typeface="+mj-ea"/>
                <a:cs typeface="+mj-cs"/>
              </a:rPr>
              <a:t>dataframe</a:t>
            </a:r>
            <a:r>
              <a:rPr lang="en-US" kern="0" dirty="0" smtClean="0">
                <a:latin typeface="Arial"/>
                <a:ea typeface="+mj-ea"/>
                <a:cs typeface="+mj-cs"/>
              </a:rPr>
              <a:t>.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kern="0" dirty="0" smtClean="0">
              <a:latin typeface="Arial"/>
              <a:ea typeface="+mj-ea"/>
              <a:cs typeface="+mj-cs"/>
            </a:endParaRP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kern="0" dirty="0">
              <a:latin typeface="Arial"/>
              <a:ea typeface="+mj-ea"/>
              <a:cs typeface="+mj-cs"/>
            </a:endParaRP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kern="0" dirty="0" smtClean="0">
                <a:latin typeface="Arial"/>
                <a:ea typeface="+mj-ea"/>
                <a:cs typeface="+mj-cs"/>
              </a:rPr>
              <a:t>Calculate </a:t>
            </a:r>
            <a:r>
              <a:rPr lang="en-US" kern="0" dirty="0">
                <a:latin typeface="Arial"/>
                <a:ea typeface="+mj-ea"/>
                <a:cs typeface="+mj-cs"/>
              </a:rPr>
              <a:t>the Inputs (</a:t>
            </a:r>
            <a:r>
              <a:rPr lang="en-US" kern="0" dirty="0" smtClean="0">
                <a:latin typeface="Arial"/>
                <a:ea typeface="+mj-ea"/>
                <a:cs typeface="+mj-cs"/>
              </a:rPr>
              <a:t>X).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kern="0" dirty="0" smtClean="0">
                <a:latin typeface="Arial"/>
                <a:ea typeface="+mj-ea"/>
                <a:cs typeface="+mj-cs"/>
              </a:rPr>
              <a:t>Define the One-Hot encoding.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kern="0" dirty="0">
              <a:latin typeface="Arial"/>
              <a:ea typeface="+mj-ea"/>
              <a:cs typeface="+mj-cs"/>
            </a:endParaRP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kern="0" dirty="0" smtClean="0">
              <a:latin typeface="Arial"/>
              <a:ea typeface="+mj-ea"/>
              <a:cs typeface="+mj-cs"/>
            </a:endParaRP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kern="0" dirty="0"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kern="0" dirty="0" smtClean="0">
                <a:latin typeface="Arial"/>
              </a:rPr>
              <a:t>Calculate the predictions (Y).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kern="0" dirty="0" smtClean="0">
                <a:latin typeface="Arial"/>
                <a:ea typeface="+mj-ea"/>
                <a:cs typeface="+mj-cs"/>
              </a:rPr>
              <a:t>Create the train and test windows.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kern="0" dirty="0" smtClean="0">
              <a:latin typeface="Arial"/>
              <a:ea typeface="+mj-ea"/>
              <a:cs typeface="+mj-cs"/>
            </a:endParaRP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kern="0" dirty="0">
              <a:latin typeface="Arial"/>
              <a:ea typeface="+mj-ea"/>
              <a:cs typeface="+mj-cs"/>
            </a:endParaRP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kern="0" dirty="0">
              <a:latin typeface="Arial"/>
              <a:ea typeface="+mj-ea"/>
              <a:cs typeface="+mj-cs"/>
            </a:endParaRP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kern="0" dirty="0" smtClean="0">
              <a:latin typeface="Arial"/>
              <a:ea typeface="+mj-ea"/>
              <a:cs typeface="+mj-cs"/>
            </a:endParaRP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kern="0" dirty="0">
              <a:latin typeface="Arial"/>
              <a:ea typeface="+mj-ea"/>
              <a:cs typeface="+mj-cs"/>
            </a:endParaRP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kern="0" dirty="0" smtClean="0">
              <a:latin typeface="Arial"/>
              <a:ea typeface="+mj-ea"/>
              <a:cs typeface="+mj-cs"/>
            </a:endParaRP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kern="0" dirty="0" smtClean="0">
                <a:latin typeface="Arial"/>
                <a:ea typeface="+mj-ea"/>
                <a:cs typeface="+mj-cs"/>
              </a:rPr>
              <a:t>Define the algorithms to use.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kern="0" dirty="0" smtClean="0">
                <a:latin typeface="Arial"/>
                <a:ea typeface="+mj-ea"/>
                <a:cs typeface="+mj-cs"/>
              </a:rPr>
              <a:t>Run the algorithms.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kern="0" dirty="0" smtClean="0">
                <a:latin typeface="Arial"/>
                <a:ea typeface="+mj-ea"/>
                <a:cs typeface="+mj-cs"/>
              </a:rPr>
              <a:t>Calculate global results.</a:t>
            </a:r>
            <a:endParaRPr lang="en-US" kern="0" dirty="0">
              <a:latin typeface="Arial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365104"/>
            <a:ext cx="2555278" cy="170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9" name="Rectángulo 18"/>
          <p:cNvSpPr/>
          <p:nvPr/>
        </p:nvSpPr>
        <p:spPr>
          <a:xfrm>
            <a:off x="7573182" y="1487909"/>
            <a:ext cx="252000" cy="221457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1200" dirty="0" smtClean="0"/>
              <a:t>Y1</a:t>
            </a:r>
          </a:p>
          <a:p>
            <a:pPr algn="ctr"/>
            <a:r>
              <a:rPr lang="es-ES" sz="1200" dirty="0" smtClean="0"/>
              <a:t>Y2</a:t>
            </a:r>
          </a:p>
          <a:p>
            <a:pPr algn="ctr"/>
            <a:r>
              <a:rPr lang="es-ES" sz="1200" dirty="0" smtClean="0"/>
              <a:t>Y3</a:t>
            </a:r>
          </a:p>
          <a:p>
            <a:pPr algn="ctr"/>
            <a:r>
              <a:rPr lang="es-ES" sz="1200" dirty="0" smtClean="0"/>
              <a:t>…</a:t>
            </a:r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/>
              <a:t>Y</a:t>
            </a:r>
            <a:r>
              <a:rPr lang="en-US" sz="1200" dirty="0" smtClean="0"/>
              <a:t>i</a:t>
            </a:r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…</a:t>
            </a:r>
            <a:endParaRPr lang="en-US" sz="1200" dirty="0"/>
          </a:p>
          <a:p>
            <a:pPr algn="ctr"/>
            <a:r>
              <a:rPr lang="en-US" sz="1200" dirty="0" err="1"/>
              <a:t>Y</a:t>
            </a:r>
            <a:r>
              <a:rPr lang="en-US" sz="1200" dirty="0" err="1" smtClean="0"/>
              <a:t>n</a:t>
            </a:r>
            <a:endParaRPr lang="es-ES" sz="1200" dirty="0" smtClean="0"/>
          </a:p>
        </p:txBody>
      </p:sp>
      <p:sp>
        <p:nvSpPr>
          <p:cNvPr id="144" name="Rectángulo 19"/>
          <p:cNvSpPr/>
          <p:nvPr/>
        </p:nvSpPr>
        <p:spPr>
          <a:xfrm>
            <a:off x="6009165" y="1182423"/>
            <a:ext cx="720000" cy="2286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Inputs X</a:t>
            </a:r>
            <a:endParaRPr lang="en-US" sz="1200" dirty="0"/>
          </a:p>
        </p:txBody>
      </p:sp>
      <p:grpSp>
        <p:nvGrpSpPr>
          <p:cNvPr id="3" name="Group 2"/>
          <p:cNvGrpSpPr/>
          <p:nvPr/>
        </p:nvGrpSpPr>
        <p:grpSpPr>
          <a:xfrm>
            <a:off x="4917022" y="1483031"/>
            <a:ext cx="2271302" cy="2219456"/>
            <a:chOff x="6660232" y="1136088"/>
            <a:chExt cx="2271302" cy="2219456"/>
          </a:xfrm>
        </p:grpSpPr>
        <p:sp>
          <p:nvSpPr>
            <p:cNvPr id="146" name="Rectángulo 18"/>
            <p:cNvSpPr/>
            <p:nvPr/>
          </p:nvSpPr>
          <p:spPr>
            <a:xfrm>
              <a:off x="6660232" y="1136088"/>
              <a:ext cx="442914" cy="22145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t1</a:t>
              </a:r>
            </a:p>
            <a:p>
              <a:pPr algn="ctr"/>
              <a:r>
                <a:rPr lang="es-ES" sz="1200" dirty="0" smtClean="0"/>
                <a:t>t2</a:t>
              </a:r>
            </a:p>
            <a:p>
              <a:pPr algn="ctr"/>
              <a:r>
                <a:rPr lang="es-ES" sz="1200" dirty="0" smtClean="0"/>
                <a:t>t3</a:t>
              </a:r>
            </a:p>
            <a:p>
              <a:pPr algn="ctr"/>
              <a:r>
                <a:rPr lang="es-ES" sz="1200" dirty="0" smtClean="0"/>
                <a:t>…</a:t>
              </a:r>
            </a:p>
            <a:p>
              <a:pPr algn="ctr"/>
              <a:endParaRPr lang="es-ES" sz="1200" dirty="0" smtClean="0"/>
            </a:p>
            <a:p>
              <a:pPr algn="ctr"/>
              <a:endParaRPr lang="es-ES" sz="1200" dirty="0" smtClean="0"/>
            </a:p>
            <a:p>
              <a:pPr algn="ctr"/>
              <a:r>
                <a:rPr lang="es-ES" sz="1200" dirty="0" smtClean="0"/>
                <a:t>ti</a:t>
              </a:r>
            </a:p>
            <a:p>
              <a:pPr algn="ctr"/>
              <a:endParaRPr lang="es-ES" sz="1200" dirty="0" smtClean="0"/>
            </a:p>
            <a:p>
              <a:pPr algn="ctr"/>
              <a:endParaRPr lang="es-ES" sz="1200" dirty="0" smtClean="0"/>
            </a:p>
            <a:p>
              <a:pPr algn="ctr"/>
              <a:r>
                <a:rPr lang="es-ES" sz="1200" dirty="0" smtClean="0"/>
                <a:t>…</a:t>
              </a:r>
            </a:p>
            <a:p>
              <a:pPr algn="ctr"/>
              <a:r>
                <a:rPr lang="es-ES" sz="1200" dirty="0" err="1" smtClean="0"/>
                <a:t>tn</a:t>
              </a:r>
              <a:endParaRPr lang="en-US" sz="2400" dirty="0"/>
            </a:p>
          </p:txBody>
        </p:sp>
        <p:grpSp>
          <p:nvGrpSpPr>
            <p:cNvPr id="1052" name="Group 1051"/>
            <p:cNvGrpSpPr/>
            <p:nvPr/>
          </p:nvGrpSpPr>
          <p:grpSpPr>
            <a:xfrm>
              <a:off x="7088433" y="1140966"/>
              <a:ext cx="1843101" cy="2214578"/>
              <a:chOff x="3291106" y="3940969"/>
              <a:chExt cx="1843101" cy="2214578"/>
            </a:xfrm>
          </p:grpSpPr>
          <p:sp>
            <p:nvSpPr>
              <p:cNvPr id="148" name="Rectángulo 5"/>
              <p:cNvSpPr/>
              <p:nvPr/>
            </p:nvSpPr>
            <p:spPr>
              <a:xfrm>
                <a:off x="3291106" y="3940969"/>
                <a:ext cx="1843101" cy="221457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sp>
            <p:nvSpPr>
              <p:cNvPr id="150" name="Rectángulo 5"/>
              <p:cNvSpPr/>
              <p:nvPr/>
            </p:nvSpPr>
            <p:spPr>
              <a:xfrm>
                <a:off x="3291106" y="3940969"/>
                <a:ext cx="204790" cy="2214578"/>
              </a:xfrm>
              <a:prstGeom prst="rect">
                <a:avLst/>
              </a:prstGeom>
              <a:solidFill>
                <a:schemeClr val="bg1"/>
              </a:solidFill>
              <a:ln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s-ES" sz="1200" dirty="0" smtClean="0"/>
                  <a:t>SMA 21</a:t>
                </a:r>
                <a:endParaRPr lang="en-US" sz="1200" dirty="0"/>
              </a:p>
            </p:txBody>
          </p:sp>
          <p:sp>
            <p:nvSpPr>
              <p:cNvPr id="151" name="Rectángulo 5"/>
              <p:cNvSpPr/>
              <p:nvPr/>
            </p:nvSpPr>
            <p:spPr>
              <a:xfrm>
                <a:off x="3495894" y="3940969"/>
                <a:ext cx="204790" cy="2214578"/>
              </a:xfrm>
              <a:prstGeom prst="rect">
                <a:avLst/>
              </a:prstGeom>
              <a:solidFill>
                <a:schemeClr val="bg1"/>
              </a:solidFill>
              <a:ln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s-ES" sz="1200" dirty="0" smtClean="0"/>
                  <a:t>SMA 48</a:t>
                </a:r>
                <a:endParaRPr lang="en-US" sz="1200" dirty="0"/>
              </a:p>
            </p:txBody>
          </p:sp>
          <p:sp>
            <p:nvSpPr>
              <p:cNvPr id="152" name="Rectángulo 5"/>
              <p:cNvSpPr/>
              <p:nvPr/>
            </p:nvSpPr>
            <p:spPr>
              <a:xfrm>
                <a:off x="3700682" y="3940969"/>
                <a:ext cx="204790" cy="2214578"/>
              </a:xfrm>
              <a:prstGeom prst="rect">
                <a:avLst/>
              </a:prstGeom>
              <a:solidFill>
                <a:schemeClr val="bg1"/>
              </a:solidFill>
              <a:ln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s-ES" sz="1200" dirty="0" smtClean="0"/>
                  <a:t>SMA…</a:t>
                </a:r>
                <a:endParaRPr lang="en-US" sz="1200" dirty="0"/>
              </a:p>
            </p:txBody>
          </p:sp>
          <p:sp>
            <p:nvSpPr>
              <p:cNvPr id="153" name="Rectángulo 5"/>
              <p:cNvSpPr/>
              <p:nvPr/>
            </p:nvSpPr>
            <p:spPr>
              <a:xfrm>
                <a:off x="3905470" y="3940969"/>
                <a:ext cx="204790" cy="2214578"/>
              </a:xfrm>
              <a:prstGeom prst="rect">
                <a:avLst/>
              </a:prstGeom>
              <a:solidFill>
                <a:schemeClr val="bg1"/>
              </a:solidFill>
              <a:ln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s-ES" sz="1200" dirty="0" smtClean="0"/>
                  <a:t>SMA 192</a:t>
                </a:r>
                <a:endParaRPr lang="en-US" sz="1200" dirty="0"/>
              </a:p>
            </p:txBody>
          </p:sp>
          <p:sp>
            <p:nvSpPr>
              <p:cNvPr id="154" name="Rectángulo 5"/>
              <p:cNvSpPr/>
              <p:nvPr/>
            </p:nvSpPr>
            <p:spPr>
              <a:xfrm>
                <a:off x="4110258" y="3940969"/>
                <a:ext cx="204790" cy="2214578"/>
              </a:xfrm>
              <a:prstGeom prst="rect">
                <a:avLst/>
              </a:prstGeom>
              <a:solidFill>
                <a:schemeClr val="bg1"/>
              </a:solidFill>
              <a:ln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s-ES" sz="1200" dirty="0" smtClean="0"/>
                  <a:t>EMA 21</a:t>
                </a:r>
                <a:endParaRPr lang="en-US" sz="1200" dirty="0"/>
              </a:p>
            </p:txBody>
          </p:sp>
          <p:sp>
            <p:nvSpPr>
              <p:cNvPr id="155" name="Rectángulo 5"/>
              <p:cNvSpPr/>
              <p:nvPr/>
            </p:nvSpPr>
            <p:spPr>
              <a:xfrm>
                <a:off x="4315046" y="3940969"/>
                <a:ext cx="204790" cy="2214578"/>
              </a:xfrm>
              <a:prstGeom prst="rect">
                <a:avLst/>
              </a:prstGeom>
              <a:solidFill>
                <a:schemeClr val="bg1"/>
              </a:solidFill>
              <a:ln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s-ES" sz="1200" dirty="0" smtClean="0"/>
                  <a:t>EMA…</a:t>
                </a:r>
                <a:endParaRPr lang="en-US" sz="1200" dirty="0"/>
              </a:p>
            </p:txBody>
          </p:sp>
          <p:sp>
            <p:nvSpPr>
              <p:cNvPr id="156" name="Rectángulo 5"/>
              <p:cNvSpPr/>
              <p:nvPr/>
            </p:nvSpPr>
            <p:spPr>
              <a:xfrm>
                <a:off x="4519834" y="3940969"/>
                <a:ext cx="204790" cy="2214578"/>
              </a:xfrm>
              <a:prstGeom prst="rect">
                <a:avLst/>
              </a:prstGeom>
              <a:solidFill>
                <a:schemeClr val="bg1"/>
              </a:solidFill>
              <a:ln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s-ES" sz="1200" dirty="0" smtClean="0"/>
                  <a:t>…</a:t>
                </a:r>
                <a:endParaRPr lang="en-US" sz="1200" dirty="0"/>
              </a:p>
            </p:txBody>
          </p:sp>
          <p:sp>
            <p:nvSpPr>
              <p:cNvPr id="157" name="Rectángulo 5"/>
              <p:cNvSpPr/>
              <p:nvPr/>
            </p:nvSpPr>
            <p:spPr>
              <a:xfrm>
                <a:off x="4724629" y="3940969"/>
                <a:ext cx="204790" cy="2214578"/>
              </a:xfrm>
              <a:prstGeom prst="rect">
                <a:avLst/>
              </a:prstGeom>
              <a:solidFill>
                <a:schemeClr val="bg1"/>
              </a:solidFill>
              <a:ln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58" name="Rectángulo 5"/>
              <p:cNvSpPr/>
              <p:nvPr/>
            </p:nvSpPr>
            <p:spPr>
              <a:xfrm>
                <a:off x="4929417" y="3940969"/>
                <a:ext cx="204790" cy="2214578"/>
              </a:xfrm>
              <a:prstGeom prst="rect">
                <a:avLst/>
              </a:prstGeom>
              <a:solidFill>
                <a:schemeClr val="bg1"/>
              </a:solidFill>
              <a:ln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endParaRPr lang="en-US" sz="1200" dirty="0"/>
              </a:p>
            </p:txBody>
          </p:sp>
        </p:grpSp>
      </p:grpSp>
      <p:sp>
        <p:nvSpPr>
          <p:cNvPr id="170" name="Rectángulo 19"/>
          <p:cNvSpPr/>
          <p:nvPr/>
        </p:nvSpPr>
        <p:spPr>
          <a:xfrm>
            <a:off x="7177182" y="1182423"/>
            <a:ext cx="1044000" cy="2286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Predictions Y</a:t>
            </a:r>
            <a:endParaRPr lang="en-GB" sz="1200" dirty="0"/>
          </a:p>
        </p:txBody>
      </p:sp>
      <p:grpSp>
        <p:nvGrpSpPr>
          <p:cNvPr id="7" name="Group 6"/>
          <p:cNvGrpSpPr/>
          <p:nvPr/>
        </p:nvGrpSpPr>
        <p:grpSpPr>
          <a:xfrm>
            <a:off x="1184493" y="1248744"/>
            <a:ext cx="2379395" cy="394914"/>
            <a:chOff x="1184493" y="1150955"/>
            <a:chExt cx="2379395" cy="477845"/>
          </a:xfrm>
        </p:grpSpPr>
        <p:grpSp>
          <p:nvGrpSpPr>
            <p:cNvPr id="1044" name="Group 1043"/>
            <p:cNvGrpSpPr>
              <a:grpSpLocks noChangeAspect="1"/>
            </p:cNvGrpSpPr>
            <p:nvPr/>
          </p:nvGrpSpPr>
          <p:grpSpPr>
            <a:xfrm>
              <a:off x="1184493" y="1150955"/>
              <a:ext cx="384870" cy="477845"/>
              <a:chOff x="390830" y="3712270"/>
              <a:chExt cx="875974" cy="1087591"/>
            </a:xfrm>
          </p:grpSpPr>
          <p:cxnSp>
            <p:nvCxnSpPr>
              <p:cNvPr id="80" name="Straight Connector 79"/>
              <p:cNvCxnSpPr/>
              <p:nvPr/>
            </p:nvCxnSpPr>
            <p:spPr>
              <a:xfrm>
                <a:off x="1110997" y="3932261"/>
                <a:ext cx="0" cy="867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395536" y="3717032"/>
                <a:ext cx="0" cy="10801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H="1" flipV="1">
                <a:off x="393155" y="4794770"/>
                <a:ext cx="720000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390830" y="3717032"/>
                <a:ext cx="504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894774" y="3712270"/>
                <a:ext cx="0" cy="2223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896361" y="3715023"/>
                <a:ext cx="216024" cy="2196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rot="5400000">
                <a:off x="1001198" y="3828219"/>
                <a:ext cx="0" cy="2223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2" name="TextBox 1041"/>
              <p:cNvSpPr txBox="1">
                <a:spLocks/>
              </p:cNvSpPr>
              <p:nvPr/>
            </p:nvSpPr>
            <p:spPr>
              <a:xfrm>
                <a:off x="474804" y="4193773"/>
                <a:ext cx="792000" cy="46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GB" sz="1200" dirty="0" smtClean="0"/>
                  <a:t>CSV</a:t>
                </a:r>
                <a:endParaRPr lang="en-GB" sz="1200" dirty="0"/>
              </a:p>
            </p:txBody>
          </p:sp>
        </p:grpSp>
        <p:sp>
          <p:nvSpPr>
            <p:cNvPr id="1046" name="Rounded Rectangle 1045"/>
            <p:cNvSpPr/>
            <p:nvPr/>
          </p:nvSpPr>
          <p:spPr>
            <a:xfrm>
              <a:off x="2339752" y="1223839"/>
              <a:ext cx="1224136" cy="33207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GB" sz="1600" dirty="0" smtClean="0"/>
                <a:t>Data Frame</a:t>
              </a:r>
              <a:endParaRPr lang="en-GB" sz="1600" dirty="0"/>
            </a:p>
          </p:txBody>
        </p:sp>
        <p:sp>
          <p:nvSpPr>
            <p:cNvPr id="200" name="Right Arrow 199"/>
            <p:cNvSpPr/>
            <p:nvPr/>
          </p:nvSpPr>
          <p:spPr>
            <a:xfrm>
              <a:off x="1763688" y="1296723"/>
              <a:ext cx="432048" cy="18630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1" name="Right Arrow 200"/>
          <p:cNvSpPr/>
          <p:nvPr/>
        </p:nvSpPr>
        <p:spPr>
          <a:xfrm>
            <a:off x="3540274" y="1779315"/>
            <a:ext cx="1353134" cy="1440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938939" y="2316372"/>
            <a:ext cx="1832861" cy="684000"/>
            <a:chOff x="4499992" y="1484784"/>
            <a:chExt cx="1832861" cy="684000"/>
          </a:xfrm>
        </p:grpSpPr>
        <p:grpSp>
          <p:nvGrpSpPr>
            <p:cNvPr id="1053" name="Group 1052"/>
            <p:cNvGrpSpPr>
              <a:grpSpLocks noChangeAspect="1"/>
            </p:cNvGrpSpPr>
            <p:nvPr/>
          </p:nvGrpSpPr>
          <p:grpSpPr>
            <a:xfrm>
              <a:off x="5372721" y="1484784"/>
              <a:ext cx="960132" cy="684000"/>
              <a:chOff x="5940152" y="1430918"/>
              <a:chExt cx="1656184" cy="1179871"/>
            </a:xfrm>
          </p:grpSpPr>
          <p:grpSp>
            <p:nvGrpSpPr>
              <p:cNvPr id="172" name="67 Grupo"/>
              <p:cNvGrpSpPr/>
              <p:nvPr/>
            </p:nvGrpSpPr>
            <p:grpSpPr>
              <a:xfrm>
                <a:off x="7242282" y="1430918"/>
                <a:ext cx="354054" cy="1179871"/>
                <a:chOff x="3271822" y="1785926"/>
                <a:chExt cx="300046" cy="914400"/>
              </a:xfrm>
            </p:grpSpPr>
            <p:sp>
              <p:nvSpPr>
                <p:cNvPr id="192" name="Rectángulo 10"/>
                <p:cNvSpPr/>
                <p:nvPr/>
              </p:nvSpPr>
              <p:spPr>
                <a:xfrm>
                  <a:off x="3271822" y="1785926"/>
                  <a:ext cx="300046" cy="228600"/>
                </a:xfrm>
                <a:prstGeom prst="rect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s-ES" sz="1100" dirty="0" smtClean="0"/>
                    <a:t>0</a:t>
                  </a:r>
                  <a:endParaRPr lang="en-US" sz="1100" dirty="0"/>
                </a:p>
              </p:txBody>
            </p:sp>
            <p:sp>
              <p:nvSpPr>
                <p:cNvPr id="193" name="Rectángulo 11"/>
                <p:cNvSpPr/>
                <p:nvPr/>
              </p:nvSpPr>
              <p:spPr>
                <a:xfrm>
                  <a:off x="3271822" y="2014526"/>
                  <a:ext cx="300046" cy="228600"/>
                </a:xfrm>
                <a:prstGeom prst="rect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s-ES" sz="1100" dirty="0" smtClean="0"/>
                    <a:t>0</a:t>
                  </a:r>
                  <a:endParaRPr lang="en-US" sz="1100" dirty="0"/>
                </a:p>
              </p:txBody>
            </p:sp>
            <p:sp>
              <p:nvSpPr>
                <p:cNvPr id="194" name="Rectángulo 12"/>
                <p:cNvSpPr/>
                <p:nvPr/>
              </p:nvSpPr>
              <p:spPr>
                <a:xfrm>
                  <a:off x="3271822" y="2243126"/>
                  <a:ext cx="300046" cy="228600"/>
                </a:xfrm>
                <a:prstGeom prst="rect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s-ES" sz="1100" dirty="0" smtClean="0"/>
                    <a:t>0</a:t>
                  </a:r>
                  <a:endParaRPr lang="en-US" sz="1100" dirty="0"/>
                </a:p>
              </p:txBody>
            </p:sp>
            <p:sp>
              <p:nvSpPr>
                <p:cNvPr id="195" name="Rectángulo 13"/>
                <p:cNvSpPr/>
                <p:nvPr/>
              </p:nvSpPr>
              <p:spPr>
                <a:xfrm>
                  <a:off x="3271822" y="2471726"/>
                  <a:ext cx="300046" cy="228600"/>
                </a:xfrm>
                <a:prstGeom prst="rect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sz="1100" dirty="0" smtClean="0"/>
                    <a:t>1</a:t>
                  </a:r>
                  <a:endParaRPr lang="en-US" sz="1100" dirty="0"/>
                </a:p>
              </p:txBody>
            </p:sp>
          </p:grpSp>
          <p:grpSp>
            <p:nvGrpSpPr>
              <p:cNvPr id="173" name="67 Grupo"/>
              <p:cNvGrpSpPr/>
              <p:nvPr/>
            </p:nvGrpSpPr>
            <p:grpSpPr>
              <a:xfrm>
                <a:off x="6808238" y="1430918"/>
                <a:ext cx="354054" cy="1179871"/>
                <a:chOff x="3271822" y="1785926"/>
                <a:chExt cx="300046" cy="914400"/>
              </a:xfrm>
            </p:grpSpPr>
            <p:sp>
              <p:nvSpPr>
                <p:cNvPr id="188" name="Rectángulo 10"/>
                <p:cNvSpPr/>
                <p:nvPr/>
              </p:nvSpPr>
              <p:spPr>
                <a:xfrm>
                  <a:off x="3271822" y="1785926"/>
                  <a:ext cx="300046" cy="228600"/>
                </a:xfrm>
                <a:prstGeom prst="rect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sz="1100" dirty="0" smtClean="0"/>
                    <a:t>0</a:t>
                  </a:r>
                  <a:endParaRPr lang="en-US" sz="1100" dirty="0"/>
                </a:p>
              </p:txBody>
            </p:sp>
            <p:sp>
              <p:nvSpPr>
                <p:cNvPr id="189" name="Rectángulo 11"/>
                <p:cNvSpPr/>
                <p:nvPr/>
              </p:nvSpPr>
              <p:spPr>
                <a:xfrm>
                  <a:off x="3271822" y="2014526"/>
                  <a:ext cx="300046" cy="228600"/>
                </a:xfrm>
                <a:prstGeom prst="rect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s-ES" sz="1100" dirty="0" smtClean="0"/>
                    <a:t>0</a:t>
                  </a:r>
                  <a:endParaRPr lang="en-US" sz="1100" dirty="0"/>
                </a:p>
              </p:txBody>
            </p:sp>
            <p:sp>
              <p:nvSpPr>
                <p:cNvPr id="190" name="Rectángulo 12"/>
                <p:cNvSpPr/>
                <p:nvPr/>
              </p:nvSpPr>
              <p:spPr>
                <a:xfrm>
                  <a:off x="3271822" y="2243126"/>
                  <a:ext cx="300046" cy="228600"/>
                </a:xfrm>
                <a:prstGeom prst="rect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sz="1100" dirty="0" smtClean="0"/>
                    <a:t>1</a:t>
                  </a:r>
                  <a:endParaRPr lang="en-US" sz="1100" dirty="0"/>
                </a:p>
              </p:txBody>
            </p:sp>
            <p:sp>
              <p:nvSpPr>
                <p:cNvPr id="191" name="Rectángulo 13"/>
                <p:cNvSpPr/>
                <p:nvPr/>
              </p:nvSpPr>
              <p:spPr>
                <a:xfrm>
                  <a:off x="3271822" y="2471726"/>
                  <a:ext cx="300046" cy="228600"/>
                </a:xfrm>
                <a:prstGeom prst="rect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sz="1100" dirty="0" smtClean="0"/>
                    <a:t>0</a:t>
                  </a:r>
                  <a:endParaRPr lang="en-US" sz="1100" dirty="0"/>
                </a:p>
              </p:txBody>
            </p:sp>
          </p:grpSp>
          <p:grpSp>
            <p:nvGrpSpPr>
              <p:cNvPr id="174" name="67 Grupo"/>
              <p:cNvGrpSpPr/>
              <p:nvPr/>
            </p:nvGrpSpPr>
            <p:grpSpPr>
              <a:xfrm>
                <a:off x="6374195" y="1430918"/>
                <a:ext cx="354054" cy="1179871"/>
                <a:chOff x="3271822" y="1785926"/>
                <a:chExt cx="300046" cy="914400"/>
              </a:xfrm>
            </p:grpSpPr>
            <p:sp>
              <p:nvSpPr>
                <p:cNvPr id="184" name="Rectángulo 10"/>
                <p:cNvSpPr/>
                <p:nvPr/>
              </p:nvSpPr>
              <p:spPr>
                <a:xfrm>
                  <a:off x="3271822" y="1785926"/>
                  <a:ext cx="300046" cy="228600"/>
                </a:xfrm>
                <a:prstGeom prst="rect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s-ES" sz="1100" dirty="0" smtClean="0"/>
                    <a:t>0</a:t>
                  </a:r>
                  <a:endParaRPr lang="en-US" sz="1100" dirty="0"/>
                </a:p>
              </p:txBody>
            </p:sp>
            <p:sp>
              <p:nvSpPr>
                <p:cNvPr id="185" name="Rectángulo 11"/>
                <p:cNvSpPr/>
                <p:nvPr/>
              </p:nvSpPr>
              <p:spPr>
                <a:xfrm>
                  <a:off x="3271822" y="2014526"/>
                  <a:ext cx="300046" cy="228600"/>
                </a:xfrm>
                <a:prstGeom prst="rect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s-ES" sz="1100" dirty="0" smtClean="0"/>
                    <a:t>1</a:t>
                  </a:r>
                  <a:endParaRPr lang="en-US" sz="1100" dirty="0"/>
                </a:p>
              </p:txBody>
            </p:sp>
            <p:sp>
              <p:nvSpPr>
                <p:cNvPr id="186" name="Rectángulo 12"/>
                <p:cNvSpPr/>
                <p:nvPr/>
              </p:nvSpPr>
              <p:spPr>
                <a:xfrm>
                  <a:off x="3271822" y="2243126"/>
                  <a:ext cx="300046" cy="228600"/>
                </a:xfrm>
                <a:prstGeom prst="rect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s-ES" sz="1100" dirty="0" smtClean="0"/>
                    <a:t>0</a:t>
                  </a:r>
                  <a:endParaRPr lang="en-US" sz="1100" dirty="0"/>
                </a:p>
              </p:txBody>
            </p:sp>
            <p:sp>
              <p:nvSpPr>
                <p:cNvPr id="187" name="Rectángulo 13"/>
                <p:cNvSpPr/>
                <p:nvPr/>
              </p:nvSpPr>
              <p:spPr>
                <a:xfrm>
                  <a:off x="3271822" y="2471726"/>
                  <a:ext cx="300046" cy="228600"/>
                </a:xfrm>
                <a:prstGeom prst="rect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sz="1100" dirty="0" smtClean="0"/>
                    <a:t>0</a:t>
                  </a:r>
                  <a:endParaRPr lang="en-US" sz="1100" dirty="0"/>
                </a:p>
              </p:txBody>
            </p:sp>
          </p:grpSp>
          <p:grpSp>
            <p:nvGrpSpPr>
              <p:cNvPr id="175" name="67 Grupo"/>
              <p:cNvGrpSpPr/>
              <p:nvPr/>
            </p:nvGrpSpPr>
            <p:grpSpPr>
              <a:xfrm>
                <a:off x="5940152" y="1430918"/>
                <a:ext cx="354054" cy="1179871"/>
                <a:chOff x="3271822" y="1785926"/>
                <a:chExt cx="300046" cy="914400"/>
              </a:xfrm>
            </p:grpSpPr>
            <p:sp>
              <p:nvSpPr>
                <p:cNvPr id="180" name="Rectángulo 10"/>
                <p:cNvSpPr/>
                <p:nvPr/>
              </p:nvSpPr>
              <p:spPr>
                <a:xfrm>
                  <a:off x="3271822" y="1785926"/>
                  <a:ext cx="300046" cy="228600"/>
                </a:xfrm>
                <a:prstGeom prst="rect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s-ES" sz="1100" dirty="0" smtClean="0"/>
                    <a:t>1</a:t>
                  </a:r>
                  <a:endParaRPr lang="en-US" sz="1100" dirty="0"/>
                </a:p>
              </p:txBody>
            </p:sp>
            <p:sp>
              <p:nvSpPr>
                <p:cNvPr id="181" name="Rectángulo 11"/>
                <p:cNvSpPr/>
                <p:nvPr/>
              </p:nvSpPr>
              <p:spPr>
                <a:xfrm>
                  <a:off x="3271822" y="2014526"/>
                  <a:ext cx="300046" cy="228600"/>
                </a:xfrm>
                <a:prstGeom prst="rect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s-ES" sz="1100" dirty="0" smtClean="0"/>
                    <a:t>0</a:t>
                  </a:r>
                  <a:endParaRPr lang="en-US" sz="1100" dirty="0"/>
                </a:p>
              </p:txBody>
            </p:sp>
            <p:sp>
              <p:nvSpPr>
                <p:cNvPr id="182" name="Rectángulo 12"/>
                <p:cNvSpPr/>
                <p:nvPr/>
              </p:nvSpPr>
              <p:spPr>
                <a:xfrm>
                  <a:off x="3271822" y="2243126"/>
                  <a:ext cx="300046" cy="228600"/>
                </a:xfrm>
                <a:prstGeom prst="rect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s-ES" sz="1100" dirty="0" smtClean="0"/>
                    <a:t>0</a:t>
                  </a:r>
                  <a:endParaRPr lang="en-US" sz="1100" dirty="0"/>
                </a:p>
              </p:txBody>
            </p:sp>
            <p:sp>
              <p:nvSpPr>
                <p:cNvPr id="183" name="Rectángulo 13"/>
                <p:cNvSpPr/>
                <p:nvPr/>
              </p:nvSpPr>
              <p:spPr>
                <a:xfrm>
                  <a:off x="3271822" y="2471726"/>
                  <a:ext cx="300046" cy="228600"/>
                </a:xfrm>
                <a:prstGeom prst="rect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sz="1100" dirty="0" smtClean="0"/>
                    <a:t>0</a:t>
                  </a:r>
                  <a:endParaRPr lang="en-US" sz="1100" dirty="0"/>
                </a:p>
              </p:txBody>
            </p:sp>
          </p:grpSp>
        </p:grpSp>
        <p:sp>
          <p:nvSpPr>
            <p:cNvPr id="202" name="Rectángulo 19"/>
            <p:cNvSpPr/>
            <p:nvPr/>
          </p:nvSpPr>
          <p:spPr>
            <a:xfrm>
              <a:off x="4499992" y="1598634"/>
              <a:ext cx="829183" cy="456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One-Hot encoding</a:t>
              </a:r>
              <a:endParaRPr lang="en-GB" sz="1200" dirty="0"/>
            </a:p>
          </p:txBody>
        </p:sp>
      </p:grp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35" y="3750428"/>
            <a:ext cx="5001377" cy="1497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889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24000" y="6650983"/>
            <a:ext cx="3024000" cy="207017"/>
          </a:xfrm>
        </p:spPr>
        <p:txBody>
          <a:bodyPr/>
          <a:lstStyle/>
          <a:p>
            <a:r>
              <a:rPr lang="en-US" smtClean="0"/>
              <a:t>Deep Learning for Finance</a:t>
            </a:r>
            <a:endParaRPr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0" y="6650983"/>
            <a:ext cx="3024000" cy="207017"/>
          </a:xfrm>
        </p:spPr>
        <p:txBody>
          <a:bodyPr/>
          <a:lstStyle/>
          <a:p>
            <a:r>
              <a:rPr lang="en-US" dirty="0" smtClean="0"/>
              <a:t>Pablo-Manuel </a:t>
            </a:r>
            <a:r>
              <a:rPr lang="en-US" dirty="0" err="1" smtClean="0"/>
              <a:t>Calderón</a:t>
            </a:r>
            <a:r>
              <a:rPr lang="en-US" dirty="0" smtClean="0"/>
              <a:t> </a:t>
            </a:r>
            <a:r>
              <a:rPr lang="en-US" dirty="0" err="1" smtClean="0"/>
              <a:t>Gómez</a:t>
            </a:r>
            <a:r>
              <a:rPr lang="en-US" dirty="0" smtClean="0"/>
              <a:t>, 2018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048000" y="6650831"/>
            <a:ext cx="3096000" cy="207169"/>
          </a:xfrm>
        </p:spPr>
        <p:txBody>
          <a:bodyPr/>
          <a:lstStyle/>
          <a:p>
            <a:fld id="{EE066765-D2D0-48D9-BC46-F648C8DB7387}" type="slidenum">
              <a:rPr lang="es-ES" smtClean="0"/>
              <a:pPr/>
              <a:t>5</a:t>
            </a:fld>
            <a:endParaRPr lang="es-ES"/>
          </a:p>
        </p:txBody>
      </p:sp>
      <p:cxnSp>
        <p:nvCxnSpPr>
          <p:cNvPr id="77" name="76 Conector recto"/>
          <p:cNvCxnSpPr/>
          <p:nvPr/>
        </p:nvCxnSpPr>
        <p:spPr>
          <a:xfrm>
            <a:off x="0" y="396000"/>
            <a:ext cx="9144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960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Deep Learning + Python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C:\Temp\SNAGHTMLbe9ef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36912"/>
            <a:ext cx="7117573" cy="392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310828" y="476672"/>
            <a:ext cx="8547452" cy="59527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0" dirty="0" smtClean="0">
                <a:solidFill>
                  <a:schemeClr val="accent2">
                    <a:lumMod val="50000"/>
                  </a:schemeClr>
                </a:solidFill>
                <a:latin typeface="Arial"/>
                <a:ea typeface="+mj-ea"/>
                <a:cs typeface="+mj-cs"/>
              </a:rPr>
              <a:t>Reading data</a:t>
            </a:r>
            <a:endParaRPr kumimoji="0" lang="en-US" sz="2400" b="0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GB" kern="0" dirty="0" smtClean="0">
                <a:latin typeface="Arial"/>
                <a:ea typeface="+mj-ea"/>
                <a:cs typeface="+mj-cs"/>
              </a:rPr>
              <a:t>In Python we use </a:t>
            </a:r>
            <a:r>
              <a:rPr lang="en-GB" kern="0" dirty="0" smtClean="0">
                <a:latin typeface="Arial"/>
                <a:ea typeface="+mj-ea"/>
                <a:cs typeface="+mj-cs"/>
                <a:hlinkClick r:id="rId3"/>
              </a:rPr>
              <a:t>DataFrame </a:t>
            </a:r>
            <a:r>
              <a:rPr lang="en-GB" kern="0" dirty="0" smtClean="0">
                <a:latin typeface="Arial"/>
                <a:ea typeface="+mj-ea"/>
                <a:cs typeface="+mj-cs"/>
              </a:rPr>
              <a:t>objects (panda library) to store data.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GB" kern="0" dirty="0" smtClean="0">
                <a:latin typeface="Arial"/>
                <a:ea typeface="+mj-ea"/>
                <a:cs typeface="+mj-cs"/>
              </a:rPr>
              <a:t>DataFrame </a:t>
            </a:r>
            <a:r>
              <a:rPr lang="en-GB" kern="0" dirty="0">
                <a:latin typeface="Arial"/>
                <a:ea typeface="+mj-ea"/>
                <a:cs typeface="+mj-cs"/>
              </a:rPr>
              <a:t>is a two-dimensional size-mutable, potentially heterogeneous tabular data structure with </a:t>
            </a:r>
            <a:r>
              <a:rPr lang="en-GB" kern="0" dirty="0" smtClean="0">
                <a:latin typeface="Arial"/>
                <a:ea typeface="+mj-ea"/>
                <a:cs typeface="+mj-cs"/>
              </a:rPr>
              <a:t>labelled </a:t>
            </a:r>
            <a:r>
              <a:rPr lang="en-GB" kern="0" dirty="0">
                <a:latin typeface="Arial"/>
                <a:ea typeface="+mj-ea"/>
                <a:cs typeface="+mj-cs"/>
              </a:rPr>
              <a:t>axes (rows and columns).</a:t>
            </a:r>
            <a:endParaRPr lang="en-US" kern="0" dirty="0">
              <a:latin typeface="Arial"/>
              <a:ea typeface="+mj-ea"/>
              <a:cs typeface="+mj-c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latin typeface="Arial"/>
                <a:ea typeface="+mj-ea"/>
                <a:cs typeface="+mj-cs"/>
              </a:rPr>
              <a:t>The instrument csv file contains: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kern="0" dirty="0" smtClean="0">
                <a:latin typeface="Arial"/>
                <a:ea typeface="+mj-ea"/>
                <a:cs typeface="+mj-cs"/>
              </a:rPr>
              <a:t>Columns: Open, high, low, close and volume for ask and bid.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kern="0" dirty="0" smtClean="0">
                <a:latin typeface="Arial"/>
                <a:ea typeface="+mj-ea"/>
                <a:cs typeface="+mj-cs"/>
              </a:rPr>
              <a:t>Rows: periods (hourly, one-min, daily,…).</a:t>
            </a:r>
            <a:endParaRPr lang="en-US" kern="0" dirty="0">
              <a:latin typeface="Arial"/>
              <a:ea typeface="+mj-ea"/>
              <a:cs typeface="+mj-cs"/>
            </a:endParaRP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</a:pPr>
            <a:endParaRPr lang="en-US" kern="0" dirty="0" smtClean="0">
              <a:latin typeface="Arial"/>
              <a:ea typeface="+mj-ea"/>
              <a:cs typeface="+mj-cs"/>
            </a:endParaRPr>
          </a:p>
        </p:txBody>
      </p:sp>
      <p:pic>
        <p:nvPicPr>
          <p:cNvPr id="9" name="Imagen 61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68344" y="2636912"/>
            <a:ext cx="1042035" cy="1340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746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24000" y="6650983"/>
            <a:ext cx="3024000" cy="207017"/>
          </a:xfrm>
        </p:spPr>
        <p:txBody>
          <a:bodyPr/>
          <a:lstStyle/>
          <a:p>
            <a:r>
              <a:rPr lang="en-US" smtClean="0"/>
              <a:t>Deep Learning for Finance</a:t>
            </a:r>
            <a:endParaRPr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0" y="6650983"/>
            <a:ext cx="3024000" cy="207017"/>
          </a:xfrm>
        </p:spPr>
        <p:txBody>
          <a:bodyPr/>
          <a:lstStyle/>
          <a:p>
            <a:r>
              <a:rPr lang="en-US" dirty="0" smtClean="0"/>
              <a:t>Pablo-Manuel </a:t>
            </a:r>
            <a:r>
              <a:rPr lang="en-US" dirty="0" err="1" smtClean="0"/>
              <a:t>Calderón</a:t>
            </a:r>
            <a:r>
              <a:rPr lang="en-US" dirty="0" smtClean="0"/>
              <a:t> </a:t>
            </a:r>
            <a:r>
              <a:rPr lang="en-US" dirty="0" err="1" smtClean="0"/>
              <a:t>Gómez</a:t>
            </a:r>
            <a:r>
              <a:rPr lang="en-US" dirty="0" smtClean="0"/>
              <a:t>, 2018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048000" y="6650831"/>
            <a:ext cx="3096000" cy="207169"/>
          </a:xfrm>
        </p:spPr>
        <p:txBody>
          <a:bodyPr/>
          <a:lstStyle/>
          <a:p>
            <a:fld id="{EE066765-D2D0-48D9-BC46-F648C8DB7387}" type="slidenum">
              <a:rPr lang="es-ES" smtClean="0"/>
              <a:pPr/>
              <a:t>6</a:t>
            </a:fld>
            <a:endParaRPr lang="es-ES"/>
          </a:p>
        </p:txBody>
      </p:sp>
      <p:cxnSp>
        <p:nvCxnSpPr>
          <p:cNvPr id="77" name="76 Conector recto"/>
          <p:cNvCxnSpPr/>
          <p:nvPr/>
        </p:nvCxnSpPr>
        <p:spPr>
          <a:xfrm>
            <a:off x="0" y="396000"/>
            <a:ext cx="9144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960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Deep Learning + Python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10828" y="476672"/>
            <a:ext cx="8547452" cy="59527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0" dirty="0">
                <a:solidFill>
                  <a:schemeClr val="accent2">
                    <a:lumMod val="50000"/>
                  </a:schemeClr>
                </a:solidFill>
                <a:latin typeface="Arial"/>
              </a:rPr>
              <a:t>Calculate the Inputs (X</a:t>
            </a:r>
            <a:r>
              <a:rPr lang="en-US" sz="2400" kern="0" dirty="0" smtClean="0">
                <a:solidFill>
                  <a:schemeClr val="accent2">
                    <a:lumMod val="50000"/>
                  </a:schemeClr>
                </a:solidFill>
                <a:latin typeface="Arial"/>
              </a:rPr>
              <a:t>)</a:t>
            </a:r>
            <a:endParaRPr kumimoji="0" lang="en-US" sz="2400" b="0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GB" kern="0" dirty="0" smtClean="0">
                <a:latin typeface="Arial"/>
                <a:ea typeface="+mj-ea"/>
                <a:cs typeface="+mj-cs"/>
              </a:rPr>
              <a:t>We use close values of the instruments to calculate the inputs matrix.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kern="0" dirty="0" smtClean="0">
                <a:latin typeface="Arial"/>
                <a:ea typeface="+mj-ea"/>
                <a:cs typeface="+mj-cs"/>
              </a:rPr>
              <a:t>Simple moving average (SMA).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kern="0" dirty="0" smtClean="0">
                <a:latin typeface="Arial"/>
                <a:ea typeface="+mj-ea"/>
                <a:cs typeface="+mj-cs"/>
              </a:rPr>
              <a:t>Exponential moving average (EMA).</a:t>
            </a:r>
            <a:endParaRPr lang="en-US" kern="0" dirty="0">
              <a:latin typeface="Arial"/>
              <a:ea typeface="+mj-ea"/>
              <a:cs typeface="+mj-cs"/>
            </a:endParaRP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kern="0" dirty="0" smtClean="0">
                <a:latin typeface="Arial"/>
                <a:ea typeface="+mj-ea"/>
                <a:cs typeface="+mj-cs"/>
              </a:rPr>
              <a:t>Average </a:t>
            </a:r>
            <a:r>
              <a:rPr lang="en-US" kern="0" dirty="0">
                <a:latin typeface="Arial"/>
                <a:ea typeface="+mj-ea"/>
                <a:cs typeface="+mj-cs"/>
              </a:rPr>
              <a:t>t</a:t>
            </a:r>
            <a:r>
              <a:rPr lang="en-US" kern="0" dirty="0" smtClean="0">
                <a:latin typeface="Arial"/>
                <a:ea typeface="+mj-ea"/>
                <a:cs typeface="+mj-cs"/>
              </a:rPr>
              <a:t>rue range (ATR).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kern="0" dirty="0" smtClean="0">
                <a:latin typeface="Arial"/>
                <a:ea typeface="+mj-ea"/>
                <a:cs typeface="+mj-cs"/>
              </a:rPr>
              <a:t>Moving </a:t>
            </a:r>
            <a:r>
              <a:rPr lang="en-US" kern="0" dirty="0">
                <a:latin typeface="Arial"/>
                <a:ea typeface="+mj-ea"/>
                <a:cs typeface="+mj-cs"/>
              </a:rPr>
              <a:t>average </a:t>
            </a:r>
            <a:r>
              <a:rPr lang="en-US" kern="0" dirty="0" smtClean="0">
                <a:latin typeface="Arial"/>
                <a:ea typeface="+mj-ea"/>
                <a:cs typeface="+mj-cs"/>
              </a:rPr>
              <a:t>convergence/divergence</a:t>
            </a:r>
            <a:r>
              <a:rPr lang="en-US" kern="0" dirty="0">
                <a:latin typeface="Arial"/>
              </a:rPr>
              <a:t> </a:t>
            </a:r>
            <a:r>
              <a:rPr lang="en-US" kern="0" dirty="0" smtClean="0">
                <a:latin typeface="Arial"/>
              </a:rPr>
              <a:t>(MACD).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kern="0" dirty="0" smtClean="0">
                <a:latin typeface="Arial"/>
                <a:ea typeface="+mj-ea"/>
                <a:cs typeface="+mj-cs"/>
              </a:rPr>
              <a:t>Relative </a:t>
            </a:r>
            <a:r>
              <a:rPr lang="en-US" kern="0" dirty="0">
                <a:latin typeface="Arial"/>
                <a:ea typeface="+mj-ea"/>
                <a:cs typeface="+mj-cs"/>
              </a:rPr>
              <a:t>strength </a:t>
            </a:r>
            <a:r>
              <a:rPr lang="en-US" kern="0" dirty="0" smtClean="0">
                <a:latin typeface="Arial"/>
                <a:ea typeface="+mj-ea"/>
                <a:cs typeface="+mj-cs"/>
              </a:rPr>
              <a:t>index (RSI).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kern="0" dirty="0">
                <a:latin typeface="Arial"/>
                <a:ea typeface="+mj-ea"/>
                <a:cs typeface="+mj-cs"/>
              </a:rPr>
              <a:t>Bollinger </a:t>
            </a:r>
            <a:r>
              <a:rPr lang="en-US" kern="0" dirty="0" smtClean="0">
                <a:latin typeface="Arial"/>
                <a:ea typeface="+mj-ea"/>
                <a:cs typeface="+mj-cs"/>
              </a:rPr>
              <a:t>Bands (BB).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kern="0" dirty="0" smtClean="0">
                <a:latin typeface="Arial"/>
                <a:ea typeface="+mj-ea"/>
                <a:cs typeface="+mj-cs"/>
              </a:rPr>
              <a:t>Vortex Indicator (VI).</a:t>
            </a:r>
          </a:p>
        </p:txBody>
      </p:sp>
      <p:pic>
        <p:nvPicPr>
          <p:cNvPr id="1028" name="Picture 4" descr="C:\Temp\SNAGHTML100c3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84" y="3140968"/>
            <a:ext cx="8781833" cy="346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71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24000" y="6650983"/>
            <a:ext cx="3024000" cy="207017"/>
          </a:xfrm>
        </p:spPr>
        <p:txBody>
          <a:bodyPr/>
          <a:lstStyle/>
          <a:p>
            <a:r>
              <a:rPr lang="en-US" smtClean="0"/>
              <a:t>Deep Learning for Finance</a:t>
            </a:r>
            <a:endParaRPr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0" y="6650983"/>
            <a:ext cx="3024000" cy="207017"/>
          </a:xfrm>
        </p:spPr>
        <p:txBody>
          <a:bodyPr/>
          <a:lstStyle/>
          <a:p>
            <a:r>
              <a:rPr lang="en-US" dirty="0" smtClean="0"/>
              <a:t>Pablo-Manuel </a:t>
            </a:r>
            <a:r>
              <a:rPr lang="en-US" dirty="0" err="1" smtClean="0"/>
              <a:t>Calderón</a:t>
            </a:r>
            <a:r>
              <a:rPr lang="en-US" dirty="0" smtClean="0"/>
              <a:t> </a:t>
            </a:r>
            <a:r>
              <a:rPr lang="en-US" dirty="0" err="1" smtClean="0"/>
              <a:t>Gómez</a:t>
            </a:r>
            <a:r>
              <a:rPr lang="en-US" dirty="0" smtClean="0"/>
              <a:t>, 2018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048000" y="6650831"/>
            <a:ext cx="3096000" cy="207169"/>
          </a:xfrm>
        </p:spPr>
        <p:txBody>
          <a:bodyPr/>
          <a:lstStyle/>
          <a:p>
            <a:fld id="{EE066765-D2D0-48D9-BC46-F648C8DB7387}" type="slidenum">
              <a:rPr lang="es-ES" smtClean="0"/>
              <a:pPr/>
              <a:t>7</a:t>
            </a:fld>
            <a:endParaRPr lang="es-ES"/>
          </a:p>
        </p:txBody>
      </p:sp>
      <p:cxnSp>
        <p:nvCxnSpPr>
          <p:cNvPr id="77" name="76 Conector recto"/>
          <p:cNvCxnSpPr/>
          <p:nvPr/>
        </p:nvCxnSpPr>
        <p:spPr>
          <a:xfrm>
            <a:off x="0" y="396000"/>
            <a:ext cx="9144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960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Deep Learning + Python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10828" y="476672"/>
            <a:ext cx="8857108" cy="59527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0" dirty="0" smtClean="0">
                <a:solidFill>
                  <a:schemeClr val="accent2">
                    <a:lumMod val="50000"/>
                  </a:schemeClr>
                </a:solidFill>
                <a:latin typeface="Arial"/>
                <a:ea typeface="+mj-ea"/>
                <a:cs typeface="+mj-cs"/>
              </a:rPr>
              <a:t>Define One-Hot encoding</a:t>
            </a:r>
            <a:endParaRPr kumimoji="0" lang="en-US" sz="2400" b="0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>
                <a:latin typeface="Arial"/>
              </a:rPr>
              <a:t>We use the one-hot encoding to define the classes. Each class will be unique and defined as a vector of zeros with only one 1.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>
                <a:latin typeface="Arial"/>
              </a:rPr>
              <a:t>In our analysis we define </a:t>
            </a:r>
            <a:r>
              <a:rPr lang="en-US" kern="0" dirty="0" smtClean="0">
                <a:latin typeface="Arial"/>
              </a:rPr>
              <a:t>2 </a:t>
            </a:r>
            <a:r>
              <a:rPr lang="en-US" kern="0" dirty="0">
                <a:latin typeface="Arial"/>
              </a:rPr>
              <a:t>classes depending on the profit in pips (r</a:t>
            </a:r>
            <a:r>
              <a:rPr lang="en-US" kern="0" dirty="0" smtClean="0">
                <a:latin typeface="Arial"/>
              </a:rPr>
              <a:t>):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</a:pPr>
            <a:endParaRPr lang="en-US" kern="0" dirty="0">
              <a:latin typeface="Arial"/>
            </a:endParaRP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</a:pPr>
            <a:endParaRPr lang="en-US" kern="0" dirty="0" smtClean="0">
              <a:latin typeface="Arial"/>
            </a:endParaRP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</a:pPr>
            <a:endParaRPr lang="en-US" kern="0" dirty="0">
              <a:latin typeface="Arial"/>
              <a:ea typeface="+mj-ea"/>
              <a:cs typeface="+mj-cs"/>
            </a:endParaRP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</a:pPr>
            <a:endParaRPr lang="en-US" kern="0" dirty="0" smtClean="0">
              <a:latin typeface="Arial"/>
              <a:ea typeface="+mj-ea"/>
              <a:cs typeface="+mj-cs"/>
            </a:endParaRP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</a:pPr>
            <a:endParaRPr lang="en-US" kern="0" dirty="0">
              <a:latin typeface="Arial"/>
              <a:ea typeface="+mj-ea"/>
              <a:cs typeface="+mj-cs"/>
            </a:endParaRP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</a:pPr>
            <a:endParaRPr lang="en-US" kern="0" dirty="0" smtClean="0">
              <a:latin typeface="Arial"/>
              <a:ea typeface="+mj-ea"/>
              <a:cs typeface="+mj-cs"/>
            </a:endParaRP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</a:pPr>
            <a:endParaRPr lang="en-US" kern="0" dirty="0" smtClean="0">
              <a:latin typeface="Arial"/>
              <a:ea typeface="+mj-ea"/>
              <a:cs typeface="+mj-cs"/>
            </a:endParaRP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latin typeface="Arial"/>
                <a:ea typeface="+mj-ea"/>
                <a:cs typeface="+mj-cs"/>
              </a:rPr>
              <a:t>It can be defined any number of classes depending on the problem needs.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890397" y="4071942"/>
            <a:ext cx="3363206" cy="2338362"/>
            <a:chOff x="622145" y="2012740"/>
            <a:chExt cx="3363206" cy="2338362"/>
          </a:xfrm>
        </p:grpSpPr>
        <p:grpSp>
          <p:nvGrpSpPr>
            <p:cNvPr id="16" name="Group 15"/>
            <p:cNvGrpSpPr/>
            <p:nvPr/>
          </p:nvGrpSpPr>
          <p:grpSpPr>
            <a:xfrm>
              <a:off x="622145" y="2012740"/>
              <a:ext cx="3363206" cy="1537061"/>
              <a:chOff x="2893207" y="2684027"/>
              <a:chExt cx="3363206" cy="1537061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2893207" y="2684027"/>
                <a:ext cx="720000" cy="1537061"/>
                <a:chOff x="2893207" y="2684027"/>
                <a:chExt cx="720000" cy="1537061"/>
              </a:xfrm>
            </p:grpSpPr>
            <p:grpSp>
              <p:nvGrpSpPr>
                <p:cNvPr id="39" name="67 Grupo"/>
                <p:cNvGrpSpPr/>
                <p:nvPr/>
              </p:nvGrpSpPr>
              <p:grpSpPr>
                <a:xfrm>
                  <a:off x="3076180" y="3041217"/>
                  <a:ext cx="354054" cy="1179871"/>
                  <a:chOff x="3271822" y="1785926"/>
                  <a:chExt cx="300046" cy="914400"/>
                </a:xfrm>
              </p:grpSpPr>
              <p:sp>
                <p:nvSpPr>
                  <p:cNvPr id="41" name="Rectángulo 10"/>
                  <p:cNvSpPr/>
                  <p:nvPr/>
                </p:nvSpPr>
                <p:spPr>
                  <a:xfrm>
                    <a:off x="3271822" y="1785926"/>
                    <a:ext cx="300046" cy="228600"/>
                  </a:xfrm>
                  <a:prstGeom prst="rect">
                    <a:avLst/>
                  </a:prstGeom>
                  <a:ln w="63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es-ES" sz="1400" dirty="0" smtClean="0"/>
                      <a:t>1</a:t>
                    </a:r>
                    <a:endParaRPr lang="en-US" sz="1400" dirty="0"/>
                  </a:p>
                </p:txBody>
              </p:sp>
              <p:sp>
                <p:nvSpPr>
                  <p:cNvPr id="42" name="Rectángulo 11"/>
                  <p:cNvSpPr/>
                  <p:nvPr/>
                </p:nvSpPr>
                <p:spPr>
                  <a:xfrm>
                    <a:off x="3271822" y="2014526"/>
                    <a:ext cx="300046" cy="228600"/>
                  </a:xfrm>
                  <a:prstGeom prst="rect">
                    <a:avLst/>
                  </a:prstGeom>
                  <a:ln w="63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es-ES" sz="1400" dirty="0" smtClean="0"/>
                      <a:t>0</a:t>
                    </a:r>
                    <a:endParaRPr lang="en-US" sz="1400" dirty="0"/>
                  </a:p>
                </p:txBody>
              </p:sp>
              <p:sp>
                <p:nvSpPr>
                  <p:cNvPr id="43" name="Rectángulo 12"/>
                  <p:cNvSpPr/>
                  <p:nvPr/>
                </p:nvSpPr>
                <p:spPr>
                  <a:xfrm>
                    <a:off x="3271822" y="2243126"/>
                    <a:ext cx="300046" cy="228600"/>
                  </a:xfrm>
                  <a:prstGeom prst="rect">
                    <a:avLst/>
                  </a:prstGeom>
                  <a:ln w="63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es-ES" sz="1400" dirty="0" smtClean="0"/>
                      <a:t>0</a:t>
                    </a:r>
                    <a:endParaRPr lang="en-US" sz="1400" dirty="0"/>
                  </a:p>
                </p:txBody>
              </p:sp>
              <p:sp>
                <p:nvSpPr>
                  <p:cNvPr id="44" name="Rectángulo 13"/>
                  <p:cNvSpPr/>
                  <p:nvPr/>
                </p:nvSpPr>
                <p:spPr>
                  <a:xfrm>
                    <a:off x="3271822" y="2471726"/>
                    <a:ext cx="300046" cy="228600"/>
                  </a:xfrm>
                  <a:prstGeom prst="rect">
                    <a:avLst/>
                  </a:prstGeom>
                  <a:ln w="63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en-US" sz="1400" dirty="0" smtClean="0"/>
                      <a:t>0</a:t>
                    </a:r>
                    <a:endParaRPr lang="en-US" sz="1400" dirty="0"/>
                  </a:p>
                </p:txBody>
              </p:sp>
            </p:grpSp>
            <p:sp>
              <p:nvSpPr>
                <p:cNvPr id="40" name="Rectángulo 10"/>
                <p:cNvSpPr/>
                <p:nvPr/>
              </p:nvSpPr>
              <p:spPr>
                <a:xfrm>
                  <a:off x="2893207" y="2684027"/>
                  <a:ext cx="720000" cy="294968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s-ES" sz="1400" dirty="0" smtClean="0"/>
                    <a:t>p&lt;0</a:t>
                  </a:r>
                  <a:endParaRPr lang="en-US" sz="1400" dirty="0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3774276" y="2684027"/>
                <a:ext cx="720000" cy="1537061"/>
                <a:chOff x="3536149" y="2684027"/>
                <a:chExt cx="720000" cy="1537061"/>
              </a:xfrm>
            </p:grpSpPr>
            <p:grpSp>
              <p:nvGrpSpPr>
                <p:cNvPr id="33" name="67 Grupo"/>
                <p:cNvGrpSpPr/>
                <p:nvPr/>
              </p:nvGrpSpPr>
              <p:grpSpPr>
                <a:xfrm>
                  <a:off x="3719122" y="3041217"/>
                  <a:ext cx="354054" cy="1179871"/>
                  <a:chOff x="3271822" y="1785926"/>
                  <a:chExt cx="300046" cy="914400"/>
                </a:xfrm>
              </p:grpSpPr>
              <p:sp>
                <p:nvSpPr>
                  <p:cNvPr id="35" name="Rectángulo 10"/>
                  <p:cNvSpPr/>
                  <p:nvPr/>
                </p:nvSpPr>
                <p:spPr>
                  <a:xfrm>
                    <a:off x="3271822" y="1785926"/>
                    <a:ext cx="300046" cy="228600"/>
                  </a:xfrm>
                  <a:prstGeom prst="rect">
                    <a:avLst/>
                  </a:prstGeom>
                  <a:ln w="63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es-ES" sz="1400" dirty="0" smtClean="0"/>
                      <a:t>0</a:t>
                    </a:r>
                    <a:endParaRPr lang="en-US" sz="1400" dirty="0"/>
                  </a:p>
                </p:txBody>
              </p:sp>
              <p:sp>
                <p:nvSpPr>
                  <p:cNvPr id="36" name="Rectángulo 11"/>
                  <p:cNvSpPr/>
                  <p:nvPr/>
                </p:nvSpPr>
                <p:spPr>
                  <a:xfrm>
                    <a:off x="3271822" y="2014526"/>
                    <a:ext cx="300046" cy="228600"/>
                  </a:xfrm>
                  <a:prstGeom prst="rect">
                    <a:avLst/>
                  </a:prstGeom>
                  <a:ln w="63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es-ES" sz="1400" dirty="0" smtClean="0"/>
                      <a:t>1</a:t>
                    </a:r>
                    <a:endParaRPr lang="en-US" sz="1400" dirty="0"/>
                  </a:p>
                </p:txBody>
              </p:sp>
              <p:sp>
                <p:nvSpPr>
                  <p:cNvPr id="37" name="Rectángulo 12"/>
                  <p:cNvSpPr/>
                  <p:nvPr/>
                </p:nvSpPr>
                <p:spPr>
                  <a:xfrm>
                    <a:off x="3271822" y="2243126"/>
                    <a:ext cx="300046" cy="228600"/>
                  </a:xfrm>
                  <a:prstGeom prst="rect">
                    <a:avLst/>
                  </a:prstGeom>
                  <a:ln w="63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es-ES" sz="1400" dirty="0" smtClean="0"/>
                      <a:t>0</a:t>
                    </a:r>
                    <a:endParaRPr lang="en-US" sz="1400" dirty="0"/>
                  </a:p>
                </p:txBody>
              </p:sp>
              <p:sp>
                <p:nvSpPr>
                  <p:cNvPr id="38" name="Rectángulo 13"/>
                  <p:cNvSpPr/>
                  <p:nvPr/>
                </p:nvSpPr>
                <p:spPr>
                  <a:xfrm>
                    <a:off x="3271822" y="2471726"/>
                    <a:ext cx="300046" cy="228600"/>
                  </a:xfrm>
                  <a:prstGeom prst="rect">
                    <a:avLst/>
                  </a:prstGeom>
                  <a:ln w="63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en-US" sz="1400" dirty="0" smtClean="0"/>
                      <a:t>0</a:t>
                    </a:r>
                    <a:endParaRPr lang="en-US" sz="1400" dirty="0"/>
                  </a:p>
                </p:txBody>
              </p:sp>
            </p:grpSp>
            <p:sp>
              <p:nvSpPr>
                <p:cNvPr id="34" name="Rectángulo 10"/>
                <p:cNvSpPr/>
                <p:nvPr/>
              </p:nvSpPr>
              <p:spPr>
                <a:xfrm>
                  <a:off x="3536149" y="2684027"/>
                  <a:ext cx="720000" cy="294968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s-ES" sz="1400" dirty="0" smtClean="0"/>
                    <a:t>0&lt;p&lt;=10</a:t>
                  </a:r>
                  <a:endParaRPr lang="en-US" sz="1400" dirty="0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4655345" y="2684027"/>
                <a:ext cx="720000" cy="1537061"/>
                <a:chOff x="4464843" y="2684027"/>
                <a:chExt cx="720000" cy="1537061"/>
              </a:xfrm>
            </p:grpSpPr>
            <p:grpSp>
              <p:nvGrpSpPr>
                <p:cNvPr id="27" name="67 Grupo"/>
                <p:cNvGrpSpPr/>
                <p:nvPr/>
              </p:nvGrpSpPr>
              <p:grpSpPr>
                <a:xfrm>
                  <a:off x="4647816" y="3041217"/>
                  <a:ext cx="354054" cy="1179871"/>
                  <a:chOff x="3271822" y="1785926"/>
                  <a:chExt cx="300046" cy="914400"/>
                </a:xfrm>
              </p:grpSpPr>
              <p:sp>
                <p:nvSpPr>
                  <p:cNvPr id="29" name="Rectángulo 10"/>
                  <p:cNvSpPr/>
                  <p:nvPr/>
                </p:nvSpPr>
                <p:spPr>
                  <a:xfrm>
                    <a:off x="3271822" y="1785926"/>
                    <a:ext cx="300046" cy="228600"/>
                  </a:xfrm>
                  <a:prstGeom prst="rect">
                    <a:avLst/>
                  </a:prstGeom>
                  <a:ln w="63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en-US" sz="1400" dirty="0" smtClean="0"/>
                      <a:t>0</a:t>
                    </a:r>
                    <a:endParaRPr lang="en-US" sz="1400" dirty="0"/>
                  </a:p>
                </p:txBody>
              </p:sp>
              <p:sp>
                <p:nvSpPr>
                  <p:cNvPr id="30" name="Rectángulo 11"/>
                  <p:cNvSpPr/>
                  <p:nvPr/>
                </p:nvSpPr>
                <p:spPr>
                  <a:xfrm>
                    <a:off x="3271822" y="2014526"/>
                    <a:ext cx="300046" cy="228600"/>
                  </a:xfrm>
                  <a:prstGeom prst="rect">
                    <a:avLst/>
                  </a:prstGeom>
                  <a:ln w="63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es-ES" sz="1400" dirty="0" smtClean="0"/>
                      <a:t>0</a:t>
                    </a:r>
                    <a:endParaRPr lang="en-US" sz="1400" dirty="0"/>
                  </a:p>
                </p:txBody>
              </p:sp>
              <p:sp>
                <p:nvSpPr>
                  <p:cNvPr id="31" name="Rectángulo 12"/>
                  <p:cNvSpPr/>
                  <p:nvPr/>
                </p:nvSpPr>
                <p:spPr>
                  <a:xfrm>
                    <a:off x="3271822" y="2243126"/>
                    <a:ext cx="300046" cy="228600"/>
                  </a:xfrm>
                  <a:prstGeom prst="rect">
                    <a:avLst/>
                  </a:prstGeom>
                  <a:ln w="63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en-US" sz="1400" dirty="0"/>
                  </a:p>
                </p:txBody>
              </p:sp>
              <p:sp>
                <p:nvSpPr>
                  <p:cNvPr id="32" name="Rectángulo 13"/>
                  <p:cNvSpPr/>
                  <p:nvPr/>
                </p:nvSpPr>
                <p:spPr>
                  <a:xfrm>
                    <a:off x="3271822" y="2471726"/>
                    <a:ext cx="300046" cy="228600"/>
                  </a:xfrm>
                  <a:prstGeom prst="rect">
                    <a:avLst/>
                  </a:prstGeom>
                  <a:ln w="63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en-US" sz="1400" dirty="0" smtClean="0"/>
                      <a:t>0</a:t>
                    </a:r>
                    <a:endParaRPr lang="en-US" sz="1400" dirty="0"/>
                  </a:p>
                </p:txBody>
              </p:sp>
            </p:grpSp>
            <p:sp>
              <p:nvSpPr>
                <p:cNvPr id="28" name="Rectángulo 10"/>
                <p:cNvSpPr/>
                <p:nvPr/>
              </p:nvSpPr>
              <p:spPr>
                <a:xfrm>
                  <a:off x="4464843" y="2684027"/>
                  <a:ext cx="720000" cy="294968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s-ES" sz="1400" dirty="0" smtClean="0"/>
                    <a:t>10&lt;p&lt;20</a:t>
                  </a:r>
                  <a:endParaRPr lang="en-US" sz="1400" dirty="0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5536413" y="2684027"/>
                <a:ext cx="720000" cy="1537061"/>
                <a:chOff x="5536413" y="2684027"/>
                <a:chExt cx="720000" cy="1537061"/>
              </a:xfrm>
            </p:grpSpPr>
            <p:grpSp>
              <p:nvGrpSpPr>
                <p:cNvPr id="21" name="67 Grupo"/>
                <p:cNvGrpSpPr/>
                <p:nvPr/>
              </p:nvGrpSpPr>
              <p:grpSpPr>
                <a:xfrm>
                  <a:off x="5719386" y="3041217"/>
                  <a:ext cx="354054" cy="1179871"/>
                  <a:chOff x="3271822" y="1785926"/>
                  <a:chExt cx="300046" cy="914400"/>
                </a:xfrm>
              </p:grpSpPr>
              <p:sp>
                <p:nvSpPr>
                  <p:cNvPr id="23" name="Rectángulo 10"/>
                  <p:cNvSpPr/>
                  <p:nvPr/>
                </p:nvSpPr>
                <p:spPr>
                  <a:xfrm>
                    <a:off x="3271822" y="1785926"/>
                    <a:ext cx="300046" cy="228600"/>
                  </a:xfrm>
                  <a:prstGeom prst="rect">
                    <a:avLst/>
                  </a:prstGeom>
                  <a:ln w="63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es-ES" sz="1400" dirty="0" smtClean="0"/>
                      <a:t>0</a:t>
                    </a:r>
                    <a:endParaRPr lang="en-US" sz="1400" dirty="0"/>
                  </a:p>
                </p:txBody>
              </p:sp>
              <p:sp>
                <p:nvSpPr>
                  <p:cNvPr id="24" name="Rectángulo 11"/>
                  <p:cNvSpPr/>
                  <p:nvPr/>
                </p:nvSpPr>
                <p:spPr>
                  <a:xfrm>
                    <a:off x="3271822" y="2014526"/>
                    <a:ext cx="300046" cy="228600"/>
                  </a:xfrm>
                  <a:prstGeom prst="rect">
                    <a:avLst/>
                  </a:prstGeom>
                  <a:ln w="63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es-ES" sz="1400" dirty="0" smtClean="0"/>
                      <a:t>0</a:t>
                    </a:r>
                    <a:endParaRPr lang="en-US" sz="1400" dirty="0"/>
                  </a:p>
                </p:txBody>
              </p:sp>
              <p:sp>
                <p:nvSpPr>
                  <p:cNvPr id="25" name="Rectángulo 12"/>
                  <p:cNvSpPr/>
                  <p:nvPr/>
                </p:nvSpPr>
                <p:spPr>
                  <a:xfrm>
                    <a:off x="3271822" y="2243126"/>
                    <a:ext cx="300046" cy="228600"/>
                  </a:xfrm>
                  <a:prstGeom prst="rect">
                    <a:avLst/>
                  </a:prstGeom>
                  <a:ln w="63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es-ES" sz="1400" dirty="0" smtClean="0"/>
                      <a:t>0</a:t>
                    </a:r>
                    <a:endParaRPr lang="en-US" sz="1400" dirty="0"/>
                  </a:p>
                </p:txBody>
              </p:sp>
              <p:sp>
                <p:nvSpPr>
                  <p:cNvPr id="26" name="Rectángulo 13"/>
                  <p:cNvSpPr/>
                  <p:nvPr/>
                </p:nvSpPr>
                <p:spPr>
                  <a:xfrm>
                    <a:off x="3271822" y="2471726"/>
                    <a:ext cx="300046" cy="228600"/>
                  </a:xfrm>
                  <a:prstGeom prst="rect">
                    <a:avLst/>
                  </a:prstGeom>
                  <a:ln w="63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en-US" sz="1400" dirty="0"/>
                  </a:p>
                </p:txBody>
              </p:sp>
            </p:grpSp>
            <p:sp>
              <p:nvSpPr>
                <p:cNvPr id="22" name="Rectángulo 10"/>
                <p:cNvSpPr/>
                <p:nvPr/>
              </p:nvSpPr>
              <p:spPr>
                <a:xfrm>
                  <a:off x="5536413" y="2684027"/>
                  <a:ext cx="720000" cy="294968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s-ES" sz="1400" dirty="0" smtClean="0"/>
                    <a:t>p&gt;=20</a:t>
                  </a:r>
                  <a:endParaRPr lang="en-US" sz="1400" dirty="0"/>
                </a:p>
              </p:txBody>
            </p:sp>
          </p:grpSp>
        </p:grpSp>
        <p:sp>
          <p:nvSpPr>
            <p:cNvPr id="45" name="Right Arrow 44"/>
            <p:cNvSpPr/>
            <p:nvPr/>
          </p:nvSpPr>
          <p:spPr>
            <a:xfrm rot="5400000">
              <a:off x="802145" y="3691134"/>
              <a:ext cx="360000" cy="21602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ángulo 10"/>
            <p:cNvSpPr/>
            <p:nvPr/>
          </p:nvSpPr>
          <p:spPr>
            <a:xfrm>
              <a:off x="818569" y="4056134"/>
              <a:ext cx="354054" cy="294968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s-ES" sz="1400" dirty="0"/>
                <a:t>0</a:t>
              </a:r>
              <a:endParaRPr lang="en-US" sz="1400" dirty="0"/>
            </a:p>
          </p:txBody>
        </p:sp>
        <p:sp>
          <p:nvSpPr>
            <p:cNvPr id="49" name="Right Arrow 48"/>
            <p:cNvSpPr/>
            <p:nvPr/>
          </p:nvSpPr>
          <p:spPr>
            <a:xfrm rot="5400000">
              <a:off x="1683214" y="3691134"/>
              <a:ext cx="360000" cy="21602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ight Arrow 49"/>
            <p:cNvSpPr/>
            <p:nvPr/>
          </p:nvSpPr>
          <p:spPr>
            <a:xfrm rot="5400000">
              <a:off x="2564283" y="3691135"/>
              <a:ext cx="360000" cy="21602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ight Arrow 50"/>
            <p:cNvSpPr/>
            <p:nvPr/>
          </p:nvSpPr>
          <p:spPr>
            <a:xfrm rot="5400000">
              <a:off x="3445351" y="3691135"/>
              <a:ext cx="360000" cy="21602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ángulo 10"/>
            <p:cNvSpPr/>
            <p:nvPr/>
          </p:nvSpPr>
          <p:spPr>
            <a:xfrm>
              <a:off x="1686187" y="4056134"/>
              <a:ext cx="354054" cy="294968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53" name="Rectángulo 10"/>
            <p:cNvSpPr/>
            <p:nvPr/>
          </p:nvSpPr>
          <p:spPr>
            <a:xfrm>
              <a:off x="2567256" y="4056134"/>
              <a:ext cx="354054" cy="294968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400" dirty="0" smtClean="0"/>
                <a:t>2</a:t>
              </a:r>
              <a:endParaRPr lang="en-US" sz="1400" dirty="0"/>
            </a:p>
          </p:txBody>
        </p:sp>
        <p:sp>
          <p:nvSpPr>
            <p:cNvPr id="54" name="Rectángulo 10"/>
            <p:cNvSpPr/>
            <p:nvPr/>
          </p:nvSpPr>
          <p:spPr>
            <a:xfrm>
              <a:off x="3448324" y="4056134"/>
              <a:ext cx="354054" cy="294968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400" dirty="0" smtClean="0"/>
                <a:t>3</a:t>
              </a:r>
              <a:endParaRPr lang="en-US" sz="1400" dirty="0"/>
            </a:p>
          </p:txBody>
        </p:sp>
      </p:grpSp>
      <p:grpSp>
        <p:nvGrpSpPr>
          <p:cNvPr id="97" name="96 Grupo"/>
          <p:cNvGrpSpPr/>
          <p:nvPr/>
        </p:nvGrpSpPr>
        <p:grpSpPr>
          <a:xfrm>
            <a:off x="3771466" y="1785926"/>
            <a:ext cx="1601069" cy="1795166"/>
            <a:chOff x="1357290" y="2285992"/>
            <a:chExt cx="1601069" cy="1795166"/>
          </a:xfrm>
        </p:grpSpPr>
        <p:grpSp>
          <p:nvGrpSpPr>
            <p:cNvPr id="66" name="Group 16"/>
            <p:cNvGrpSpPr/>
            <p:nvPr/>
          </p:nvGrpSpPr>
          <p:grpSpPr>
            <a:xfrm>
              <a:off x="1357290" y="2285992"/>
              <a:ext cx="720000" cy="947128"/>
              <a:chOff x="2893207" y="2684027"/>
              <a:chExt cx="720000" cy="947128"/>
            </a:xfrm>
          </p:grpSpPr>
          <p:grpSp>
            <p:nvGrpSpPr>
              <p:cNvPr id="90" name="67 Grupo"/>
              <p:cNvGrpSpPr/>
              <p:nvPr/>
            </p:nvGrpSpPr>
            <p:grpSpPr>
              <a:xfrm>
                <a:off x="3076180" y="3041219"/>
                <a:ext cx="354054" cy="589936"/>
                <a:chOff x="3271822" y="1785926"/>
                <a:chExt cx="300046" cy="457200"/>
              </a:xfrm>
            </p:grpSpPr>
            <p:sp>
              <p:nvSpPr>
                <p:cNvPr id="92" name="Rectángulo 10"/>
                <p:cNvSpPr/>
                <p:nvPr/>
              </p:nvSpPr>
              <p:spPr>
                <a:xfrm>
                  <a:off x="3271822" y="1785926"/>
                  <a:ext cx="300046" cy="228600"/>
                </a:xfrm>
                <a:prstGeom prst="rect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s-ES" sz="1400" dirty="0" smtClean="0"/>
                    <a:t>1</a:t>
                  </a:r>
                  <a:endParaRPr lang="en-US" sz="1400" dirty="0"/>
                </a:p>
              </p:txBody>
            </p:sp>
            <p:sp>
              <p:nvSpPr>
                <p:cNvPr id="93" name="Rectángulo 11"/>
                <p:cNvSpPr/>
                <p:nvPr/>
              </p:nvSpPr>
              <p:spPr>
                <a:xfrm>
                  <a:off x="3271822" y="2014526"/>
                  <a:ext cx="300046" cy="228600"/>
                </a:xfrm>
                <a:prstGeom prst="rect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s-ES" sz="1400" dirty="0" smtClean="0"/>
                    <a:t>0</a:t>
                  </a:r>
                  <a:endParaRPr lang="en-US" sz="1400" dirty="0"/>
                </a:p>
              </p:txBody>
            </p:sp>
          </p:grpSp>
          <p:sp>
            <p:nvSpPr>
              <p:cNvPr id="91" name="Rectángulo 10"/>
              <p:cNvSpPr/>
              <p:nvPr/>
            </p:nvSpPr>
            <p:spPr>
              <a:xfrm>
                <a:off x="2893207" y="2684027"/>
                <a:ext cx="720000" cy="294968"/>
              </a:xfrm>
              <a:prstGeom prst="rect">
                <a:avLst/>
              </a:prstGeom>
              <a:ln w="127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s-ES" sz="1400" dirty="0" smtClean="0"/>
                  <a:t>p&lt;10</a:t>
                </a:r>
                <a:endParaRPr lang="en-US" sz="1400" dirty="0"/>
              </a:p>
            </p:txBody>
          </p:sp>
        </p:grpSp>
        <p:grpSp>
          <p:nvGrpSpPr>
            <p:cNvPr id="67" name="Group 17"/>
            <p:cNvGrpSpPr/>
            <p:nvPr/>
          </p:nvGrpSpPr>
          <p:grpSpPr>
            <a:xfrm>
              <a:off x="2238359" y="2285992"/>
              <a:ext cx="720000" cy="947128"/>
              <a:chOff x="3536149" y="2684027"/>
              <a:chExt cx="720000" cy="947128"/>
            </a:xfrm>
          </p:grpSpPr>
          <p:grpSp>
            <p:nvGrpSpPr>
              <p:cNvPr id="84" name="67 Grupo"/>
              <p:cNvGrpSpPr/>
              <p:nvPr/>
            </p:nvGrpSpPr>
            <p:grpSpPr>
              <a:xfrm>
                <a:off x="3719122" y="3041219"/>
                <a:ext cx="354054" cy="589936"/>
                <a:chOff x="3271822" y="1785926"/>
                <a:chExt cx="300046" cy="457200"/>
              </a:xfrm>
            </p:grpSpPr>
            <p:sp>
              <p:nvSpPr>
                <p:cNvPr id="86" name="Rectángulo 10"/>
                <p:cNvSpPr/>
                <p:nvPr/>
              </p:nvSpPr>
              <p:spPr>
                <a:xfrm>
                  <a:off x="3271822" y="1785926"/>
                  <a:ext cx="300046" cy="228600"/>
                </a:xfrm>
                <a:prstGeom prst="rect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s-ES" sz="1400" dirty="0" smtClean="0"/>
                    <a:t>0</a:t>
                  </a:r>
                  <a:endParaRPr lang="en-US" sz="1400" dirty="0"/>
                </a:p>
              </p:txBody>
            </p:sp>
            <p:sp>
              <p:nvSpPr>
                <p:cNvPr id="87" name="Rectángulo 11"/>
                <p:cNvSpPr/>
                <p:nvPr/>
              </p:nvSpPr>
              <p:spPr>
                <a:xfrm>
                  <a:off x="3271822" y="2014526"/>
                  <a:ext cx="300046" cy="228600"/>
                </a:xfrm>
                <a:prstGeom prst="rect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s-ES" sz="1400" dirty="0" smtClean="0"/>
                    <a:t>1</a:t>
                  </a:r>
                  <a:endParaRPr lang="en-US" sz="1400" dirty="0"/>
                </a:p>
              </p:txBody>
            </p:sp>
          </p:grpSp>
          <p:sp>
            <p:nvSpPr>
              <p:cNvPr id="85" name="Rectángulo 10"/>
              <p:cNvSpPr/>
              <p:nvPr/>
            </p:nvSpPr>
            <p:spPr>
              <a:xfrm>
                <a:off x="3536149" y="2684027"/>
                <a:ext cx="720000" cy="294968"/>
              </a:xfrm>
              <a:prstGeom prst="rect">
                <a:avLst/>
              </a:prstGeom>
              <a:ln w="127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s-ES" sz="1400" dirty="0" smtClean="0"/>
                  <a:t>p&gt;=10</a:t>
                </a:r>
                <a:endParaRPr lang="en-US" sz="1400" dirty="0"/>
              </a:p>
            </p:txBody>
          </p:sp>
        </p:grpSp>
        <p:sp>
          <p:nvSpPr>
            <p:cNvPr id="58" name="Right Arrow 44"/>
            <p:cNvSpPr/>
            <p:nvPr/>
          </p:nvSpPr>
          <p:spPr>
            <a:xfrm rot="5400000">
              <a:off x="1537290" y="3397326"/>
              <a:ext cx="360000" cy="21602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ángulo 10"/>
            <p:cNvSpPr/>
            <p:nvPr/>
          </p:nvSpPr>
          <p:spPr>
            <a:xfrm>
              <a:off x="1553714" y="3786190"/>
              <a:ext cx="354054" cy="294968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s-ES" sz="1400" dirty="0"/>
                <a:t>0</a:t>
              </a:r>
              <a:endParaRPr lang="en-US" sz="1400" dirty="0"/>
            </a:p>
          </p:txBody>
        </p:sp>
        <p:sp>
          <p:nvSpPr>
            <p:cNvPr id="60" name="Right Arrow 48"/>
            <p:cNvSpPr/>
            <p:nvPr/>
          </p:nvSpPr>
          <p:spPr>
            <a:xfrm rot="5400000">
              <a:off x="2418359" y="3397326"/>
              <a:ext cx="360000" cy="21602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ángulo 10"/>
            <p:cNvSpPr/>
            <p:nvPr/>
          </p:nvSpPr>
          <p:spPr>
            <a:xfrm>
              <a:off x="2421332" y="3786190"/>
              <a:ext cx="354054" cy="294968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400" dirty="0" smtClean="0"/>
                <a:t>1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5347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24000" y="6650983"/>
            <a:ext cx="3024000" cy="207017"/>
          </a:xfrm>
        </p:spPr>
        <p:txBody>
          <a:bodyPr/>
          <a:lstStyle/>
          <a:p>
            <a:r>
              <a:rPr lang="en-US" smtClean="0"/>
              <a:t>Deep Learning for Finance</a:t>
            </a:r>
            <a:endParaRPr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0" y="6650983"/>
            <a:ext cx="3024000" cy="207017"/>
          </a:xfrm>
        </p:spPr>
        <p:txBody>
          <a:bodyPr/>
          <a:lstStyle/>
          <a:p>
            <a:r>
              <a:rPr lang="en-US" dirty="0" smtClean="0"/>
              <a:t>Pablo-Manuel </a:t>
            </a:r>
            <a:r>
              <a:rPr lang="en-US" dirty="0" err="1" smtClean="0"/>
              <a:t>Calderón</a:t>
            </a:r>
            <a:r>
              <a:rPr lang="en-US" dirty="0" smtClean="0"/>
              <a:t> </a:t>
            </a:r>
            <a:r>
              <a:rPr lang="en-US" dirty="0" err="1" smtClean="0"/>
              <a:t>Gómez</a:t>
            </a:r>
            <a:r>
              <a:rPr lang="en-US" dirty="0" smtClean="0"/>
              <a:t>, 2018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048000" y="6650831"/>
            <a:ext cx="3096000" cy="207169"/>
          </a:xfrm>
        </p:spPr>
        <p:txBody>
          <a:bodyPr/>
          <a:lstStyle/>
          <a:p>
            <a:fld id="{EE066765-D2D0-48D9-BC46-F648C8DB7387}" type="slidenum">
              <a:rPr lang="es-ES" smtClean="0"/>
              <a:pPr/>
              <a:t>8</a:t>
            </a:fld>
            <a:endParaRPr lang="es-ES"/>
          </a:p>
        </p:txBody>
      </p:sp>
      <p:cxnSp>
        <p:nvCxnSpPr>
          <p:cNvPr id="77" name="76 Conector recto"/>
          <p:cNvCxnSpPr/>
          <p:nvPr/>
        </p:nvCxnSpPr>
        <p:spPr>
          <a:xfrm>
            <a:off x="0" y="396000"/>
            <a:ext cx="9144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960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Deep Learning + Python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10828" y="476672"/>
            <a:ext cx="8857108" cy="59527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0" dirty="0" smtClean="0">
                <a:solidFill>
                  <a:schemeClr val="accent2">
                    <a:lumMod val="50000"/>
                  </a:schemeClr>
                </a:solidFill>
                <a:latin typeface="Arial"/>
                <a:ea typeface="+mj-ea"/>
                <a:cs typeface="+mj-cs"/>
              </a:rPr>
              <a:t>Calculate the prediction – Strategy trend</a:t>
            </a:r>
            <a:endParaRPr kumimoji="0" lang="en-US" sz="2400" b="0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latin typeface="Arial"/>
                <a:ea typeface="+mj-ea"/>
                <a:cs typeface="+mj-cs"/>
              </a:rPr>
              <a:t>One deal is open at close price of each candle.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latin typeface="Arial"/>
                <a:ea typeface="+mj-ea"/>
                <a:cs typeface="+mj-cs"/>
              </a:rPr>
              <a:t>The deal is active during a fix number of periods </a:t>
            </a:r>
            <a:r>
              <a:rPr lang="en-US" kern="0" dirty="0" smtClean="0">
                <a:latin typeface="Arial"/>
              </a:rPr>
              <a:t>(“</a:t>
            </a:r>
            <a:r>
              <a:rPr lang="en-US" kern="0" dirty="0" err="1" smtClean="0">
                <a:latin typeface="Arial"/>
              </a:rPr>
              <a:t>open_periods</a:t>
            </a:r>
            <a:r>
              <a:rPr lang="en-US" kern="0" dirty="0" smtClean="0">
                <a:latin typeface="Arial"/>
              </a:rPr>
              <a:t> = 10”)</a:t>
            </a:r>
            <a:r>
              <a:rPr lang="en-US" kern="0" dirty="0" smtClean="0">
                <a:latin typeface="Arial"/>
                <a:ea typeface="+mj-ea"/>
                <a:cs typeface="+mj-cs"/>
              </a:rPr>
              <a:t>.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latin typeface="Arial"/>
                <a:ea typeface="+mj-ea"/>
                <a:cs typeface="+mj-cs"/>
              </a:rPr>
              <a:t>The deal is closed after the fixed number of periods at candle close price.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</a:pPr>
            <a:endParaRPr lang="en-US" kern="0" dirty="0" smtClean="0">
              <a:latin typeface="Arial"/>
              <a:ea typeface="+mj-ea"/>
              <a:cs typeface="+mj-cs"/>
            </a:endParaRP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latin typeface="Arial"/>
              </a:rPr>
              <a:t>For the period defined we calculate the profit in pips for each deal.</a:t>
            </a:r>
            <a:endParaRPr lang="en-US" kern="0" dirty="0" smtClean="0">
              <a:latin typeface="Arial"/>
              <a:ea typeface="+mj-ea"/>
              <a:cs typeface="+mj-cs"/>
            </a:endParaRP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latin typeface="Arial"/>
                <a:ea typeface="+mj-ea"/>
                <a:cs typeface="+mj-cs"/>
              </a:rPr>
              <a:t>Depending on the deal’s pips we assign a class type (0 or 1). Which are the predicted values (Y).</a:t>
            </a:r>
          </a:p>
        </p:txBody>
      </p:sp>
      <p:grpSp>
        <p:nvGrpSpPr>
          <p:cNvPr id="55" name="54 Grupo"/>
          <p:cNvGrpSpPr/>
          <p:nvPr/>
        </p:nvGrpSpPr>
        <p:grpSpPr>
          <a:xfrm>
            <a:off x="2519772" y="3071810"/>
            <a:ext cx="4104456" cy="3168352"/>
            <a:chOff x="2519772" y="3071810"/>
            <a:chExt cx="4104456" cy="3168352"/>
          </a:xfrm>
        </p:grpSpPr>
        <p:graphicFrame>
          <p:nvGraphicFramePr>
            <p:cNvPr id="2" name="Chart 1"/>
            <p:cNvGraphicFramePr/>
            <p:nvPr>
              <p:extLst>
                <p:ext uri="{D42A27DB-BD31-4B8C-83A1-F6EECF244321}">
                  <p14:modId xmlns:p14="http://schemas.microsoft.com/office/powerpoint/2010/main" val="2361820132"/>
                </p:ext>
              </p:extLst>
            </p:nvPr>
          </p:nvGraphicFramePr>
          <p:xfrm>
            <a:off x="2519772" y="3071810"/>
            <a:ext cx="4104456" cy="31683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7" name="Straight Arrow Connector 6"/>
            <p:cNvCxnSpPr/>
            <p:nvPr/>
          </p:nvCxnSpPr>
          <p:spPr>
            <a:xfrm flipV="1">
              <a:off x="3491804" y="4411880"/>
              <a:ext cx="1620540" cy="1390426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347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24000" y="6650983"/>
            <a:ext cx="3024000" cy="207017"/>
          </a:xfrm>
        </p:spPr>
        <p:txBody>
          <a:bodyPr/>
          <a:lstStyle/>
          <a:p>
            <a:r>
              <a:rPr lang="en-US" smtClean="0"/>
              <a:t>Deep Learning for Finance</a:t>
            </a:r>
            <a:endParaRPr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0" y="6650983"/>
            <a:ext cx="3024000" cy="207017"/>
          </a:xfrm>
        </p:spPr>
        <p:txBody>
          <a:bodyPr/>
          <a:lstStyle/>
          <a:p>
            <a:r>
              <a:rPr lang="en-US" dirty="0" smtClean="0"/>
              <a:t>Pablo-Manuel </a:t>
            </a:r>
            <a:r>
              <a:rPr lang="en-US" dirty="0" err="1" smtClean="0"/>
              <a:t>Calderón</a:t>
            </a:r>
            <a:r>
              <a:rPr lang="en-US" dirty="0" smtClean="0"/>
              <a:t> </a:t>
            </a:r>
            <a:r>
              <a:rPr lang="en-US" dirty="0" err="1" smtClean="0"/>
              <a:t>Gómez</a:t>
            </a:r>
            <a:r>
              <a:rPr lang="en-US" dirty="0" smtClean="0"/>
              <a:t>, 2018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048000" y="6650831"/>
            <a:ext cx="3096000" cy="207169"/>
          </a:xfrm>
        </p:spPr>
        <p:txBody>
          <a:bodyPr/>
          <a:lstStyle/>
          <a:p>
            <a:fld id="{EE066765-D2D0-48D9-BC46-F648C8DB7387}" type="slidenum">
              <a:rPr lang="es-ES" smtClean="0"/>
              <a:pPr/>
              <a:t>9</a:t>
            </a:fld>
            <a:endParaRPr lang="es-ES"/>
          </a:p>
        </p:txBody>
      </p:sp>
      <p:cxnSp>
        <p:nvCxnSpPr>
          <p:cNvPr id="77" name="76 Conector recto"/>
          <p:cNvCxnSpPr/>
          <p:nvPr/>
        </p:nvCxnSpPr>
        <p:spPr>
          <a:xfrm>
            <a:off x="0" y="396000"/>
            <a:ext cx="9144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960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Deep Learning + Python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10828" y="476672"/>
            <a:ext cx="8857108" cy="59527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0" dirty="0" smtClean="0">
                <a:solidFill>
                  <a:schemeClr val="accent2">
                    <a:lumMod val="50000"/>
                  </a:schemeClr>
                </a:solidFill>
                <a:latin typeface="Arial"/>
                <a:ea typeface="+mj-ea"/>
                <a:cs typeface="+mj-cs"/>
              </a:rPr>
              <a:t>Calculate the prediction – Strategy fix TP and SL</a:t>
            </a:r>
            <a:endParaRPr kumimoji="0" lang="en-US" sz="2400" b="0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latin typeface="Arial"/>
                <a:ea typeface="+mj-ea"/>
                <a:cs typeface="+mj-cs"/>
              </a:rPr>
              <a:t>One deal is open at close price of each candle.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latin typeface="Arial"/>
                <a:ea typeface="+mj-ea"/>
                <a:cs typeface="+mj-cs"/>
              </a:rPr>
              <a:t>The deal is active during a fix number of periods </a:t>
            </a:r>
            <a:r>
              <a:rPr lang="en-US" kern="0" dirty="0" smtClean="0">
                <a:latin typeface="Arial"/>
              </a:rPr>
              <a:t>(“</a:t>
            </a:r>
            <a:r>
              <a:rPr lang="en-US" kern="0" dirty="0" err="1" smtClean="0">
                <a:latin typeface="Arial"/>
              </a:rPr>
              <a:t>open_periods</a:t>
            </a:r>
            <a:r>
              <a:rPr lang="en-US" kern="0" dirty="0" smtClean="0">
                <a:latin typeface="Arial"/>
              </a:rPr>
              <a:t> = 48”)</a:t>
            </a:r>
            <a:r>
              <a:rPr lang="en-US" kern="0" dirty="0" smtClean="0">
                <a:latin typeface="Arial"/>
                <a:ea typeface="+mj-ea"/>
                <a:cs typeface="+mj-cs"/>
              </a:rPr>
              <a:t>.</a:t>
            </a:r>
          </a:p>
          <a:p>
            <a:pPr marL="914400" lvl="1" indent="-4572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latin typeface="Arial"/>
                <a:ea typeface="+mj-ea"/>
                <a:cs typeface="+mj-cs"/>
              </a:rPr>
              <a:t>The deal is closed at stop loss level if pips are lower that SL.</a:t>
            </a:r>
          </a:p>
          <a:p>
            <a:pPr marL="914400" lvl="1" indent="-4572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latin typeface="Arial"/>
                <a:ea typeface="+mj-ea"/>
                <a:cs typeface="+mj-cs"/>
              </a:rPr>
              <a:t>The deal is closed at take profit level if pips are above TP. </a:t>
            </a:r>
          </a:p>
          <a:p>
            <a:pPr marL="914400" lvl="1" indent="-4572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latin typeface="Arial"/>
                <a:ea typeface="+mj-ea"/>
                <a:cs typeface="+mj-cs"/>
              </a:rPr>
              <a:t>The deal is closed after the fixed number of periods at candle close price.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</a:pPr>
            <a:endParaRPr lang="en-US" kern="0" dirty="0" smtClean="0">
              <a:latin typeface="Arial"/>
              <a:ea typeface="+mj-ea"/>
              <a:cs typeface="+mj-cs"/>
            </a:endParaRP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latin typeface="Arial"/>
              </a:rPr>
              <a:t>For the period defined we calculate the profit in pips for each deal.</a:t>
            </a:r>
            <a:endParaRPr lang="en-US" kern="0" dirty="0" smtClean="0">
              <a:latin typeface="Arial"/>
              <a:ea typeface="+mj-ea"/>
              <a:cs typeface="+mj-cs"/>
            </a:endParaRP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latin typeface="Arial"/>
                <a:ea typeface="+mj-ea"/>
                <a:cs typeface="+mj-cs"/>
              </a:rPr>
              <a:t>Depending on the deal’s pips we assign a class type (0 or 1). Which are the predicted values (Y).</a:t>
            </a:r>
          </a:p>
        </p:txBody>
      </p:sp>
      <p:grpSp>
        <p:nvGrpSpPr>
          <p:cNvPr id="25" name="24 Grupo"/>
          <p:cNvGrpSpPr/>
          <p:nvPr/>
        </p:nvGrpSpPr>
        <p:grpSpPr>
          <a:xfrm>
            <a:off x="2102101" y="3286124"/>
            <a:ext cx="4939798" cy="3168352"/>
            <a:chOff x="2500298" y="3286124"/>
            <a:chExt cx="4939798" cy="3168352"/>
          </a:xfrm>
        </p:grpSpPr>
        <p:graphicFrame>
          <p:nvGraphicFramePr>
            <p:cNvPr id="2" name="Chart 1"/>
            <p:cNvGraphicFramePr/>
            <p:nvPr>
              <p:extLst>
                <p:ext uri="{D42A27DB-BD31-4B8C-83A1-F6EECF244321}">
                  <p14:modId xmlns:p14="http://schemas.microsoft.com/office/powerpoint/2010/main" val="2361820132"/>
                </p:ext>
              </p:extLst>
            </p:nvPr>
          </p:nvGraphicFramePr>
          <p:xfrm>
            <a:off x="2500298" y="3286124"/>
            <a:ext cx="4104456" cy="31683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7" name="Straight Arrow Connector 6"/>
            <p:cNvCxnSpPr/>
            <p:nvPr/>
          </p:nvCxnSpPr>
          <p:spPr>
            <a:xfrm flipV="1">
              <a:off x="3643308" y="3830129"/>
              <a:ext cx="1894851" cy="1456259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6"/>
            <p:cNvCxnSpPr/>
            <p:nvPr/>
          </p:nvCxnSpPr>
          <p:spPr>
            <a:xfrm flipV="1">
              <a:off x="3428992" y="6070866"/>
              <a:ext cx="2928958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6"/>
            <p:cNvCxnSpPr/>
            <p:nvPr/>
          </p:nvCxnSpPr>
          <p:spPr>
            <a:xfrm flipV="1">
              <a:off x="3428992" y="3816924"/>
              <a:ext cx="2928958" cy="1"/>
            </a:xfrm>
            <a:prstGeom prst="straightConnector1">
              <a:avLst/>
            </a:prstGeom>
            <a:ln w="28575">
              <a:solidFill>
                <a:srgbClr val="00206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15 CuadroTexto"/>
            <p:cNvSpPr txBox="1"/>
            <p:nvPr/>
          </p:nvSpPr>
          <p:spPr>
            <a:xfrm>
              <a:off x="6425075" y="3632258"/>
              <a:ext cx="1015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TP (long)</a:t>
              </a:r>
              <a:endParaRPr lang="en-GB" dirty="0"/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6438700" y="5886200"/>
              <a:ext cx="987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SL (long)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5347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1861</Words>
  <Application>Microsoft Office PowerPoint</Application>
  <PresentationFormat>On-screen Show (4:3)</PresentationFormat>
  <Paragraphs>488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Tema de Office</vt:lpstr>
      <vt:lpstr>Deep Learning for Finance Lab 2. Deep Learning + Python</vt:lpstr>
      <vt:lpstr>Deep Learning + Python</vt:lpstr>
      <vt:lpstr>Deep Learning + Python</vt:lpstr>
      <vt:lpstr>Deep Learning + Python</vt:lpstr>
      <vt:lpstr>Deep Learning + Python</vt:lpstr>
      <vt:lpstr>Deep Learning + Python</vt:lpstr>
      <vt:lpstr>Deep Learning + Python</vt:lpstr>
      <vt:lpstr>Deep Learning + Python</vt:lpstr>
      <vt:lpstr>Deep Learning + Python</vt:lpstr>
      <vt:lpstr>Deep Learning + Python</vt:lpstr>
      <vt:lpstr>Deep Learning + Python</vt:lpstr>
      <vt:lpstr>Deep Learning + Python</vt:lpstr>
      <vt:lpstr>Deep Learning + Python</vt:lpstr>
      <vt:lpstr>Deep Learning + Python</vt:lpstr>
      <vt:lpstr>Deep Learning + Python</vt:lpstr>
      <vt:lpstr>Deep Learning + Python</vt:lpstr>
      <vt:lpstr>Deep Learning + Python</vt:lpstr>
      <vt:lpstr>Deep Learning + Python</vt:lpstr>
      <vt:lpstr>Deep Learning + Python</vt:lpstr>
      <vt:lpstr>Deep Learning + Python</vt:lpstr>
      <vt:lpstr>Deep Learning + Python</vt:lpstr>
      <vt:lpstr>Deep Learning + Python</vt:lpstr>
      <vt:lpstr>Deep Learning + Python</vt:lpstr>
      <vt:lpstr>Deep Learning + Python</vt:lpstr>
      <vt:lpstr>Deep Learning + Python</vt:lpstr>
      <vt:lpstr>Deep Learning + Python</vt:lpstr>
      <vt:lpstr>Deep Learning + Python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 Machine Learning</dc:title>
  <dc:creator>pablo.calderon@airbus.com</dc:creator>
  <cp:lastModifiedBy>CALDERON-GOMEZ, Pablo Manuel</cp:lastModifiedBy>
  <cp:revision>328</cp:revision>
  <dcterms:created xsi:type="dcterms:W3CDTF">2014-05-18T08:06:45Z</dcterms:created>
  <dcterms:modified xsi:type="dcterms:W3CDTF">2018-05-17T09:47:01Z</dcterms:modified>
</cp:coreProperties>
</file>