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6" r:id="rId4"/>
    <p:sldId id="304" r:id="rId5"/>
    <p:sldId id="302" r:id="rId6"/>
    <p:sldId id="305" r:id="rId7"/>
    <p:sldId id="307" r:id="rId8"/>
    <p:sldId id="309" r:id="rId9"/>
    <p:sldId id="317" r:id="rId10"/>
    <p:sldId id="319" r:id="rId11"/>
    <p:sldId id="310" r:id="rId12"/>
    <p:sldId id="322" r:id="rId13"/>
    <p:sldId id="311" r:id="rId14"/>
    <p:sldId id="312" r:id="rId15"/>
    <p:sldId id="315" r:id="rId16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412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1F31E54-FD48-42D4-A185-89C8BCAC9A85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660A8B-AA7E-4F1F-BA09-217BE6A3F5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172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963382-65BD-4CE0-9636-462E94C98985}" type="datetimeFigureOut">
              <a:rPr lang="es-ES" smtClean="0"/>
              <a:pPr/>
              <a:t>04/05/2018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B33D4C1-4F17-4311-8DD8-AD6073DEC7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64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Deep Learning for Finance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0" y="6650983"/>
            <a:ext cx="2915816" cy="2070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just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908176" y="6650983"/>
            <a:ext cx="3103984" cy="2070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Deep Learning for Finance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012160" y="6645709"/>
            <a:ext cx="3106688" cy="196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066765-D2D0-48D9-BC46-F648C8DB738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1700" indent="-4445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100" indent="-5207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4191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000" indent="-3302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687167"/>
            <a:ext cx="7488832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Deep Learning for Finance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b="1" dirty="0" smtClean="0">
                <a:solidFill>
                  <a:schemeClr val="accent2">
                    <a:lumMod val="75000"/>
                  </a:schemeClr>
                </a:solidFill>
              </a:rPr>
              <a:t>Lab 2. Machine Learning + Python</a:t>
            </a:r>
            <a:endParaRPr lang="en-US" sz="3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429264"/>
            <a:ext cx="6400800" cy="736040"/>
          </a:xfrm>
        </p:spPr>
        <p:txBody>
          <a:bodyPr>
            <a:normAutofit/>
          </a:bodyPr>
          <a:lstStyle/>
          <a:p>
            <a:pPr algn="l"/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Pablo-Manuel Calderón Gómez</a:t>
            </a:r>
          </a:p>
          <a:p>
            <a:pPr algn="l"/>
            <a:r>
              <a:rPr lang="es-ES_tradnl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es-ES_tradnl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10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Alpha coefficient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</a:rPr>
              <a:t>The alpha coefficient (intercept) is a measure of the active return performance compared to a market index (or another data set).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</a:rPr>
              <a:t>In </a:t>
            </a:r>
            <a:r>
              <a:rPr lang="en-US" kern="0" dirty="0">
                <a:latin typeface="Arial"/>
              </a:rPr>
              <a:t>an efficient market, the expected value of the alpha coefficient is zero. Therefore, the alpha coefficient indicates how an investment has performed after accounting for the risk it involved.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 smtClean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466258"/>
              </p:ext>
            </p:extLst>
          </p:nvPr>
        </p:nvGraphicFramePr>
        <p:xfrm>
          <a:off x="317178" y="2773968"/>
          <a:ext cx="8509644" cy="1310063"/>
        </p:xfrm>
        <a:graphic>
          <a:graphicData uri="http://schemas.openxmlformats.org/drawingml/2006/table">
            <a:tbl>
              <a:tblPr/>
              <a:tblGrid>
                <a:gridCol w="1020812"/>
                <a:gridCol w="7488832"/>
              </a:tblGrid>
              <a:tr h="256609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Interpretation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/>
                      <a:r>
                        <a:rPr lang="el-GR" sz="1600" kern="0" dirty="0" smtClean="0">
                          <a:latin typeface="Arial"/>
                        </a:rPr>
                        <a:t>α</a:t>
                      </a:r>
                      <a:r>
                        <a:rPr lang="en-US" sz="1600" kern="0" dirty="0" smtClean="0">
                          <a:latin typeface="Arial"/>
                        </a:rPr>
                        <a:t> &lt; 0</a:t>
                      </a:r>
                      <a:endParaRPr lang="el-GR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The investment has earned too little for its risk.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6904">
                <a:tc>
                  <a:txBody>
                    <a:bodyPr/>
                    <a:lstStyle/>
                    <a:p>
                      <a:pPr algn="ctr"/>
                      <a:r>
                        <a:rPr lang="el-GR" sz="1600" kern="0" dirty="0" smtClean="0">
                          <a:latin typeface="Arial"/>
                        </a:rPr>
                        <a:t>α</a:t>
                      </a:r>
                      <a:r>
                        <a:rPr lang="es-ES_tradnl" sz="1600" kern="0" dirty="0" smtClean="0">
                          <a:latin typeface="Arial"/>
                        </a:rPr>
                        <a:t> </a:t>
                      </a:r>
                      <a:r>
                        <a:rPr lang="es-ES_tradnl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0</a:t>
                      </a:r>
                      <a:endParaRPr lang="el-GR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The investment has earned a return adequate for the risk taken.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4787">
                <a:tc>
                  <a:txBody>
                    <a:bodyPr/>
                    <a:lstStyle/>
                    <a:p>
                      <a:pPr algn="ctr"/>
                      <a:r>
                        <a:rPr lang="el-GR" sz="1600" kern="0" dirty="0" smtClean="0">
                          <a:latin typeface="Arial"/>
                        </a:rPr>
                        <a:t>α</a:t>
                      </a:r>
                      <a:r>
                        <a:rPr lang="es-ES_tradnl" sz="1600" kern="0" dirty="0" smtClean="0">
                          <a:latin typeface="Arial"/>
                        </a:rPr>
                        <a:t> </a:t>
                      </a:r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GB" sz="1600" baseline="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The investment has a return in excess of the reward for the assumed risk.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03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11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Correlation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Beta (slope) is </a:t>
            </a:r>
            <a:r>
              <a:rPr lang="en-US" kern="0" dirty="0">
                <a:latin typeface="Arial"/>
                <a:ea typeface="+mj-ea"/>
                <a:cs typeface="+mj-cs"/>
              </a:rPr>
              <a:t>not the correlation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 Beta equal to 1 </a:t>
            </a:r>
            <a:r>
              <a:rPr lang="en-US" kern="0" dirty="0">
                <a:latin typeface="Arial"/>
                <a:ea typeface="+mj-ea"/>
                <a:cs typeface="+mj-cs"/>
              </a:rPr>
              <a:t>does not mean two series correlates. The correlation is when the points are close to the slope line independently of the slope value.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plots shows the regression line coefficients between: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 Santander and Google			Santander and BBVA</a:t>
            </a:r>
          </a:p>
        </p:txBody>
      </p:sp>
      <p:sp>
        <p:nvSpPr>
          <p:cNvPr id="3" name="AutoShape 4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851" y="3038074"/>
            <a:ext cx="4222476" cy="319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3527" y="3038074"/>
            <a:ext cx="4228953" cy="319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8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12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Pearson Correlation coefficient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</a:t>
            </a:r>
            <a:r>
              <a:rPr lang="en-US" kern="0" dirty="0">
                <a:latin typeface="Arial"/>
                <a:ea typeface="+mj-ea"/>
                <a:cs typeface="+mj-cs"/>
              </a:rPr>
              <a:t>correlation is the dependence between two quantities. The most familiar method to measure the correlation is the Pearson correlation coefficient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</a:t>
            </a:r>
          </a:p>
        </p:txBody>
      </p:sp>
      <p:sp>
        <p:nvSpPr>
          <p:cNvPr id="3" name="AutoShape 4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9397" y="4066753"/>
            <a:ext cx="47910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71553"/>
            <a:ext cx="3067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3749624"/>
              </p:ext>
            </p:extLst>
          </p:nvPr>
        </p:nvGraphicFramePr>
        <p:xfrm>
          <a:off x="316406" y="2053040"/>
          <a:ext cx="4470846" cy="1310063"/>
        </p:xfrm>
        <a:graphic>
          <a:graphicData uri="http://schemas.openxmlformats.org/drawingml/2006/table">
            <a:tbl>
              <a:tblPr/>
              <a:tblGrid>
                <a:gridCol w="1590526"/>
                <a:gridCol w="2880320"/>
              </a:tblGrid>
              <a:tr h="256609"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Pearson </a:t>
                      </a:r>
                      <a:r>
                        <a:rPr lang="en-GB" sz="16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Interpretation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 smtClean="0">
                          <a:latin typeface="Arial"/>
                        </a:rPr>
                        <a:t>pcc</a:t>
                      </a:r>
                      <a:r>
                        <a:rPr lang="en-US" sz="1600" kern="0" dirty="0" smtClean="0">
                          <a:latin typeface="Arial"/>
                        </a:rPr>
                        <a:t> = 1</a:t>
                      </a:r>
                      <a:endParaRPr lang="el-GR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Total positive</a:t>
                      </a:r>
                      <a:r>
                        <a:rPr lang="en-US" sz="1600" kern="0" baseline="0" dirty="0" smtClean="0">
                          <a:latin typeface="Arial"/>
                        </a:rPr>
                        <a:t> correlation</a:t>
                      </a:r>
                      <a:r>
                        <a:rPr lang="en-US" sz="1600" kern="0" dirty="0" smtClean="0">
                          <a:latin typeface="Arial"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6904">
                <a:tc>
                  <a:txBody>
                    <a:bodyPr/>
                    <a:lstStyle/>
                    <a:p>
                      <a:pPr algn="ctr"/>
                      <a:r>
                        <a:rPr lang="es-ES_tradnl" sz="1600" kern="0" dirty="0" err="1" smtClean="0">
                          <a:latin typeface="Arial"/>
                        </a:rPr>
                        <a:t>pcc</a:t>
                      </a:r>
                      <a:r>
                        <a:rPr lang="es-ES_tradnl" sz="1600" kern="0" dirty="0" smtClean="0">
                          <a:latin typeface="Arial"/>
                        </a:rPr>
                        <a:t> </a:t>
                      </a:r>
                      <a:r>
                        <a:rPr lang="es-ES_tradnl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0</a:t>
                      </a:r>
                      <a:endParaRPr lang="el-GR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There is no linear correlation.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4787">
                <a:tc>
                  <a:txBody>
                    <a:bodyPr/>
                    <a:lstStyle/>
                    <a:p>
                      <a:pPr algn="ctr"/>
                      <a:r>
                        <a:rPr lang="es-ES_tradnl" sz="1600" kern="0" dirty="0" err="1" smtClean="0">
                          <a:latin typeface="Arial"/>
                        </a:rPr>
                        <a:t>pcc</a:t>
                      </a:r>
                      <a:r>
                        <a:rPr lang="es-ES_tradnl" sz="1600" kern="0" dirty="0" smtClean="0">
                          <a:latin typeface="Arial"/>
                        </a:rPr>
                        <a:t> = -1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latin typeface="Arial"/>
                        </a:rPr>
                        <a:t>Total negative</a:t>
                      </a:r>
                      <a:r>
                        <a:rPr lang="en-US" sz="1600" kern="0" baseline="0" dirty="0" smtClean="0">
                          <a:latin typeface="Arial"/>
                        </a:rPr>
                        <a:t> correlation</a:t>
                      </a:r>
                      <a:r>
                        <a:rPr lang="en-US" sz="1600" kern="0" dirty="0" smtClean="0">
                          <a:latin typeface="Arial"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5610" y="1700808"/>
            <a:ext cx="3743523" cy="20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98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13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Portfolio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Process to calculate the portfolio value. 1. Normalize data. 2. Define portfolio allocation. 3. Calculate portfolio position. 4. Sum to calculate portfolio value.</a:t>
            </a:r>
            <a:endParaRPr lang="en-US" kern="0" dirty="0">
              <a:latin typeface="Arial"/>
              <a:ea typeface="+mj-ea"/>
              <a:cs typeface="+mj-cs"/>
            </a:endParaRPr>
          </a:p>
        </p:txBody>
      </p:sp>
      <p:sp>
        <p:nvSpPr>
          <p:cNvPr id="3" name="AutoShape 4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ounded Rectangle 1"/>
          <p:cNvSpPr/>
          <p:nvPr/>
        </p:nvSpPr>
        <p:spPr>
          <a:xfrm>
            <a:off x="798315" y="1776923"/>
            <a:ext cx="142980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All stock data</a:t>
            </a:r>
            <a:endParaRPr lang="en-GB" sz="1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7508" y="2307358"/>
            <a:ext cx="2415715" cy="17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359" y="2307358"/>
            <a:ext cx="2415715" cy="17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8082" y="2310072"/>
            <a:ext cx="2464572" cy="176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3237727" y="1776923"/>
            <a:ext cx="1595276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Normalize data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5694352" y="1776923"/>
            <a:ext cx="1872033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Portfolio allocation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218720" y="2096851"/>
            <a:ext cx="1633438" cy="204909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30%    30%    40%</a:t>
            </a:r>
            <a:endParaRPr lang="en-GB" sz="160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6368" y="4810034"/>
            <a:ext cx="2508000" cy="175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694352" y="4421533"/>
            <a:ext cx="1872033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Portfolio position</a:t>
            </a:r>
            <a:endParaRPr lang="en-GB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7986701" y="2636912"/>
            <a:ext cx="1049795" cy="1296144"/>
          </a:xfrm>
          <a:prstGeom prst="roundRect">
            <a:avLst>
              <a:gd name="adj" fmla="val 10998"/>
            </a:avLst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Amount allocated to the portfolio (x1M€)</a:t>
            </a:r>
            <a:endParaRPr lang="en-GB" sz="1600" dirty="0"/>
          </a:p>
        </p:txBody>
      </p:sp>
      <p:cxnSp>
        <p:nvCxnSpPr>
          <p:cNvPr id="13" name="Elbow Connector 12"/>
          <p:cNvCxnSpPr>
            <a:stCxn id="22" idx="3"/>
            <a:endCxn id="30" idx="0"/>
          </p:cNvCxnSpPr>
          <p:nvPr/>
        </p:nvCxnSpPr>
        <p:spPr>
          <a:xfrm>
            <a:off x="7566385" y="1920939"/>
            <a:ext cx="945214" cy="715973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21" idx="1"/>
          </p:cNvCxnSpPr>
          <p:nvPr/>
        </p:nvCxnSpPr>
        <p:spPr>
          <a:xfrm>
            <a:off x="2228117" y="1920939"/>
            <a:ext cx="100961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4833003" y="1920939"/>
            <a:ext cx="861349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2"/>
            <a:endCxn id="29" idx="3"/>
          </p:cNvCxnSpPr>
          <p:nvPr/>
        </p:nvCxnSpPr>
        <p:spPr>
          <a:xfrm rot="5400000">
            <a:off x="7722746" y="3776695"/>
            <a:ext cx="632493" cy="94521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708079" y="4424778"/>
            <a:ext cx="1439985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Portfolio value</a:t>
            </a:r>
            <a:endParaRPr lang="en-GB" sz="1600" dirty="0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3928" y="4804605"/>
            <a:ext cx="1308286" cy="176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/>
          <p:cNvCxnSpPr>
            <a:stCxn id="29" idx="1"/>
            <a:endCxn id="43" idx="3"/>
          </p:cNvCxnSpPr>
          <p:nvPr/>
        </p:nvCxnSpPr>
        <p:spPr>
          <a:xfrm flipH="1">
            <a:off x="5148064" y="4565549"/>
            <a:ext cx="546288" cy="32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623" y="4493541"/>
            <a:ext cx="3280257" cy="20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5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14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Portfolio DrawDown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A </a:t>
            </a:r>
            <a:r>
              <a:rPr lang="en-US" kern="0" dirty="0">
                <a:latin typeface="Arial"/>
                <a:ea typeface="+mj-ea"/>
                <a:cs typeface="+mj-cs"/>
              </a:rPr>
              <a:t>drawdown at given time t is defined as the difference between the current portfolio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value </a:t>
            </a:r>
            <a:r>
              <a:rPr lang="en-US" kern="0" dirty="0">
                <a:latin typeface="Arial"/>
                <a:ea typeface="+mj-ea"/>
                <a:cs typeface="+mj-cs"/>
              </a:rPr>
              <a:t>and the global maximum of the portfolio value occurring before time t.</a:t>
            </a: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code to calculate the portfolio drawdown value is:</a:t>
            </a:r>
            <a:br>
              <a:rPr lang="en-US" kern="0" dirty="0" smtClean="0">
                <a:latin typeface="Arial"/>
                <a:ea typeface="+mj-ea"/>
                <a:cs typeface="+mj-cs"/>
              </a:rPr>
            </a:br>
            <a:r>
              <a:rPr lang="en-US" kern="0" dirty="0" smtClean="0">
                <a:latin typeface="Arial"/>
                <a:ea typeface="+mj-ea"/>
                <a:cs typeface="+mj-cs"/>
              </a:rPr>
              <a:t>portfolio_value_drawdown </a:t>
            </a:r>
            <a:r>
              <a:rPr lang="en-US" kern="0" dirty="0">
                <a:latin typeface="Arial"/>
                <a:ea typeface="+mj-ea"/>
                <a:cs typeface="+mj-cs"/>
              </a:rPr>
              <a:t>= (portfolio_value / portfolio_value.cummax())-1.</a:t>
            </a:r>
          </a:p>
        </p:txBody>
      </p:sp>
      <p:sp>
        <p:nvSpPr>
          <p:cNvPr id="3" name="AutoShape 4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2496" y="2840446"/>
            <a:ext cx="5144000" cy="36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29212"/>
            <a:ext cx="3606213" cy="223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51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15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3452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Sharpe ratio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Sharpe ratio characterizes how well the return of an asset compensates the investor for the risk taken. Higher Sharpe ratio provides better return for the same risk.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ex-ante (before the event) Sharpe ratio is defined as: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Where Ra is the asset return,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Rb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is the return on a benchmark asset (risk free rate).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Sharpe ratio can vary depending on the sample. We apply a coefficient to correct the Sharpe Ratio with the sample size: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 </a:t>
            </a:r>
            <a:endParaRPr lang="en-US" kern="0" dirty="0">
              <a:latin typeface="Arial"/>
              <a:ea typeface="+mj-ea"/>
              <a:cs typeface="+mj-cs"/>
            </a:endParaRPr>
          </a:p>
        </p:txBody>
      </p:sp>
      <p:sp>
        <p:nvSpPr>
          <p:cNvPr id="3" name="AutoShape 4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114545"/>
            <a:ext cx="3352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6775863" y="3786190"/>
          <a:ext cx="1725227" cy="1643074"/>
        </p:xfrm>
        <a:graphic>
          <a:graphicData uri="http://schemas.openxmlformats.org/presentationml/2006/ole">
            <p:oleObj spid="_x0000_s1037" name="Ecuación" r:id="rId4" imgW="1066800" imgH="1016000" progId="Equation.3">
              <p:embed/>
            </p:oleObj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/>
        </p:nvGraphicFramePr>
        <p:xfrm>
          <a:off x="1428728" y="4143380"/>
          <a:ext cx="4478338" cy="677862"/>
        </p:xfrm>
        <a:graphic>
          <a:graphicData uri="http://schemas.openxmlformats.org/presentationml/2006/ole">
            <p:oleObj spid="_x0000_s1038" name="Ecuación" r:id="rId5" imgW="2768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9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2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6024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Index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Reading data.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Prepare and clean data.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</a:rPr>
              <a:t>Plotting data.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Histogram of daily returns.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Security characteristic </a:t>
            </a:r>
            <a:r>
              <a:rPr lang="en-US" sz="2000" kern="0" dirty="0" smtClean="0">
                <a:latin typeface="Arial"/>
                <a:ea typeface="+mj-ea"/>
                <a:cs typeface="+mj-cs"/>
              </a:rPr>
              <a:t>line (alpha and beta).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Pearson Correlation coefficient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Calculate Portfolio value.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>
                <a:latin typeface="Arial"/>
                <a:ea typeface="+mj-ea"/>
                <a:cs typeface="+mj-cs"/>
              </a:rPr>
              <a:t>Portfolio </a:t>
            </a:r>
            <a:r>
              <a:rPr lang="en-US" sz="2000" kern="0" dirty="0" err="1" smtClean="0">
                <a:latin typeface="Arial"/>
                <a:ea typeface="+mj-ea"/>
                <a:cs typeface="+mj-cs"/>
              </a:rPr>
              <a:t>DrawDown</a:t>
            </a:r>
            <a:r>
              <a:rPr lang="en-US" sz="2000" kern="0" dirty="0" smtClean="0">
                <a:latin typeface="Arial"/>
                <a:ea typeface="+mj-ea"/>
                <a:cs typeface="+mj-cs"/>
              </a:rPr>
              <a:t>.</a:t>
            </a:r>
            <a:endParaRPr lang="en-US" sz="2000" kern="0" dirty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kern="0" dirty="0" smtClean="0">
                <a:latin typeface="Arial"/>
                <a:ea typeface="+mj-ea"/>
                <a:cs typeface="+mj-cs"/>
              </a:rPr>
              <a:t>Sharpe ratio.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3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Reading data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In Python we use DataFrame objects to store data.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Each column of the data frame stores the data of an instrument.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DataFrame is defined with a range date index.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Read data into a data frame process: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1. Create a data frame with a range date index.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2. For each instrument: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2.1 Read data from 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csv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files.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	2.2 Remove lines with null (</a:t>
            </a:r>
            <a:r>
              <a:rPr lang="en-US" kern="0" dirty="0" err="1" smtClean="0">
                <a:latin typeface="Arial"/>
                <a:ea typeface="+mj-ea"/>
                <a:cs typeface="+mj-cs"/>
              </a:rPr>
              <a:t>NaN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).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	2.3 Rename column data.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	2.4 Adds data to data frame.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4098" name="Picture 2" descr="C:\Users\PCALDE~1\AppData\Local\Temp\SNAGHTML55945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14620"/>
            <a:ext cx="4278971" cy="3781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4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618890" cy="6167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j-ea"/>
                <a:cs typeface="+mj-cs"/>
              </a:rPr>
              <a:t>Prepare and clean data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We expect perfect free data with no gaps and missing values.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Reality is: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There are missing values (not all stocks trade every day).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We can have wrong values (negative values, not adjusted for dividends or splits).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Different values for an instrument depending on the data source.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Collect and store data requires time and money, we may need to buy data from providers.</a:t>
            </a:r>
          </a:p>
          <a:p>
            <a:r>
              <a:rPr lang="en-GB" u="sng" kern="0" dirty="0" smtClean="0">
                <a:latin typeface="Arial"/>
                <a:ea typeface="+mj-ea"/>
                <a:cs typeface="+mj-cs"/>
              </a:rPr>
              <a:t>Filling the gaps</a:t>
            </a:r>
          </a:p>
          <a:p>
            <a:r>
              <a:rPr lang="en-GB" kern="0" dirty="0" smtClean="0">
                <a:latin typeface="Arial"/>
                <a:ea typeface="+mj-ea"/>
                <a:cs typeface="+mj-cs"/>
              </a:rPr>
              <a:t>If we interpolate in the zones without data we are giving ourselves information about the future. If we interpolate we are peeking into the future, and that is not allowed.</a:t>
            </a:r>
          </a:p>
          <a:p>
            <a:r>
              <a:rPr lang="en-GB" kern="0" dirty="0" smtClean="0">
                <a:latin typeface="Arial"/>
                <a:ea typeface="+mj-ea"/>
                <a:cs typeface="+mj-cs"/>
              </a:rPr>
              <a:t>So we need to stick only filling</a:t>
            </a:r>
            <a:br>
              <a:rPr lang="en-GB" kern="0" dirty="0" smtClean="0">
                <a:latin typeface="Arial"/>
                <a:ea typeface="+mj-ea"/>
                <a:cs typeface="+mj-cs"/>
              </a:rPr>
            </a:br>
            <a:r>
              <a:rPr lang="en-GB" kern="0" dirty="0" smtClean="0">
                <a:latin typeface="Arial"/>
                <a:ea typeface="+mj-ea"/>
                <a:cs typeface="+mj-cs"/>
              </a:rPr>
              <a:t>forward a last known price.</a:t>
            </a:r>
          </a:p>
          <a:p>
            <a:r>
              <a:rPr lang="en-GB" kern="0" dirty="0" smtClean="0">
                <a:latin typeface="Arial"/>
                <a:ea typeface="+mj-ea"/>
                <a:cs typeface="+mj-cs"/>
              </a:rPr>
              <a:t>1st Fill forward</a:t>
            </a:r>
          </a:p>
          <a:p>
            <a:r>
              <a:rPr lang="en-GB" kern="0" dirty="0" smtClean="0">
                <a:latin typeface="Arial"/>
                <a:ea typeface="+mj-ea"/>
                <a:cs typeface="+mj-cs"/>
              </a:rPr>
              <a:t>2nd Fill backward (to start series at</a:t>
            </a:r>
          </a:p>
          <a:p>
            <a:r>
              <a:rPr lang="en-GB" kern="0" dirty="0" smtClean="0">
                <a:latin typeface="Arial"/>
                <a:ea typeface="+mj-ea"/>
                <a:cs typeface="+mj-cs"/>
              </a:rPr>
              <a:t>same point)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2660" t="67629" r="27331"/>
          <a:stretch>
            <a:fillRect/>
          </a:stretch>
        </p:blipFill>
        <p:spPr bwMode="auto">
          <a:xfrm>
            <a:off x="4489727" y="4077072"/>
            <a:ext cx="4439959" cy="25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5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595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Prepare and clean data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To compare the price movement we need to normalize data. All values are divided by day1 value.</a:t>
            </a: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4105" name="Picture 9" descr="C:\Users\PCALDE~1\AppData\Local\Temp\SNAGHTML58008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592" y="1609290"/>
            <a:ext cx="5944817" cy="4962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6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690328" cy="2666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Plotting data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</a:rPr>
              <a:t>Python </a:t>
            </a:r>
            <a:r>
              <a:rPr lang="en-US" kern="0" dirty="0" err="1" smtClean="0">
                <a:latin typeface="Arial"/>
              </a:rPr>
              <a:t>matplotlib.pyplot</a:t>
            </a:r>
            <a:r>
              <a:rPr lang="en-US" kern="0" dirty="0" smtClean="0">
                <a:latin typeface="Arial"/>
              </a:rPr>
              <a:t> library.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Examples to present data: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Simple Moving Average.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Bollinger bands.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kern="0" dirty="0" smtClean="0">
                <a:latin typeface="Arial"/>
                <a:ea typeface="+mj-ea"/>
                <a:cs typeface="+mj-cs"/>
              </a:rPr>
              <a:t>Cumulative Stock Price returns.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043"/>
            <a:ext cx="4313334" cy="32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383709"/>
            <a:ext cx="4393334" cy="32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50" y="500042"/>
            <a:ext cx="3781430" cy="281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7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857108" cy="1523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Histogram of daily returns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next plot shows the histogram plot of the</a:t>
            </a:r>
            <a:br>
              <a:rPr lang="en-US" kern="0" dirty="0" smtClean="0">
                <a:latin typeface="Arial"/>
                <a:ea typeface="+mj-ea"/>
                <a:cs typeface="+mj-cs"/>
              </a:rPr>
            </a:br>
            <a:r>
              <a:rPr lang="en-US" kern="0" dirty="0" smtClean="0">
                <a:latin typeface="Arial"/>
                <a:ea typeface="+mj-ea"/>
                <a:cs typeface="+mj-cs"/>
              </a:rPr>
              <a:t>stock daily returns. Mean and standard</a:t>
            </a:r>
            <a:br>
              <a:rPr lang="en-US" kern="0" dirty="0" smtClean="0">
                <a:latin typeface="Arial"/>
                <a:ea typeface="+mj-ea"/>
                <a:cs typeface="+mj-cs"/>
              </a:rPr>
            </a:br>
            <a:r>
              <a:rPr lang="en-US" kern="0" dirty="0" smtClean="0">
                <a:latin typeface="Arial"/>
                <a:ea typeface="+mj-ea"/>
                <a:cs typeface="+mj-cs"/>
              </a:rPr>
              <a:t>deviation has been calculated and plotted.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2052" name="Picture 4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28604"/>
            <a:ext cx="3333750" cy="166687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285992"/>
            <a:ext cx="6627803" cy="434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8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653660" cy="5976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Security characteristic 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  <a:ea typeface="+mj-ea"/>
                <a:cs typeface="+mj-cs"/>
              </a:rPr>
              <a:t>Security characteristic line (SCL) is a regression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line (order 1), plotting </a:t>
            </a:r>
            <a:r>
              <a:rPr lang="en-US" kern="0" dirty="0">
                <a:latin typeface="Arial"/>
                <a:ea typeface="+mj-ea"/>
                <a:cs typeface="+mj-cs"/>
              </a:rPr>
              <a:t>performance of a particular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portfolio </a:t>
            </a:r>
            <a:r>
              <a:rPr lang="en-US" kern="0" dirty="0">
                <a:latin typeface="Arial"/>
                <a:ea typeface="+mj-ea"/>
                <a:cs typeface="+mj-cs"/>
              </a:rPr>
              <a:t>against that of the market portfolio at every point in time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latin typeface="Arial"/>
                <a:ea typeface="+mj-ea"/>
                <a:cs typeface="+mj-cs"/>
              </a:rPr>
              <a:t>The </a:t>
            </a:r>
            <a:r>
              <a:rPr lang="en-US" kern="0" dirty="0">
                <a:latin typeface="Arial"/>
                <a:ea typeface="+mj-ea"/>
                <a:cs typeface="+mj-cs"/>
              </a:rPr>
              <a:t>SCL is plotted on a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scatter plot where </a:t>
            </a:r>
            <a:r>
              <a:rPr lang="en-US" kern="0" dirty="0">
                <a:latin typeface="Arial"/>
                <a:ea typeface="+mj-ea"/>
                <a:cs typeface="+mj-cs"/>
              </a:rPr>
              <a:t>the Y-axis is the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return and </a:t>
            </a:r>
            <a:r>
              <a:rPr lang="en-US" kern="0" dirty="0">
                <a:latin typeface="Arial"/>
                <a:ea typeface="+mj-ea"/>
                <a:cs typeface="+mj-cs"/>
              </a:rPr>
              <a:t>the X-axis is the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return </a:t>
            </a:r>
            <a:r>
              <a:rPr lang="en-US" kern="0" dirty="0">
                <a:latin typeface="Arial"/>
                <a:ea typeface="+mj-ea"/>
                <a:cs typeface="+mj-cs"/>
              </a:rPr>
              <a:t>of the market in general. The slope of the SCL is the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beta </a:t>
            </a:r>
            <a:r>
              <a:rPr lang="en-US" kern="0" dirty="0">
                <a:latin typeface="Arial"/>
                <a:ea typeface="+mj-ea"/>
                <a:cs typeface="+mj-cs"/>
              </a:rPr>
              <a:t>and the intercept is its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alpha.</a:t>
            </a:r>
          </a:p>
          <a:p>
            <a:pPr marL="342900"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  <a:ea typeface="+mj-ea"/>
                <a:cs typeface="+mj-cs"/>
              </a:rPr>
              <a:t>Y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 </a:t>
            </a:r>
            <a:r>
              <a:rPr lang="en-US" kern="0" dirty="0">
                <a:latin typeface="Arial"/>
                <a:ea typeface="+mj-ea"/>
                <a:cs typeface="+mj-cs"/>
              </a:rPr>
              <a:t>= beta *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X </a:t>
            </a:r>
            <a:r>
              <a:rPr lang="en-US" kern="0" dirty="0">
                <a:latin typeface="Arial"/>
                <a:ea typeface="+mj-ea"/>
                <a:cs typeface="+mj-cs"/>
              </a:rPr>
              <a:t>+ </a:t>
            </a:r>
            <a:r>
              <a:rPr lang="en-US" kern="0" dirty="0" smtClean="0">
                <a:latin typeface="Arial"/>
                <a:ea typeface="+mj-ea"/>
                <a:cs typeface="+mj-cs"/>
              </a:rPr>
              <a:t>alpha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2000" y="3140968"/>
            <a:ext cx="4120000" cy="30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24000" y="6650983"/>
            <a:ext cx="3024000" cy="207017"/>
          </a:xfrm>
        </p:spPr>
        <p:txBody>
          <a:bodyPr/>
          <a:lstStyle/>
          <a:p>
            <a:r>
              <a:rPr lang="en-US" smtClean="0"/>
              <a:t>Deep Learning for Finance</a:t>
            </a:r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0" y="6650983"/>
            <a:ext cx="3024000" cy="207017"/>
          </a:xfrm>
        </p:spPr>
        <p:txBody>
          <a:bodyPr/>
          <a:lstStyle/>
          <a:p>
            <a:r>
              <a:rPr lang="en-US" dirty="0" smtClean="0"/>
              <a:t>Pablo-Manuel </a:t>
            </a:r>
            <a:r>
              <a:rPr lang="en-US" dirty="0" err="1" smtClean="0"/>
              <a:t>Calderón</a:t>
            </a:r>
            <a:r>
              <a:rPr lang="en-US" dirty="0" smtClean="0"/>
              <a:t> </a:t>
            </a:r>
            <a:r>
              <a:rPr lang="en-US" dirty="0" err="1" smtClean="0"/>
              <a:t>Gómez</a:t>
            </a:r>
            <a:r>
              <a:rPr lang="en-US" dirty="0" smtClean="0"/>
              <a:t>,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000" y="6650831"/>
            <a:ext cx="3096000" cy="207169"/>
          </a:xfrm>
        </p:spPr>
        <p:txBody>
          <a:bodyPr/>
          <a:lstStyle/>
          <a:p>
            <a:fld id="{EE066765-D2D0-48D9-BC46-F648C8DB7387}" type="slidenum">
              <a:rPr lang="es-ES" smtClean="0"/>
              <a:pPr/>
              <a:t>9</a:t>
            </a:fld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>
            <a:off x="0" y="396000"/>
            <a:ext cx="914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9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Machine Learning + Python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0828" y="476672"/>
            <a:ext cx="8725668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Beta coefficient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latin typeface="Arial"/>
              </a:rPr>
              <a:t>The beta </a:t>
            </a:r>
            <a:r>
              <a:rPr lang="en-US" kern="0" dirty="0" smtClean="0">
                <a:latin typeface="Arial"/>
              </a:rPr>
              <a:t>coefficient (slope</a:t>
            </a:r>
            <a:r>
              <a:rPr lang="en-US" kern="0" dirty="0">
                <a:latin typeface="Arial"/>
              </a:rPr>
              <a:t>) is a measure of the two series relation. In finance beta measures the volatility (risk) of an asset (the returns of the asset are compared to market returns).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 smtClean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160060"/>
              </p:ext>
            </p:extLst>
          </p:nvPr>
        </p:nvGraphicFramePr>
        <p:xfrm>
          <a:off x="317178" y="1952836"/>
          <a:ext cx="8509644" cy="2039369"/>
        </p:xfrm>
        <a:graphic>
          <a:graphicData uri="http://schemas.openxmlformats.org/drawingml/2006/table">
            <a:tbl>
              <a:tblPr/>
              <a:tblGrid>
                <a:gridCol w="1020812"/>
                <a:gridCol w="7488832"/>
              </a:tblGrid>
              <a:tr h="25660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Interpretation</a:t>
                      </a:r>
                      <a:endParaRPr lang="en-GB" sz="1600" noProof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56609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&lt; 0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movement is in the opposite direction of the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6904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= 0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movement is uncorrelated to the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4787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&lt; β &lt; 1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moves in the same direction, but in a lesser amount than the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26904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= 1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moves in the same direction and in the same amount as the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02402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&gt; 1</a:t>
                      </a: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moves in the same direction, but in a greater amount than the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benchmark.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21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Presentación en pantalla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Ecuación</vt:lpstr>
      <vt:lpstr>Deep Learning for Finance Lab 2. 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  <vt:lpstr>Machine Learning +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Machine Learning</dc:title>
  <dc:creator>pablo.calderon@airbus.com</dc:creator>
  <cp:lastModifiedBy>pcalderon</cp:lastModifiedBy>
  <cp:revision>240</cp:revision>
  <dcterms:created xsi:type="dcterms:W3CDTF">2014-05-18T08:06:45Z</dcterms:created>
  <dcterms:modified xsi:type="dcterms:W3CDTF">2018-05-04T16:28:34Z</dcterms:modified>
</cp:coreProperties>
</file>