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8E3CF-2CC3-8E4A-24E3-6542F53D8327}" v="20" dt="2024-03-10T01:45:03.857"/>
    <p1510:client id="{A537950E-778D-B7B9-2694-257ACBE1CC1D}" v="235" dt="2024-03-10T02:17:47.574"/>
    <p1510:client id="{F86DB1B7-F540-4641-8EF4-815A83A629E3}" v="70" dt="2024-03-10T02:21:15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FF5D66-C223-4583-B14F-6D699ED51321}" type="doc">
      <dgm:prSet loTypeId="urn:microsoft.com/office/officeart/2005/8/layout/hierarchy1" loCatId="hierarchy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86169925-6D9D-44AB-88B0-76472847F883}">
      <dgm:prSet/>
      <dgm:spPr/>
      <dgm:t>
        <a:bodyPr/>
        <a:lstStyle/>
        <a:p>
          <a:r>
            <a:rPr lang="es-MX"/>
            <a:t>Es esencial para evitar que varios procesos accedan simultáneamente a un recurso compartido, utilizando algoritmos como Peterson o Dekker.</a:t>
          </a:r>
          <a:endParaRPr lang="en-US"/>
        </a:p>
      </dgm:t>
    </dgm:pt>
    <dgm:pt modelId="{A14CD063-1894-4637-98B0-936475FA47AF}" type="parTrans" cxnId="{144A3537-F57E-4EA9-AD45-F6D6C6F9353A}">
      <dgm:prSet/>
      <dgm:spPr/>
      <dgm:t>
        <a:bodyPr/>
        <a:lstStyle/>
        <a:p>
          <a:endParaRPr lang="en-US"/>
        </a:p>
      </dgm:t>
    </dgm:pt>
    <dgm:pt modelId="{6D8D8C91-5A01-422F-959E-86E414FB938B}" type="sibTrans" cxnId="{144A3537-F57E-4EA9-AD45-F6D6C6F9353A}">
      <dgm:prSet/>
      <dgm:spPr/>
      <dgm:t>
        <a:bodyPr/>
        <a:lstStyle/>
        <a:p>
          <a:endParaRPr lang="en-US"/>
        </a:p>
      </dgm:t>
    </dgm:pt>
    <dgm:pt modelId="{81196444-2517-4043-A040-D571993DBF76}">
      <dgm:prSet/>
      <dgm:spPr/>
      <dgm:t>
        <a:bodyPr/>
        <a:lstStyle/>
        <a:p>
          <a:r>
            <a:rPr lang="es-MX"/>
            <a:t>Problemas asociados incluyen condiciones de carrera, deadlock y corrupción de datos.</a:t>
          </a:r>
          <a:endParaRPr lang="en-US"/>
        </a:p>
      </dgm:t>
    </dgm:pt>
    <dgm:pt modelId="{B092D866-1D1D-40E6-80E5-44FFB7FD7B56}" type="parTrans" cxnId="{E5B00D25-B75E-4094-84D9-21817F5ED708}">
      <dgm:prSet/>
      <dgm:spPr/>
      <dgm:t>
        <a:bodyPr/>
        <a:lstStyle/>
        <a:p>
          <a:endParaRPr lang="en-US"/>
        </a:p>
      </dgm:t>
    </dgm:pt>
    <dgm:pt modelId="{C1B245D9-5DFC-493A-AADE-0574056C9750}" type="sibTrans" cxnId="{E5B00D25-B75E-4094-84D9-21817F5ED708}">
      <dgm:prSet/>
      <dgm:spPr/>
      <dgm:t>
        <a:bodyPr/>
        <a:lstStyle/>
        <a:p>
          <a:endParaRPr lang="en-US"/>
        </a:p>
      </dgm:t>
    </dgm:pt>
    <dgm:pt modelId="{0F567B31-FFCA-48EA-BB8C-39A840CE2FCB}" type="pres">
      <dgm:prSet presAssocID="{B4FF5D66-C223-4583-B14F-6D699ED513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8D4444-96EE-4FA8-BFA0-E202E2024227}" type="pres">
      <dgm:prSet presAssocID="{86169925-6D9D-44AB-88B0-76472847F883}" presName="hierRoot1" presStyleCnt="0"/>
      <dgm:spPr/>
    </dgm:pt>
    <dgm:pt modelId="{10349212-E530-43AA-8144-08911ECA82DA}" type="pres">
      <dgm:prSet presAssocID="{86169925-6D9D-44AB-88B0-76472847F883}" presName="composite" presStyleCnt="0"/>
      <dgm:spPr/>
    </dgm:pt>
    <dgm:pt modelId="{9431CF2D-5BBA-4FB7-BE9A-D9026DC0524E}" type="pres">
      <dgm:prSet presAssocID="{86169925-6D9D-44AB-88B0-76472847F883}" presName="background" presStyleLbl="node0" presStyleIdx="0" presStyleCnt="2"/>
      <dgm:spPr/>
    </dgm:pt>
    <dgm:pt modelId="{17121926-1BCA-48AF-B3BA-A85A042E0201}" type="pres">
      <dgm:prSet presAssocID="{86169925-6D9D-44AB-88B0-76472847F883}" presName="text" presStyleLbl="fgAcc0" presStyleIdx="0" presStyleCnt="2">
        <dgm:presLayoutVars>
          <dgm:chPref val="3"/>
        </dgm:presLayoutVars>
      </dgm:prSet>
      <dgm:spPr/>
    </dgm:pt>
    <dgm:pt modelId="{42B42DA4-3CE2-45EF-9D5A-546182DBA342}" type="pres">
      <dgm:prSet presAssocID="{86169925-6D9D-44AB-88B0-76472847F883}" presName="hierChild2" presStyleCnt="0"/>
      <dgm:spPr/>
    </dgm:pt>
    <dgm:pt modelId="{53DED247-162A-40F9-BD23-FBD6BFC65200}" type="pres">
      <dgm:prSet presAssocID="{81196444-2517-4043-A040-D571993DBF76}" presName="hierRoot1" presStyleCnt="0"/>
      <dgm:spPr/>
    </dgm:pt>
    <dgm:pt modelId="{253902E3-3501-4A6B-AE33-96F689CD7281}" type="pres">
      <dgm:prSet presAssocID="{81196444-2517-4043-A040-D571993DBF76}" presName="composite" presStyleCnt="0"/>
      <dgm:spPr/>
    </dgm:pt>
    <dgm:pt modelId="{3E43E5FD-E05F-43BA-A6C3-15D5F86ECD35}" type="pres">
      <dgm:prSet presAssocID="{81196444-2517-4043-A040-D571993DBF76}" presName="background" presStyleLbl="node0" presStyleIdx="1" presStyleCnt="2"/>
      <dgm:spPr/>
    </dgm:pt>
    <dgm:pt modelId="{00ADAB24-BF29-4B6F-B7C6-8B3CB9DAE171}" type="pres">
      <dgm:prSet presAssocID="{81196444-2517-4043-A040-D571993DBF76}" presName="text" presStyleLbl="fgAcc0" presStyleIdx="1" presStyleCnt="2">
        <dgm:presLayoutVars>
          <dgm:chPref val="3"/>
        </dgm:presLayoutVars>
      </dgm:prSet>
      <dgm:spPr/>
    </dgm:pt>
    <dgm:pt modelId="{19123185-C492-4EEC-AE47-74FE4346A0D7}" type="pres">
      <dgm:prSet presAssocID="{81196444-2517-4043-A040-D571993DBF76}" presName="hierChild2" presStyleCnt="0"/>
      <dgm:spPr/>
    </dgm:pt>
  </dgm:ptLst>
  <dgm:cxnLst>
    <dgm:cxn modelId="{5FA75308-78C4-49D7-83E8-592DE2178D3E}" type="presOf" srcId="{81196444-2517-4043-A040-D571993DBF76}" destId="{00ADAB24-BF29-4B6F-B7C6-8B3CB9DAE171}" srcOrd="0" destOrd="0" presId="urn:microsoft.com/office/officeart/2005/8/layout/hierarchy1"/>
    <dgm:cxn modelId="{E5B00D25-B75E-4094-84D9-21817F5ED708}" srcId="{B4FF5D66-C223-4583-B14F-6D699ED51321}" destId="{81196444-2517-4043-A040-D571993DBF76}" srcOrd="1" destOrd="0" parTransId="{B092D866-1D1D-40E6-80E5-44FFB7FD7B56}" sibTransId="{C1B245D9-5DFC-493A-AADE-0574056C9750}"/>
    <dgm:cxn modelId="{144A3537-F57E-4EA9-AD45-F6D6C6F9353A}" srcId="{B4FF5D66-C223-4583-B14F-6D699ED51321}" destId="{86169925-6D9D-44AB-88B0-76472847F883}" srcOrd="0" destOrd="0" parTransId="{A14CD063-1894-4637-98B0-936475FA47AF}" sibTransId="{6D8D8C91-5A01-422F-959E-86E414FB938B}"/>
    <dgm:cxn modelId="{02CC7340-5AF2-4C8C-A309-0F6977065703}" type="presOf" srcId="{86169925-6D9D-44AB-88B0-76472847F883}" destId="{17121926-1BCA-48AF-B3BA-A85A042E0201}" srcOrd="0" destOrd="0" presId="urn:microsoft.com/office/officeart/2005/8/layout/hierarchy1"/>
    <dgm:cxn modelId="{726C2477-692E-4899-810D-5F7CAE43B281}" type="presOf" srcId="{B4FF5D66-C223-4583-B14F-6D699ED51321}" destId="{0F567B31-FFCA-48EA-BB8C-39A840CE2FCB}" srcOrd="0" destOrd="0" presId="urn:microsoft.com/office/officeart/2005/8/layout/hierarchy1"/>
    <dgm:cxn modelId="{11E20E9F-18E0-4CAF-AC45-C092B8853E43}" type="presParOf" srcId="{0F567B31-FFCA-48EA-BB8C-39A840CE2FCB}" destId="{728D4444-96EE-4FA8-BFA0-E202E2024227}" srcOrd="0" destOrd="0" presId="urn:microsoft.com/office/officeart/2005/8/layout/hierarchy1"/>
    <dgm:cxn modelId="{A2E07FE4-5014-4011-8ED2-22A419652B86}" type="presParOf" srcId="{728D4444-96EE-4FA8-BFA0-E202E2024227}" destId="{10349212-E530-43AA-8144-08911ECA82DA}" srcOrd="0" destOrd="0" presId="urn:microsoft.com/office/officeart/2005/8/layout/hierarchy1"/>
    <dgm:cxn modelId="{0BF2EBDB-D1C1-49DB-A314-64D432F08971}" type="presParOf" srcId="{10349212-E530-43AA-8144-08911ECA82DA}" destId="{9431CF2D-5BBA-4FB7-BE9A-D9026DC0524E}" srcOrd="0" destOrd="0" presId="urn:microsoft.com/office/officeart/2005/8/layout/hierarchy1"/>
    <dgm:cxn modelId="{536CD99D-5035-409C-AC7C-CFC95AB15F0C}" type="presParOf" srcId="{10349212-E530-43AA-8144-08911ECA82DA}" destId="{17121926-1BCA-48AF-B3BA-A85A042E0201}" srcOrd="1" destOrd="0" presId="urn:microsoft.com/office/officeart/2005/8/layout/hierarchy1"/>
    <dgm:cxn modelId="{9663ECDA-0BB6-4897-90DC-615DC5B1EDB6}" type="presParOf" srcId="{728D4444-96EE-4FA8-BFA0-E202E2024227}" destId="{42B42DA4-3CE2-45EF-9D5A-546182DBA342}" srcOrd="1" destOrd="0" presId="urn:microsoft.com/office/officeart/2005/8/layout/hierarchy1"/>
    <dgm:cxn modelId="{C2660ABE-CAE7-46BB-B504-42C1952339F1}" type="presParOf" srcId="{0F567B31-FFCA-48EA-BB8C-39A840CE2FCB}" destId="{53DED247-162A-40F9-BD23-FBD6BFC65200}" srcOrd="1" destOrd="0" presId="urn:microsoft.com/office/officeart/2005/8/layout/hierarchy1"/>
    <dgm:cxn modelId="{FF43866E-1B66-421E-B35D-7D82BB6627AF}" type="presParOf" srcId="{53DED247-162A-40F9-BD23-FBD6BFC65200}" destId="{253902E3-3501-4A6B-AE33-96F689CD7281}" srcOrd="0" destOrd="0" presId="urn:microsoft.com/office/officeart/2005/8/layout/hierarchy1"/>
    <dgm:cxn modelId="{7888C4F5-144E-4ECE-8685-0304415F9FF0}" type="presParOf" srcId="{253902E3-3501-4A6B-AE33-96F689CD7281}" destId="{3E43E5FD-E05F-43BA-A6C3-15D5F86ECD35}" srcOrd="0" destOrd="0" presId="urn:microsoft.com/office/officeart/2005/8/layout/hierarchy1"/>
    <dgm:cxn modelId="{DAEE54DF-DD86-4022-9D9A-091F0F0242DC}" type="presParOf" srcId="{253902E3-3501-4A6B-AE33-96F689CD7281}" destId="{00ADAB24-BF29-4B6F-B7C6-8B3CB9DAE171}" srcOrd="1" destOrd="0" presId="urn:microsoft.com/office/officeart/2005/8/layout/hierarchy1"/>
    <dgm:cxn modelId="{DB3A8C99-2392-480C-9E27-93EE5DB28A1A}" type="presParOf" srcId="{53DED247-162A-40F9-BD23-FBD6BFC65200}" destId="{19123185-C492-4EEC-AE47-74FE4346A0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7447C9-CDFB-48C0-A02D-C1484A1569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8F651F-751A-41B4-BC18-6EB212A5ED4A}">
      <dgm:prSet/>
      <dgm:spPr/>
      <dgm:t>
        <a:bodyPr/>
        <a:lstStyle/>
        <a:p>
          <a:r>
            <a:rPr lang="es-MX"/>
            <a:t>Tanenbaum, A. S., &amp; Bos, H. (2015). </a:t>
          </a:r>
          <a:r>
            <a:rPr lang="en-US"/>
            <a:t>Modern Operating Systems (4th ed.). Pearson.</a:t>
          </a:r>
        </a:p>
      </dgm:t>
    </dgm:pt>
    <dgm:pt modelId="{FFF8B18F-09B5-4AE5-AA74-B8C7B237C646}" type="parTrans" cxnId="{3DB9518A-A5B6-4A56-B2D8-BEA30D8C7F91}">
      <dgm:prSet/>
      <dgm:spPr/>
      <dgm:t>
        <a:bodyPr/>
        <a:lstStyle/>
        <a:p>
          <a:endParaRPr lang="en-US"/>
        </a:p>
      </dgm:t>
    </dgm:pt>
    <dgm:pt modelId="{B9B93C02-7ABC-46A1-892B-673EDE81B216}" type="sibTrans" cxnId="{3DB9518A-A5B6-4A56-B2D8-BEA30D8C7F91}">
      <dgm:prSet/>
      <dgm:spPr/>
      <dgm:t>
        <a:bodyPr/>
        <a:lstStyle/>
        <a:p>
          <a:endParaRPr lang="en-US"/>
        </a:p>
      </dgm:t>
    </dgm:pt>
    <dgm:pt modelId="{0B158BB0-212D-43A7-9ABD-2959FFC13565}">
      <dgm:prSet/>
      <dgm:spPr/>
      <dgm:t>
        <a:bodyPr/>
        <a:lstStyle/>
        <a:p>
          <a:r>
            <a:rPr lang="en-US"/>
            <a:t>Silberschatz, A., Galvin, P. B., &amp; Gagne, G. (2018). Operating System Concepts (10th ed.). Wiley.</a:t>
          </a:r>
        </a:p>
      </dgm:t>
    </dgm:pt>
    <dgm:pt modelId="{FC057EE1-2192-459E-8A32-7FE45A7BDCBB}" type="parTrans" cxnId="{5A5B4047-44CC-4951-A6BD-B696FDD7A1D4}">
      <dgm:prSet/>
      <dgm:spPr/>
      <dgm:t>
        <a:bodyPr/>
        <a:lstStyle/>
        <a:p>
          <a:endParaRPr lang="en-US"/>
        </a:p>
      </dgm:t>
    </dgm:pt>
    <dgm:pt modelId="{7F86F9C8-288E-4635-AA4C-03458E2C39D3}" type="sibTrans" cxnId="{5A5B4047-44CC-4951-A6BD-B696FDD7A1D4}">
      <dgm:prSet/>
      <dgm:spPr/>
      <dgm:t>
        <a:bodyPr/>
        <a:lstStyle/>
        <a:p>
          <a:endParaRPr lang="en-US"/>
        </a:p>
      </dgm:t>
    </dgm:pt>
    <dgm:pt modelId="{D1C57D10-F0AC-43FE-BBFB-BDD0CC9E73C8}">
      <dgm:prSet/>
      <dgm:spPr/>
      <dgm:t>
        <a:bodyPr/>
        <a:lstStyle/>
        <a:p>
          <a:r>
            <a:rPr lang="en-US"/>
            <a:t>Stallings, W. (2018). Operating Systems: Internals and Design Principles (9th ed.). Pearson.</a:t>
          </a:r>
        </a:p>
      </dgm:t>
    </dgm:pt>
    <dgm:pt modelId="{5374E2EE-600F-4ED6-B584-3EF04D1EEE73}" type="parTrans" cxnId="{FBABB235-4AAE-41F4-B64A-8D849A2E154C}">
      <dgm:prSet/>
      <dgm:spPr/>
      <dgm:t>
        <a:bodyPr/>
        <a:lstStyle/>
        <a:p>
          <a:endParaRPr lang="en-US"/>
        </a:p>
      </dgm:t>
    </dgm:pt>
    <dgm:pt modelId="{6415C4A5-DBC4-4647-9898-8F5A033E14C8}" type="sibTrans" cxnId="{FBABB235-4AAE-41F4-B64A-8D849A2E154C}">
      <dgm:prSet/>
      <dgm:spPr/>
      <dgm:t>
        <a:bodyPr/>
        <a:lstStyle/>
        <a:p>
          <a:endParaRPr lang="en-US"/>
        </a:p>
      </dgm:t>
    </dgm:pt>
    <dgm:pt modelId="{A1866D0F-BD17-4FDE-BE90-A3F048436B83}">
      <dgm:prSet/>
      <dgm:spPr/>
      <dgm:t>
        <a:bodyPr/>
        <a:lstStyle/>
        <a:p>
          <a:r>
            <a:rPr lang="en-US"/>
            <a:t>Tanenbaum, A. S., &amp; Van Steen, M. (2007). Distributed Systems: Principles and Paradigms (2nd ed.). Pearson.</a:t>
          </a:r>
        </a:p>
      </dgm:t>
    </dgm:pt>
    <dgm:pt modelId="{902F145E-E329-4691-8691-2DC04CCBD932}" type="parTrans" cxnId="{D1C4E524-38B3-402A-94BD-B3A32497BD7D}">
      <dgm:prSet/>
      <dgm:spPr/>
      <dgm:t>
        <a:bodyPr/>
        <a:lstStyle/>
        <a:p>
          <a:endParaRPr lang="en-US"/>
        </a:p>
      </dgm:t>
    </dgm:pt>
    <dgm:pt modelId="{871E567A-2B2B-493A-BF47-32FD12C484E6}" type="sibTrans" cxnId="{D1C4E524-38B3-402A-94BD-B3A32497BD7D}">
      <dgm:prSet/>
      <dgm:spPr/>
      <dgm:t>
        <a:bodyPr/>
        <a:lstStyle/>
        <a:p>
          <a:endParaRPr lang="en-US"/>
        </a:p>
      </dgm:t>
    </dgm:pt>
    <dgm:pt modelId="{6E61F1B3-8C5E-4495-9AC8-47FC6CAB3EE3}">
      <dgm:prSet/>
      <dgm:spPr/>
      <dgm:t>
        <a:bodyPr/>
        <a:lstStyle/>
        <a:p>
          <a:r>
            <a:rPr lang="en-US"/>
            <a:t>Garg, R. K. (2013). Concurrent and Distributed Computing in Java. </a:t>
          </a:r>
          <a:r>
            <a:rPr lang="es-MX"/>
            <a:t>John Wiley &amp; Sons.</a:t>
          </a:r>
          <a:endParaRPr lang="en-US"/>
        </a:p>
      </dgm:t>
    </dgm:pt>
    <dgm:pt modelId="{80FBF289-16E0-4985-9FC5-41C7629A9D57}" type="parTrans" cxnId="{1C2001CE-3382-4D40-9620-A5637CCA890B}">
      <dgm:prSet/>
      <dgm:spPr/>
      <dgm:t>
        <a:bodyPr/>
        <a:lstStyle/>
        <a:p>
          <a:endParaRPr lang="en-US"/>
        </a:p>
      </dgm:t>
    </dgm:pt>
    <dgm:pt modelId="{F54C1E6F-1D65-40AC-9382-93FED1A3BEC3}" type="sibTrans" cxnId="{1C2001CE-3382-4D40-9620-A5637CCA890B}">
      <dgm:prSet/>
      <dgm:spPr/>
      <dgm:t>
        <a:bodyPr/>
        <a:lstStyle/>
        <a:p>
          <a:endParaRPr lang="en-US"/>
        </a:p>
      </dgm:t>
    </dgm:pt>
    <dgm:pt modelId="{22CB255B-9B38-4FA9-9117-1EC1E3685CB6}" type="pres">
      <dgm:prSet presAssocID="{457447C9-CDFB-48C0-A02D-C1484A1569DD}" presName="root" presStyleCnt="0">
        <dgm:presLayoutVars>
          <dgm:dir/>
          <dgm:resizeHandles val="exact"/>
        </dgm:presLayoutVars>
      </dgm:prSet>
      <dgm:spPr/>
    </dgm:pt>
    <dgm:pt modelId="{908E54A6-D299-416C-9611-3953608F557F}" type="pres">
      <dgm:prSet presAssocID="{B58F651F-751A-41B4-BC18-6EB212A5ED4A}" presName="compNode" presStyleCnt="0"/>
      <dgm:spPr/>
    </dgm:pt>
    <dgm:pt modelId="{7825A991-57F4-4DCE-AFE9-C604E4A2AC9A}" type="pres">
      <dgm:prSet presAssocID="{B58F651F-751A-41B4-BC18-6EB212A5ED4A}" presName="bgRect" presStyleLbl="bgShp" presStyleIdx="0" presStyleCnt="5"/>
      <dgm:spPr/>
    </dgm:pt>
    <dgm:pt modelId="{5DD879A5-97FA-4FDA-A9BD-36B63C8FE360}" type="pres">
      <dgm:prSet presAssocID="{B58F651F-751A-41B4-BC18-6EB212A5ED4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B629C812-77C6-47C6-8E56-5DBAE82CD17B}" type="pres">
      <dgm:prSet presAssocID="{B58F651F-751A-41B4-BC18-6EB212A5ED4A}" presName="spaceRect" presStyleCnt="0"/>
      <dgm:spPr/>
    </dgm:pt>
    <dgm:pt modelId="{A4741BAB-3E33-4732-8092-82CB17A65AB1}" type="pres">
      <dgm:prSet presAssocID="{B58F651F-751A-41B4-BC18-6EB212A5ED4A}" presName="parTx" presStyleLbl="revTx" presStyleIdx="0" presStyleCnt="5">
        <dgm:presLayoutVars>
          <dgm:chMax val="0"/>
          <dgm:chPref val="0"/>
        </dgm:presLayoutVars>
      </dgm:prSet>
      <dgm:spPr/>
    </dgm:pt>
    <dgm:pt modelId="{DDD97214-5D29-4637-BF2A-9AF0D3C67C78}" type="pres">
      <dgm:prSet presAssocID="{B9B93C02-7ABC-46A1-892B-673EDE81B216}" presName="sibTrans" presStyleCnt="0"/>
      <dgm:spPr/>
    </dgm:pt>
    <dgm:pt modelId="{451CCADE-A968-4408-90A3-D475049AFDCF}" type="pres">
      <dgm:prSet presAssocID="{0B158BB0-212D-43A7-9ABD-2959FFC13565}" presName="compNode" presStyleCnt="0"/>
      <dgm:spPr/>
    </dgm:pt>
    <dgm:pt modelId="{2C96944A-B24E-4DF3-B75C-C86656747B74}" type="pres">
      <dgm:prSet presAssocID="{0B158BB0-212D-43A7-9ABD-2959FFC13565}" presName="bgRect" presStyleLbl="bgShp" presStyleIdx="1" presStyleCnt="5"/>
      <dgm:spPr/>
    </dgm:pt>
    <dgm:pt modelId="{198C2211-803E-4E21-B7C0-60B6C3685A41}" type="pres">
      <dgm:prSet presAssocID="{0B158BB0-212D-43A7-9ABD-2959FFC1356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ravenoso"/>
        </a:ext>
      </dgm:extLst>
    </dgm:pt>
    <dgm:pt modelId="{EC156CBF-7C53-45B0-9EB3-0BF172CFB361}" type="pres">
      <dgm:prSet presAssocID="{0B158BB0-212D-43A7-9ABD-2959FFC13565}" presName="spaceRect" presStyleCnt="0"/>
      <dgm:spPr/>
    </dgm:pt>
    <dgm:pt modelId="{8393DBFC-A4FC-42BC-A201-761937E9491A}" type="pres">
      <dgm:prSet presAssocID="{0B158BB0-212D-43A7-9ABD-2959FFC13565}" presName="parTx" presStyleLbl="revTx" presStyleIdx="1" presStyleCnt="5">
        <dgm:presLayoutVars>
          <dgm:chMax val="0"/>
          <dgm:chPref val="0"/>
        </dgm:presLayoutVars>
      </dgm:prSet>
      <dgm:spPr/>
    </dgm:pt>
    <dgm:pt modelId="{570ADBF8-C8B6-41B5-8F90-0D8EA17A3F5C}" type="pres">
      <dgm:prSet presAssocID="{7F86F9C8-288E-4635-AA4C-03458E2C39D3}" presName="sibTrans" presStyleCnt="0"/>
      <dgm:spPr/>
    </dgm:pt>
    <dgm:pt modelId="{C849C9BF-D7FF-4445-8B4C-25F23F1E7CDF}" type="pres">
      <dgm:prSet presAssocID="{D1C57D10-F0AC-43FE-BBFB-BDD0CC9E73C8}" presName="compNode" presStyleCnt="0"/>
      <dgm:spPr/>
    </dgm:pt>
    <dgm:pt modelId="{2DD3C142-B9E4-40AD-96F1-7EA5E760190A}" type="pres">
      <dgm:prSet presAssocID="{D1C57D10-F0AC-43FE-BBFB-BDD0CC9E73C8}" presName="bgRect" presStyleLbl="bgShp" presStyleIdx="2" presStyleCnt="5"/>
      <dgm:spPr/>
    </dgm:pt>
    <dgm:pt modelId="{7D187126-EE1F-41C9-A89F-97A21E8C292C}" type="pres">
      <dgm:prSet presAssocID="{D1C57D10-F0AC-43FE-BBFB-BDD0CC9E73C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C07C70F4-43C7-47A3-BF6E-AACB773E87E5}" type="pres">
      <dgm:prSet presAssocID="{D1C57D10-F0AC-43FE-BBFB-BDD0CC9E73C8}" presName="spaceRect" presStyleCnt="0"/>
      <dgm:spPr/>
    </dgm:pt>
    <dgm:pt modelId="{4D65E86F-322F-446A-B622-22A8A37A85A8}" type="pres">
      <dgm:prSet presAssocID="{D1C57D10-F0AC-43FE-BBFB-BDD0CC9E73C8}" presName="parTx" presStyleLbl="revTx" presStyleIdx="2" presStyleCnt="5">
        <dgm:presLayoutVars>
          <dgm:chMax val="0"/>
          <dgm:chPref val="0"/>
        </dgm:presLayoutVars>
      </dgm:prSet>
      <dgm:spPr/>
    </dgm:pt>
    <dgm:pt modelId="{B8562AE8-2C68-40F8-BDAD-B6CFD5E5CB9C}" type="pres">
      <dgm:prSet presAssocID="{6415C4A5-DBC4-4647-9898-8F5A033E14C8}" presName="sibTrans" presStyleCnt="0"/>
      <dgm:spPr/>
    </dgm:pt>
    <dgm:pt modelId="{C0B29194-51E5-468B-B71F-42D86B0C09D7}" type="pres">
      <dgm:prSet presAssocID="{A1866D0F-BD17-4FDE-BE90-A3F048436B83}" presName="compNode" presStyleCnt="0"/>
      <dgm:spPr/>
    </dgm:pt>
    <dgm:pt modelId="{BAA0E494-9E98-4394-8486-6B51D6518D35}" type="pres">
      <dgm:prSet presAssocID="{A1866D0F-BD17-4FDE-BE90-A3F048436B83}" presName="bgRect" presStyleLbl="bgShp" presStyleIdx="3" presStyleCnt="5"/>
      <dgm:spPr/>
    </dgm:pt>
    <dgm:pt modelId="{C157C730-D44F-4C43-BD60-01616EEA8478}" type="pres">
      <dgm:prSet presAssocID="{A1866D0F-BD17-4FDE-BE90-A3F048436B8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2010DD1F-71EF-4958-9972-4CEE8AF57059}" type="pres">
      <dgm:prSet presAssocID="{A1866D0F-BD17-4FDE-BE90-A3F048436B83}" presName="spaceRect" presStyleCnt="0"/>
      <dgm:spPr/>
    </dgm:pt>
    <dgm:pt modelId="{87B7E5FA-7BDB-459A-BD74-44FC6666D174}" type="pres">
      <dgm:prSet presAssocID="{A1866D0F-BD17-4FDE-BE90-A3F048436B83}" presName="parTx" presStyleLbl="revTx" presStyleIdx="3" presStyleCnt="5">
        <dgm:presLayoutVars>
          <dgm:chMax val="0"/>
          <dgm:chPref val="0"/>
        </dgm:presLayoutVars>
      </dgm:prSet>
      <dgm:spPr/>
    </dgm:pt>
    <dgm:pt modelId="{35609283-4A85-4A50-9407-471C390D55C2}" type="pres">
      <dgm:prSet presAssocID="{871E567A-2B2B-493A-BF47-32FD12C484E6}" presName="sibTrans" presStyleCnt="0"/>
      <dgm:spPr/>
    </dgm:pt>
    <dgm:pt modelId="{07E1CB9C-1E48-49BD-9A09-47B4822ACC6F}" type="pres">
      <dgm:prSet presAssocID="{6E61F1B3-8C5E-4495-9AC8-47FC6CAB3EE3}" presName="compNode" presStyleCnt="0"/>
      <dgm:spPr/>
    </dgm:pt>
    <dgm:pt modelId="{35BD12C7-3D9B-4B6D-AE8E-3A7DF164F886}" type="pres">
      <dgm:prSet presAssocID="{6E61F1B3-8C5E-4495-9AC8-47FC6CAB3EE3}" presName="bgRect" presStyleLbl="bgShp" presStyleIdx="4" presStyleCnt="5"/>
      <dgm:spPr/>
    </dgm:pt>
    <dgm:pt modelId="{F66C0F46-BAEB-44CF-ACD8-3FC89886A3A6}" type="pres">
      <dgm:prSet presAssocID="{6E61F1B3-8C5E-4495-9AC8-47FC6CAB3EE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2CF2074F-DBD2-4E37-BD24-C4C32AAA7D61}" type="pres">
      <dgm:prSet presAssocID="{6E61F1B3-8C5E-4495-9AC8-47FC6CAB3EE3}" presName="spaceRect" presStyleCnt="0"/>
      <dgm:spPr/>
    </dgm:pt>
    <dgm:pt modelId="{4FD17874-5EF6-42A3-809E-941C94029055}" type="pres">
      <dgm:prSet presAssocID="{6E61F1B3-8C5E-4495-9AC8-47FC6CAB3EE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E36230F-A113-4ECF-93E7-CB5A3A45B25F}" type="presOf" srcId="{B58F651F-751A-41B4-BC18-6EB212A5ED4A}" destId="{A4741BAB-3E33-4732-8092-82CB17A65AB1}" srcOrd="0" destOrd="0" presId="urn:microsoft.com/office/officeart/2018/2/layout/IconVerticalSolidList"/>
    <dgm:cxn modelId="{D1C4E524-38B3-402A-94BD-B3A32497BD7D}" srcId="{457447C9-CDFB-48C0-A02D-C1484A1569DD}" destId="{A1866D0F-BD17-4FDE-BE90-A3F048436B83}" srcOrd="3" destOrd="0" parTransId="{902F145E-E329-4691-8691-2DC04CCBD932}" sibTransId="{871E567A-2B2B-493A-BF47-32FD12C484E6}"/>
    <dgm:cxn modelId="{A3116835-F186-43FD-8E30-0EA43432F9F9}" type="presOf" srcId="{A1866D0F-BD17-4FDE-BE90-A3F048436B83}" destId="{87B7E5FA-7BDB-459A-BD74-44FC6666D174}" srcOrd="0" destOrd="0" presId="urn:microsoft.com/office/officeart/2018/2/layout/IconVerticalSolidList"/>
    <dgm:cxn modelId="{FBABB235-4AAE-41F4-B64A-8D849A2E154C}" srcId="{457447C9-CDFB-48C0-A02D-C1484A1569DD}" destId="{D1C57D10-F0AC-43FE-BBFB-BDD0CC9E73C8}" srcOrd="2" destOrd="0" parTransId="{5374E2EE-600F-4ED6-B584-3EF04D1EEE73}" sibTransId="{6415C4A5-DBC4-4647-9898-8F5A033E14C8}"/>
    <dgm:cxn modelId="{5A5B4047-44CC-4951-A6BD-B696FDD7A1D4}" srcId="{457447C9-CDFB-48C0-A02D-C1484A1569DD}" destId="{0B158BB0-212D-43A7-9ABD-2959FFC13565}" srcOrd="1" destOrd="0" parTransId="{FC057EE1-2192-459E-8A32-7FE45A7BDCBB}" sibTransId="{7F86F9C8-288E-4635-AA4C-03458E2C39D3}"/>
    <dgm:cxn modelId="{35B57A49-67A5-4863-B5CC-FD924897DEDA}" type="presOf" srcId="{6E61F1B3-8C5E-4495-9AC8-47FC6CAB3EE3}" destId="{4FD17874-5EF6-42A3-809E-941C94029055}" srcOrd="0" destOrd="0" presId="urn:microsoft.com/office/officeart/2018/2/layout/IconVerticalSolidList"/>
    <dgm:cxn modelId="{F49E517A-4EEC-4A81-BA93-A51D26449785}" type="presOf" srcId="{457447C9-CDFB-48C0-A02D-C1484A1569DD}" destId="{22CB255B-9B38-4FA9-9117-1EC1E3685CB6}" srcOrd="0" destOrd="0" presId="urn:microsoft.com/office/officeart/2018/2/layout/IconVerticalSolidList"/>
    <dgm:cxn modelId="{FE5CC67A-7BDC-43E8-A908-A235D5B0687C}" type="presOf" srcId="{0B158BB0-212D-43A7-9ABD-2959FFC13565}" destId="{8393DBFC-A4FC-42BC-A201-761937E9491A}" srcOrd="0" destOrd="0" presId="urn:microsoft.com/office/officeart/2018/2/layout/IconVerticalSolidList"/>
    <dgm:cxn modelId="{3DB9518A-A5B6-4A56-B2D8-BEA30D8C7F91}" srcId="{457447C9-CDFB-48C0-A02D-C1484A1569DD}" destId="{B58F651F-751A-41B4-BC18-6EB212A5ED4A}" srcOrd="0" destOrd="0" parTransId="{FFF8B18F-09B5-4AE5-AA74-B8C7B237C646}" sibTransId="{B9B93C02-7ABC-46A1-892B-673EDE81B216}"/>
    <dgm:cxn modelId="{1C2001CE-3382-4D40-9620-A5637CCA890B}" srcId="{457447C9-CDFB-48C0-A02D-C1484A1569DD}" destId="{6E61F1B3-8C5E-4495-9AC8-47FC6CAB3EE3}" srcOrd="4" destOrd="0" parTransId="{80FBF289-16E0-4985-9FC5-41C7629A9D57}" sibTransId="{F54C1E6F-1D65-40AC-9382-93FED1A3BEC3}"/>
    <dgm:cxn modelId="{E4EFCEFC-3E0C-4791-ABE0-4DB56F840439}" type="presOf" srcId="{D1C57D10-F0AC-43FE-BBFB-BDD0CC9E73C8}" destId="{4D65E86F-322F-446A-B622-22A8A37A85A8}" srcOrd="0" destOrd="0" presId="urn:microsoft.com/office/officeart/2018/2/layout/IconVerticalSolidList"/>
    <dgm:cxn modelId="{D99DFD2F-2E64-4DA1-87A8-66116C74BAF7}" type="presParOf" srcId="{22CB255B-9B38-4FA9-9117-1EC1E3685CB6}" destId="{908E54A6-D299-416C-9611-3953608F557F}" srcOrd="0" destOrd="0" presId="urn:microsoft.com/office/officeart/2018/2/layout/IconVerticalSolidList"/>
    <dgm:cxn modelId="{004614DD-1BE7-4B62-93EF-88927B26D871}" type="presParOf" srcId="{908E54A6-D299-416C-9611-3953608F557F}" destId="{7825A991-57F4-4DCE-AFE9-C604E4A2AC9A}" srcOrd="0" destOrd="0" presId="urn:microsoft.com/office/officeart/2018/2/layout/IconVerticalSolidList"/>
    <dgm:cxn modelId="{71EEF7F8-3483-4A89-BB9D-721D5C482C29}" type="presParOf" srcId="{908E54A6-D299-416C-9611-3953608F557F}" destId="{5DD879A5-97FA-4FDA-A9BD-36B63C8FE360}" srcOrd="1" destOrd="0" presId="urn:microsoft.com/office/officeart/2018/2/layout/IconVerticalSolidList"/>
    <dgm:cxn modelId="{8E513153-6196-412A-A954-754F0E5CFC90}" type="presParOf" srcId="{908E54A6-D299-416C-9611-3953608F557F}" destId="{B629C812-77C6-47C6-8E56-5DBAE82CD17B}" srcOrd="2" destOrd="0" presId="urn:microsoft.com/office/officeart/2018/2/layout/IconVerticalSolidList"/>
    <dgm:cxn modelId="{F8A41BAC-3B23-4715-BB91-EB92C531F113}" type="presParOf" srcId="{908E54A6-D299-416C-9611-3953608F557F}" destId="{A4741BAB-3E33-4732-8092-82CB17A65AB1}" srcOrd="3" destOrd="0" presId="urn:microsoft.com/office/officeart/2018/2/layout/IconVerticalSolidList"/>
    <dgm:cxn modelId="{E768BF1B-D9A4-442F-AFED-66E4F1C82DC4}" type="presParOf" srcId="{22CB255B-9B38-4FA9-9117-1EC1E3685CB6}" destId="{DDD97214-5D29-4637-BF2A-9AF0D3C67C78}" srcOrd="1" destOrd="0" presId="urn:microsoft.com/office/officeart/2018/2/layout/IconVerticalSolidList"/>
    <dgm:cxn modelId="{6D68EB49-25EA-424E-8B47-6F562D1557E7}" type="presParOf" srcId="{22CB255B-9B38-4FA9-9117-1EC1E3685CB6}" destId="{451CCADE-A968-4408-90A3-D475049AFDCF}" srcOrd="2" destOrd="0" presId="urn:microsoft.com/office/officeart/2018/2/layout/IconVerticalSolidList"/>
    <dgm:cxn modelId="{8EB23298-AA30-4574-9E35-C51314A75208}" type="presParOf" srcId="{451CCADE-A968-4408-90A3-D475049AFDCF}" destId="{2C96944A-B24E-4DF3-B75C-C86656747B74}" srcOrd="0" destOrd="0" presId="urn:microsoft.com/office/officeart/2018/2/layout/IconVerticalSolidList"/>
    <dgm:cxn modelId="{0237094F-358B-4931-9997-0ACF62F985B7}" type="presParOf" srcId="{451CCADE-A968-4408-90A3-D475049AFDCF}" destId="{198C2211-803E-4E21-B7C0-60B6C3685A41}" srcOrd="1" destOrd="0" presId="urn:microsoft.com/office/officeart/2018/2/layout/IconVerticalSolidList"/>
    <dgm:cxn modelId="{40A1A85F-02DC-4CC5-A0BF-43F6628F3A92}" type="presParOf" srcId="{451CCADE-A968-4408-90A3-D475049AFDCF}" destId="{EC156CBF-7C53-45B0-9EB3-0BF172CFB361}" srcOrd="2" destOrd="0" presId="urn:microsoft.com/office/officeart/2018/2/layout/IconVerticalSolidList"/>
    <dgm:cxn modelId="{0F3FAF8B-C382-4B65-A698-3BF3D537B409}" type="presParOf" srcId="{451CCADE-A968-4408-90A3-D475049AFDCF}" destId="{8393DBFC-A4FC-42BC-A201-761937E9491A}" srcOrd="3" destOrd="0" presId="urn:microsoft.com/office/officeart/2018/2/layout/IconVerticalSolidList"/>
    <dgm:cxn modelId="{5FD7C0C3-1EBB-4FD6-9124-429FF6E412A8}" type="presParOf" srcId="{22CB255B-9B38-4FA9-9117-1EC1E3685CB6}" destId="{570ADBF8-C8B6-41B5-8F90-0D8EA17A3F5C}" srcOrd="3" destOrd="0" presId="urn:microsoft.com/office/officeart/2018/2/layout/IconVerticalSolidList"/>
    <dgm:cxn modelId="{E740E99C-57E8-4250-8467-8D4472BC6A8A}" type="presParOf" srcId="{22CB255B-9B38-4FA9-9117-1EC1E3685CB6}" destId="{C849C9BF-D7FF-4445-8B4C-25F23F1E7CDF}" srcOrd="4" destOrd="0" presId="urn:microsoft.com/office/officeart/2018/2/layout/IconVerticalSolidList"/>
    <dgm:cxn modelId="{26918400-8D66-4822-9F58-99DB76C8840A}" type="presParOf" srcId="{C849C9BF-D7FF-4445-8B4C-25F23F1E7CDF}" destId="{2DD3C142-B9E4-40AD-96F1-7EA5E760190A}" srcOrd="0" destOrd="0" presId="urn:microsoft.com/office/officeart/2018/2/layout/IconVerticalSolidList"/>
    <dgm:cxn modelId="{7D12882B-2D25-48A5-9EF0-C8A6703DA84C}" type="presParOf" srcId="{C849C9BF-D7FF-4445-8B4C-25F23F1E7CDF}" destId="{7D187126-EE1F-41C9-A89F-97A21E8C292C}" srcOrd="1" destOrd="0" presId="urn:microsoft.com/office/officeart/2018/2/layout/IconVerticalSolidList"/>
    <dgm:cxn modelId="{246053F7-82AD-41F1-8520-B9363E7DCC4B}" type="presParOf" srcId="{C849C9BF-D7FF-4445-8B4C-25F23F1E7CDF}" destId="{C07C70F4-43C7-47A3-BF6E-AACB773E87E5}" srcOrd="2" destOrd="0" presId="urn:microsoft.com/office/officeart/2018/2/layout/IconVerticalSolidList"/>
    <dgm:cxn modelId="{D08CCAC1-009F-42EF-AF69-1C784C77BCBE}" type="presParOf" srcId="{C849C9BF-D7FF-4445-8B4C-25F23F1E7CDF}" destId="{4D65E86F-322F-446A-B622-22A8A37A85A8}" srcOrd="3" destOrd="0" presId="urn:microsoft.com/office/officeart/2018/2/layout/IconVerticalSolidList"/>
    <dgm:cxn modelId="{039EC7E7-354F-4068-8A06-3D45769D357D}" type="presParOf" srcId="{22CB255B-9B38-4FA9-9117-1EC1E3685CB6}" destId="{B8562AE8-2C68-40F8-BDAD-B6CFD5E5CB9C}" srcOrd="5" destOrd="0" presId="urn:microsoft.com/office/officeart/2018/2/layout/IconVerticalSolidList"/>
    <dgm:cxn modelId="{2FEEF471-2D96-4625-99F0-BA95018010B4}" type="presParOf" srcId="{22CB255B-9B38-4FA9-9117-1EC1E3685CB6}" destId="{C0B29194-51E5-468B-B71F-42D86B0C09D7}" srcOrd="6" destOrd="0" presId="urn:microsoft.com/office/officeart/2018/2/layout/IconVerticalSolidList"/>
    <dgm:cxn modelId="{CEF06831-78A2-4D8A-A4A6-54F90D4EC2BB}" type="presParOf" srcId="{C0B29194-51E5-468B-B71F-42D86B0C09D7}" destId="{BAA0E494-9E98-4394-8486-6B51D6518D35}" srcOrd="0" destOrd="0" presId="urn:microsoft.com/office/officeart/2018/2/layout/IconVerticalSolidList"/>
    <dgm:cxn modelId="{854B96BE-D20F-4CD8-B3E4-71B497E726D1}" type="presParOf" srcId="{C0B29194-51E5-468B-B71F-42D86B0C09D7}" destId="{C157C730-D44F-4C43-BD60-01616EEA8478}" srcOrd="1" destOrd="0" presId="urn:microsoft.com/office/officeart/2018/2/layout/IconVerticalSolidList"/>
    <dgm:cxn modelId="{509597BD-527A-4A58-B5FC-88D043F9ABA4}" type="presParOf" srcId="{C0B29194-51E5-468B-B71F-42D86B0C09D7}" destId="{2010DD1F-71EF-4958-9972-4CEE8AF57059}" srcOrd="2" destOrd="0" presId="urn:microsoft.com/office/officeart/2018/2/layout/IconVerticalSolidList"/>
    <dgm:cxn modelId="{3F4C141D-A141-48FA-AD26-86B2A9D067B0}" type="presParOf" srcId="{C0B29194-51E5-468B-B71F-42D86B0C09D7}" destId="{87B7E5FA-7BDB-459A-BD74-44FC6666D174}" srcOrd="3" destOrd="0" presId="urn:microsoft.com/office/officeart/2018/2/layout/IconVerticalSolidList"/>
    <dgm:cxn modelId="{98C12F23-8CEE-42EB-967C-6CBE3B59793F}" type="presParOf" srcId="{22CB255B-9B38-4FA9-9117-1EC1E3685CB6}" destId="{35609283-4A85-4A50-9407-471C390D55C2}" srcOrd="7" destOrd="0" presId="urn:microsoft.com/office/officeart/2018/2/layout/IconVerticalSolidList"/>
    <dgm:cxn modelId="{05D27CB3-36C9-41C6-A43A-94E4F7680E59}" type="presParOf" srcId="{22CB255B-9B38-4FA9-9117-1EC1E3685CB6}" destId="{07E1CB9C-1E48-49BD-9A09-47B4822ACC6F}" srcOrd="8" destOrd="0" presId="urn:microsoft.com/office/officeart/2018/2/layout/IconVerticalSolidList"/>
    <dgm:cxn modelId="{6806FBF1-67B7-473E-B187-27FF1099EC15}" type="presParOf" srcId="{07E1CB9C-1E48-49BD-9A09-47B4822ACC6F}" destId="{35BD12C7-3D9B-4B6D-AE8E-3A7DF164F886}" srcOrd="0" destOrd="0" presId="urn:microsoft.com/office/officeart/2018/2/layout/IconVerticalSolidList"/>
    <dgm:cxn modelId="{8B5AF6ED-EB72-4BF3-B485-89D4543B2CAA}" type="presParOf" srcId="{07E1CB9C-1E48-49BD-9A09-47B4822ACC6F}" destId="{F66C0F46-BAEB-44CF-ACD8-3FC89886A3A6}" srcOrd="1" destOrd="0" presId="urn:microsoft.com/office/officeart/2018/2/layout/IconVerticalSolidList"/>
    <dgm:cxn modelId="{7EEEA185-DCFF-4FB7-9B0F-1BA05D93429A}" type="presParOf" srcId="{07E1CB9C-1E48-49BD-9A09-47B4822ACC6F}" destId="{2CF2074F-DBD2-4E37-BD24-C4C32AAA7D61}" srcOrd="2" destOrd="0" presId="urn:microsoft.com/office/officeart/2018/2/layout/IconVerticalSolidList"/>
    <dgm:cxn modelId="{AA04CF7A-03F4-41CB-8821-25EB05D2F24B}" type="presParOf" srcId="{07E1CB9C-1E48-49BD-9A09-47B4822ACC6F}" destId="{4FD17874-5EF6-42A3-809E-941C940290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1CF2D-5BBA-4FB7-BE9A-D9026DC0524E}">
      <dsp:nvSpPr>
        <dsp:cNvPr id="0" name=""/>
        <dsp:cNvSpPr/>
      </dsp:nvSpPr>
      <dsp:spPr>
        <a:xfrm>
          <a:off x="407598" y="71"/>
          <a:ext cx="3950572" cy="25086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121926-1BCA-48AF-B3BA-A85A042E0201}">
      <dsp:nvSpPr>
        <dsp:cNvPr id="0" name=""/>
        <dsp:cNvSpPr/>
      </dsp:nvSpPr>
      <dsp:spPr>
        <a:xfrm>
          <a:off x="846551" y="417076"/>
          <a:ext cx="3950572" cy="25086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Es esencial para evitar que varios procesos accedan simultáneamente a un recurso compartido, utilizando algoritmos como Peterson o Dekker.</a:t>
          </a:r>
          <a:endParaRPr lang="en-US" sz="2300" kern="1200"/>
        </a:p>
      </dsp:txBody>
      <dsp:txXfrm>
        <a:off x="920026" y="490551"/>
        <a:ext cx="3803622" cy="2361663"/>
      </dsp:txXfrm>
    </dsp:sp>
    <dsp:sp modelId="{3E43E5FD-E05F-43BA-A6C3-15D5F86ECD35}">
      <dsp:nvSpPr>
        <dsp:cNvPr id="0" name=""/>
        <dsp:cNvSpPr/>
      </dsp:nvSpPr>
      <dsp:spPr>
        <a:xfrm>
          <a:off x="5236076" y="71"/>
          <a:ext cx="3950572" cy="25086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ADAB24-BF29-4B6F-B7C6-8B3CB9DAE171}">
      <dsp:nvSpPr>
        <dsp:cNvPr id="0" name=""/>
        <dsp:cNvSpPr/>
      </dsp:nvSpPr>
      <dsp:spPr>
        <a:xfrm>
          <a:off x="5675028" y="417076"/>
          <a:ext cx="3950572" cy="25086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Problemas asociados incluyen condiciones de carrera, deadlock y corrupción de datos.</a:t>
          </a:r>
          <a:endParaRPr lang="en-US" sz="2300" kern="1200"/>
        </a:p>
      </dsp:txBody>
      <dsp:txXfrm>
        <a:off x="5748503" y="490551"/>
        <a:ext cx="3803622" cy="2361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5A991-57F4-4DCE-AFE9-C604E4A2AC9A}">
      <dsp:nvSpPr>
        <dsp:cNvPr id="0" name=""/>
        <dsp:cNvSpPr/>
      </dsp:nvSpPr>
      <dsp:spPr>
        <a:xfrm>
          <a:off x="0" y="4514"/>
          <a:ext cx="6668792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879A5-97FA-4FDA-A9BD-36B63C8FE360}">
      <dsp:nvSpPr>
        <dsp:cNvPr id="0" name=""/>
        <dsp:cNvSpPr/>
      </dsp:nvSpPr>
      <dsp:spPr>
        <a:xfrm>
          <a:off x="290852" y="220850"/>
          <a:ext cx="528822" cy="5288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41BAB-3E33-4732-8092-82CB17A65AB1}">
      <dsp:nvSpPr>
        <dsp:cNvPr id="0" name=""/>
        <dsp:cNvSpPr/>
      </dsp:nvSpPr>
      <dsp:spPr>
        <a:xfrm>
          <a:off x="1110527" y="4514"/>
          <a:ext cx="5558264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Tanenbaum, A. S., &amp; Bos, H. (2015). </a:t>
          </a:r>
          <a:r>
            <a:rPr lang="en-US" sz="1800" kern="1200"/>
            <a:t>Modern Operating Systems (4th ed.). Pearson.</a:t>
          </a:r>
        </a:p>
      </dsp:txBody>
      <dsp:txXfrm>
        <a:off x="1110527" y="4514"/>
        <a:ext cx="5558264" cy="961495"/>
      </dsp:txXfrm>
    </dsp:sp>
    <dsp:sp modelId="{2C96944A-B24E-4DF3-B75C-C86656747B74}">
      <dsp:nvSpPr>
        <dsp:cNvPr id="0" name=""/>
        <dsp:cNvSpPr/>
      </dsp:nvSpPr>
      <dsp:spPr>
        <a:xfrm>
          <a:off x="0" y="1206383"/>
          <a:ext cx="6668792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C2211-803E-4E21-B7C0-60B6C3685A41}">
      <dsp:nvSpPr>
        <dsp:cNvPr id="0" name=""/>
        <dsp:cNvSpPr/>
      </dsp:nvSpPr>
      <dsp:spPr>
        <a:xfrm>
          <a:off x="290852" y="1422719"/>
          <a:ext cx="528822" cy="5288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3DBFC-A4FC-42BC-A201-761937E9491A}">
      <dsp:nvSpPr>
        <dsp:cNvPr id="0" name=""/>
        <dsp:cNvSpPr/>
      </dsp:nvSpPr>
      <dsp:spPr>
        <a:xfrm>
          <a:off x="1110527" y="1206383"/>
          <a:ext cx="5558264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Silberschatz, A., Galvin, P. B., &amp; Gagne, G. (2018). Operating System Concepts (10th ed.). Wiley.</a:t>
          </a:r>
        </a:p>
      </dsp:txBody>
      <dsp:txXfrm>
        <a:off x="1110527" y="1206383"/>
        <a:ext cx="5558264" cy="961495"/>
      </dsp:txXfrm>
    </dsp:sp>
    <dsp:sp modelId="{2DD3C142-B9E4-40AD-96F1-7EA5E760190A}">
      <dsp:nvSpPr>
        <dsp:cNvPr id="0" name=""/>
        <dsp:cNvSpPr/>
      </dsp:nvSpPr>
      <dsp:spPr>
        <a:xfrm>
          <a:off x="0" y="2408252"/>
          <a:ext cx="6668792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87126-EE1F-41C9-A89F-97A21E8C292C}">
      <dsp:nvSpPr>
        <dsp:cNvPr id="0" name=""/>
        <dsp:cNvSpPr/>
      </dsp:nvSpPr>
      <dsp:spPr>
        <a:xfrm>
          <a:off x="290852" y="2624588"/>
          <a:ext cx="528822" cy="5288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5E86F-322F-446A-B622-22A8A37A85A8}">
      <dsp:nvSpPr>
        <dsp:cNvPr id="0" name=""/>
        <dsp:cNvSpPr/>
      </dsp:nvSpPr>
      <dsp:spPr>
        <a:xfrm>
          <a:off x="1110527" y="2408252"/>
          <a:ext cx="5558264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Stallings, W. (2018). Operating Systems: Internals and Design Principles (9th ed.). Pearson.</a:t>
          </a:r>
        </a:p>
      </dsp:txBody>
      <dsp:txXfrm>
        <a:off x="1110527" y="2408252"/>
        <a:ext cx="5558264" cy="961495"/>
      </dsp:txXfrm>
    </dsp:sp>
    <dsp:sp modelId="{BAA0E494-9E98-4394-8486-6B51D6518D35}">
      <dsp:nvSpPr>
        <dsp:cNvPr id="0" name=""/>
        <dsp:cNvSpPr/>
      </dsp:nvSpPr>
      <dsp:spPr>
        <a:xfrm>
          <a:off x="0" y="3610121"/>
          <a:ext cx="6668792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7C730-D44F-4C43-BD60-01616EEA8478}">
      <dsp:nvSpPr>
        <dsp:cNvPr id="0" name=""/>
        <dsp:cNvSpPr/>
      </dsp:nvSpPr>
      <dsp:spPr>
        <a:xfrm>
          <a:off x="290852" y="3826457"/>
          <a:ext cx="528822" cy="5288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7E5FA-7BDB-459A-BD74-44FC6666D174}">
      <dsp:nvSpPr>
        <dsp:cNvPr id="0" name=""/>
        <dsp:cNvSpPr/>
      </dsp:nvSpPr>
      <dsp:spPr>
        <a:xfrm>
          <a:off x="1110527" y="3610121"/>
          <a:ext cx="5558264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Tanenbaum, A. S., &amp; Van Steen, M. (2007). Distributed Systems: Principles and Paradigms (2nd ed.). Pearson.</a:t>
          </a:r>
        </a:p>
      </dsp:txBody>
      <dsp:txXfrm>
        <a:off x="1110527" y="3610121"/>
        <a:ext cx="5558264" cy="961495"/>
      </dsp:txXfrm>
    </dsp:sp>
    <dsp:sp modelId="{35BD12C7-3D9B-4B6D-AE8E-3A7DF164F886}">
      <dsp:nvSpPr>
        <dsp:cNvPr id="0" name=""/>
        <dsp:cNvSpPr/>
      </dsp:nvSpPr>
      <dsp:spPr>
        <a:xfrm>
          <a:off x="0" y="4811990"/>
          <a:ext cx="6668792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C0F46-BAEB-44CF-ACD8-3FC89886A3A6}">
      <dsp:nvSpPr>
        <dsp:cNvPr id="0" name=""/>
        <dsp:cNvSpPr/>
      </dsp:nvSpPr>
      <dsp:spPr>
        <a:xfrm>
          <a:off x="290852" y="5028327"/>
          <a:ext cx="528822" cy="5288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17874-5EF6-42A3-809E-941C94029055}">
      <dsp:nvSpPr>
        <dsp:cNvPr id="0" name=""/>
        <dsp:cNvSpPr/>
      </dsp:nvSpPr>
      <dsp:spPr>
        <a:xfrm>
          <a:off x="1110527" y="4811990"/>
          <a:ext cx="5558264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Garg, R. K. (2013). Concurrent and Distributed Computing in Java. </a:t>
          </a:r>
          <a:r>
            <a:rPr lang="es-MX" sz="1800" kern="1200"/>
            <a:t>John Wiley &amp; Sons.</a:t>
          </a:r>
          <a:endParaRPr lang="en-US" sz="1800" kern="1200"/>
        </a:p>
      </dsp:txBody>
      <dsp:txXfrm>
        <a:off x="1110527" y="4811990"/>
        <a:ext cx="5558264" cy="961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128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4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5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4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99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4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7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6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46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79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1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b.edu/blokdebid/es/content/compras-plataformas-y-lo-abierto-el-software-para-bibliotecas-en-2016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2CAAEF-310F-73AB-7DBB-38A139CBD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369" y="395297"/>
            <a:ext cx="4078800" cy="1594282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Soluciones para problemas de exclusión, por software, por hw, del sistema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8DCB4-48BD-0FC5-D1C9-DBD3969F3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2" r="9362" b="11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D4203FDA-83CD-BF0F-D22E-ED3674CC7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369" y="2877018"/>
            <a:ext cx="4078800" cy="2901482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000"/>
              <a:t>Ruiz Arana Adrian </a:t>
            </a:r>
          </a:p>
          <a:p>
            <a:pPr algn="l">
              <a:lnSpc>
                <a:spcPct val="150000"/>
              </a:lnSpc>
            </a:pPr>
            <a:r>
              <a:rPr lang="en-US" sz="2000"/>
              <a:t>De Santiago Rodríguez Armando</a:t>
            </a:r>
          </a:p>
          <a:p>
            <a:pPr algn="l">
              <a:lnSpc>
                <a:spcPct val="150000"/>
              </a:lnSpc>
            </a:pPr>
            <a:r>
              <a:rPr lang="en-US" sz="2000"/>
              <a:t>Solorzano Razo Javier</a:t>
            </a:r>
          </a:p>
          <a:p>
            <a:pPr algn="l">
              <a:lnSpc>
                <a:spcPct val="15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7159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4ADEC-1F23-AE7B-C1C7-12D4A5AE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36575"/>
            <a:ext cx="389255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s-MX" b="1" i="0">
                <a:effectLst/>
                <a:latin typeface="Söhne"/>
              </a:rPr>
              <a:t>Soluciones Avanzadas</a:t>
            </a:r>
            <a:r>
              <a:rPr lang="es-MX" b="0" i="0">
                <a:effectLst/>
                <a:latin typeface="Söhne"/>
              </a:rPr>
              <a:t>:</a:t>
            </a:r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79A23555-9837-466D-9123-97B89F6CA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60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70ED-5393-F295-8C68-621FB9B71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877018"/>
            <a:ext cx="2970000" cy="2901482"/>
          </a:xfrm>
        </p:spPr>
        <p:txBody>
          <a:bodyPr>
            <a:normAutofit/>
          </a:bodyPr>
          <a:lstStyle/>
          <a:p>
            <a:r>
              <a:rPr lang="es-MX" sz="1900" b="0" i="0">
                <a:effectLst/>
                <a:latin typeface="Söhne"/>
              </a:rPr>
              <a:t>Incluyen técnicas de sincronización en sistemas distribuidos y mecanismos de control de concurrencia en bases de datos.</a:t>
            </a:r>
            <a:endParaRPr lang="en-US" sz="1900"/>
          </a:p>
        </p:txBody>
      </p:sp>
      <p:pic>
        <p:nvPicPr>
          <p:cNvPr id="15" name="Picture 4" descr="Fondo de tecnología de bloques y redes azules">
            <a:extLst>
              <a:ext uri="{FF2B5EF4-FFF2-40B4-BE49-F238E27FC236}">
                <a16:creationId xmlns:a16="http://schemas.microsoft.com/office/drawing/2014/main" id="{77CFB2C7-8CFD-37D3-A8F5-D297700F6C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8" r="35879" b="-446"/>
          <a:stretch/>
        </p:blipFill>
        <p:spPr>
          <a:xfrm>
            <a:off x="4979987" y="10"/>
            <a:ext cx="72120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0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E8E22-5B2E-6167-F53D-95FA886A3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395297"/>
            <a:ext cx="4078800" cy="1594282"/>
          </a:xfrm>
        </p:spPr>
        <p:txBody>
          <a:bodyPr wrap="square" anchor="b">
            <a:normAutofit/>
          </a:bodyPr>
          <a:lstStyle/>
          <a:p>
            <a:pPr algn="ctr"/>
            <a:r>
              <a:rPr lang="es-MX" b="1" i="0">
                <a:effectLst/>
                <a:latin typeface="Söhne"/>
              </a:rPr>
              <a:t>Estudios de Caso</a:t>
            </a:r>
            <a:r>
              <a:rPr lang="es-MX" b="0" i="0">
                <a:effectLst/>
                <a:latin typeface="Söhne"/>
              </a:rPr>
              <a:t>:</a:t>
            </a:r>
            <a:endParaRPr lang="en-US"/>
          </a:p>
        </p:txBody>
      </p:sp>
      <p:pic>
        <p:nvPicPr>
          <p:cNvPr id="18" name="Picture 4" descr="Muchos signos de interrogación sobre fondo negro">
            <a:extLst>
              <a:ext uri="{FF2B5EF4-FFF2-40B4-BE49-F238E27FC236}">
                <a16:creationId xmlns:a16="http://schemas.microsoft.com/office/drawing/2014/main" id="{B3267D87-03CE-F28C-CB7E-F0EE05611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39" r="2" b="2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22EC-400B-835D-DBA2-9C40CC9C4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369" y="2877018"/>
            <a:ext cx="4078800" cy="2901482"/>
          </a:xfrm>
        </p:spPr>
        <p:txBody>
          <a:bodyPr>
            <a:normAutofit/>
          </a:bodyPr>
          <a:lstStyle/>
          <a:p>
            <a:r>
              <a:rPr lang="es-MX" sz="1900" b="0" i="0">
                <a:effectLst/>
                <a:latin typeface="Söhne"/>
              </a:rPr>
              <a:t>Fundamentales para comprender cómo se abordan los problemas de exclusión en situaciones reales, proporcionando ejemplos concretos de aplicación de técnicas y algoritmos.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92246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72CFC-E6CE-3390-DCEF-214AF738B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s-MX" b="1" i="0">
                <a:effectLst/>
                <a:latin typeface="Söhne"/>
              </a:rPr>
              <a:t>Conclusiones</a:t>
            </a:r>
            <a:r>
              <a:rPr lang="es-MX" b="0" i="0">
                <a:effectLst/>
                <a:latin typeface="Söhne"/>
              </a:rPr>
              <a:t>:</a:t>
            </a:r>
            <a:endParaRPr lang="en-US"/>
          </a:p>
        </p:txBody>
      </p:sp>
      <p:pic>
        <p:nvPicPr>
          <p:cNvPr id="14" name="Picture 4" descr="Candado encima de placa base de ordenador">
            <a:extLst>
              <a:ext uri="{FF2B5EF4-FFF2-40B4-BE49-F238E27FC236}">
                <a16:creationId xmlns:a16="http://schemas.microsoft.com/office/drawing/2014/main" id="{31D2B6E3-E4F9-E722-161A-94A5C6983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19" r="42872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ED582-F0F5-B687-6900-AB7FA6E91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s-MX" sz="1900">
                <a:latin typeface="Arial" panose="020B0604020202020204" pitchFamily="34" charset="0"/>
                <a:ea typeface="Calibri" panose="020F0502020204030204" pitchFamily="34" charset="0"/>
              </a:rPr>
              <a:t>E</a:t>
            </a:r>
            <a:r>
              <a:rPr lang="es-MX" sz="190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 esencial para garantizar el acceso seguro y eficiente a los recursos compartidos. La exclusión mutua, fundamental para evitar problemas como la corrupción de datos y las condiciones de carrera, se implementa mediante algoritmos como Peterson o </a:t>
            </a:r>
            <a:r>
              <a:rPr lang="es-MX" sz="190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Dekker</a:t>
            </a:r>
            <a:r>
              <a:rPr lang="es-MX" sz="190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nivel de software, y mecanismos como instrucciones de bloqueo de bus o instrucciones atómicas a nivel de hardware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167797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39DC83-C9F0-2A2D-9822-25252868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anchor="t">
            <a:normAutofit/>
          </a:bodyPr>
          <a:lstStyle/>
          <a:p>
            <a:r>
              <a:rPr lang="es-MX" b="1" i="0">
                <a:effectLst/>
                <a:latin typeface="Söhne"/>
              </a:rPr>
              <a:t>Referencias</a:t>
            </a:r>
            <a:r>
              <a:rPr lang="es-MX" b="0" i="0">
                <a:effectLst/>
                <a:latin typeface="Söhne"/>
              </a:rPr>
              <a:t>:</a:t>
            </a:r>
            <a:endParaRPr lang="es-MX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B01495F-7A4B-CDCB-F656-EA9520BAC4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442887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323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6E6B0-0571-48CC-D3D6-A64534A7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36575"/>
            <a:ext cx="389255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b="1" err="1">
                <a:ea typeface="+mj-lt"/>
                <a:cs typeface="+mj-lt"/>
              </a:rPr>
              <a:t>Introducción</a:t>
            </a:r>
            <a:endParaRPr lang="en-US" err="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A23555-9837-466D-9123-97B89F6CA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60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8EF8F21-97DA-F612-9CE8-6660F0F13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877018"/>
            <a:ext cx="2970000" cy="2901482"/>
          </a:xfrm>
        </p:spPr>
        <p:txBody>
          <a:bodyPr vert="horz" lIns="91440" tIns="45720" rIns="91440" bIns="45720" rtlCol="0">
            <a:normAutofit/>
          </a:bodyPr>
          <a:lstStyle/>
          <a:p>
            <a:pPr marL="359410" indent="-359410">
              <a:lnSpc>
                <a:spcPct val="140000"/>
              </a:lnSpc>
            </a:pPr>
            <a:r>
              <a:rPr lang="en-US" sz="1200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La </a:t>
            </a:r>
            <a:r>
              <a:rPr lang="en-US" sz="1200" err="1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exclusión</a:t>
            </a:r>
            <a:r>
              <a:rPr lang="en-US" sz="1200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 </a:t>
            </a:r>
            <a:r>
              <a:rPr lang="en-US" sz="1200" err="1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en</a:t>
            </a:r>
            <a:r>
              <a:rPr lang="en-US" sz="1200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 </a:t>
            </a:r>
            <a:r>
              <a:rPr lang="en-US" sz="1200" err="1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sistemas</a:t>
            </a:r>
            <a:r>
              <a:rPr lang="en-US" sz="1200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 </a:t>
            </a:r>
            <a:r>
              <a:rPr lang="en-US" sz="1200" err="1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operativos</a:t>
            </a:r>
            <a:r>
              <a:rPr lang="en-US" sz="1200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 es vital para un </a:t>
            </a:r>
            <a:r>
              <a:rPr lang="en-US" sz="1200" err="1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acceso</a:t>
            </a:r>
            <a:r>
              <a:rPr lang="en-US" sz="1200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 </a:t>
            </a:r>
            <a:r>
              <a:rPr lang="en-US" sz="1200" err="1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seguro</a:t>
            </a:r>
            <a:r>
              <a:rPr lang="en-US" sz="1200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 y </a:t>
            </a:r>
            <a:r>
              <a:rPr lang="en-US" sz="1200" err="1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eficiente</a:t>
            </a:r>
            <a:r>
              <a:rPr lang="en-US" sz="1200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 a </a:t>
            </a:r>
            <a:r>
              <a:rPr lang="en-US" sz="1200" err="1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los</a:t>
            </a:r>
            <a:r>
              <a:rPr lang="en-US" sz="1200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 </a:t>
            </a:r>
            <a:r>
              <a:rPr lang="en-US" sz="1200" err="1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recursos</a:t>
            </a:r>
            <a:r>
              <a:rPr lang="en-US" sz="1200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 </a:t>
            </a:r>
            <a:r>
              <a:rPr lang="en-US" sz="1200" err="1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compartidos</a:t>
            </a:r>
            <a:r>
              <a:rPr lang="en-US" sz="1200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, tanto a </a:t>
            </a:r>
            <a:r>
              <a:rPr lang="en-US" sz="1200" err="1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nivel</a:t>
            </a:r>
            <a:r>
              <a:rPr lang="en-US" sz="1200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 de hardware </a:t>
            </a:r>
            <a:r>
              <a:rPr lang="en-US" sz="1200" err="1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como</a:t>
            </a:r>
            <a:r>
              <a:rPr lang="en-US" sz="1200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 de software.</a:t>
            </a:r>
            <a:endParaRPr lang="en-US" sz="120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59410" indent="-359410">
              <a:lnSpc>
                <a:spcPct val="140000"/>
              </a:lnSpc>
            </a:pPr>
            <a:r>
              <a:rPr lang="en-US" sz="1200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Evita </a:t>
            </a:r>
            <a:r>
              <a:rPr lang="en-US" sz="1200" err="1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problemas</a:t>
            </a:r>
            <a:r>
              <a:rPr lang="en-US" sz="1200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 </a:t>
            </a:r>
            <a:r>
              <a:rPr lang="en-US" sz="1200" err="1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como</a:t>
            </a:r>
            <a:r>
              <a:rPr lang="en-US" sz="1200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 la </a:t>
            </a:r>
            <a:r>
              <a:rPr lang="en-US" sz="1200" err="1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corrupción</a:t>
            </a:r>
            <a:r>
              <a:rPr lang="en-US" sz="1200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 de </a:t>
            </a:r>
            <a:r>
              <a:rPr lang="en-US" sz="1200" err="1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datos</a:t>
            </a:r>
            <a:r>
              <a:rPr lang="en-US" sz="1200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, las </a:t>
            </a:r>
            <a:r>
              <a:rPr lang="en-US" sz="1200" err="1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condiciones</a:t>
            </a:r>
            <a:r>
              <a:rPr lang="en-US" sz="1200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 de </a:t>
            </a:r>
            <a:r>
              <a:rPr lang="en-US" sz="1200" err="1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carrera</a:t>
            </a:r>
            <a:r>
              <a:rPr lang="en-US" sz="1200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 y </a:t>
            </a:r>
            <a:r>
              <a:rPr lang="en-US" sz="1200" err="1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el</a:t>
            </a:r>
            <a:r>
              <a:rPr lang="en-US" sz="1200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 </a:t>
            </a:r>
            <a:r>
              <a:rPr lang="en-US" sz="1200" err="1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bloqueo</a:t>
            </a:r>
            <a:r>
              <a:rPr lang="en-US" sz="1200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 del </a:t>
            </a:r>
            <a:r>
              <a:rPr lang="en-US" sz="1200" err="1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sistema</a:t>
            </a:r>
            <a:r>
              <a:rPr lang="en-US" sz="1200"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.</a:t>
            </a:r>
            <a:endParaRPr lang="en-US" sz="120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59410" indent="-359410">
              <a:lnSpc>
                <a:spcPct val="140000"/>
              </a:lnSpc>
            </a:pPr>
            <a:endParaRPr lang="en-US" sz="1100"/>
          </a:p>
        </p:txBody>
      </p:sp>
      <p:pic>
        <p:nvPicPr>
          <p:cNvPr id="16" name="Picture 15" descr="Primer plano de una placa de circuito impresa iluminada">
            <a:extLst>
              <a:ext uri="{FF2B5EF4-FFF2-40B4-BE49-F238E27FC236}">
                <a16:creationId xmlns:a16="http://schemas.microsoft.com/office/drawing/2014/main" id="{AB70C3B3-63E1-0B9F-AC3E-6A4C4CE20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02" r="15281" b="8"/>
          <a:stretch/>
        </p:blipFill>
        <p:spPr>
          <a:xfrm>
            <a:off x="4979987" y="10"/>
            <a:ext cx="72120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8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E9CB2-B5BC-8E00-0971-E08E4063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1390902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err="1"/>
              <a:t>Exclusión</a:t>
            </a:r>
            <a:r>
              <a:rPr lang="en-US" sz="4800"/>
              <a:t> Mutua </a:t>
            </a:r>
            <a:r>
              <a:rPr lang="en-US" sz="4800" err="1"/>
              <a:t>en</a:t>
            </a:r>
            <a:r>
              <a:rPr lang="en-US" sz="4800"/>
              <a:t> </a:t>
            </a:r>
            <a:r>
              <a:rPr lang="en-US" sz="4800" err="1"/>
              <a:t>el</a:t>
            </a:r>
            <a:r>
              <a:rPr lang="en-US" sz="4800"/>
              <a:t> SO: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8C86B7-8417-A80C-CBBC-B3CB6CF19B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101659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869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3CCD6-DA36-DB36-083C-73D574A3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992" y="540000"/>
            <a:ext cx="3528000" cy="2303213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Exclusion Mutua a nivel de software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10508-CB2B-05D1-713D-824E720A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450000"/>
            <a:ext cx="6107460" cy="248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59410" indent="-359410">
              <a:lnSpc>
                <a:spcPct val="140000"/>
              </a:lnSpc>
            </a:pPr>
            <a:r>
              <a:rPr lang="en-US" sz="1600" b="1">
                <a:ea typeface="+mn-lt"/>
                <a:cs typeface="+mn-lt"/>
              </a:rPr>
              <a:t>Las </a:t>
            </a:r>
            <a:r>
              <a:rPr lang="en-US" sz="1600" b="1" err="1">
                <a:ea typeface="+mn-lt"/>
                <a:cs typeface="+mn-lt"/>
              </a:rPr>
              <a:t>soluciones</a:t>
            </a:r>
            <a:r>
              <a:rPr lang="en-US" sz="1600" b="1">
                <a:ea typeface="+mn-lt"/>
                <a:cs typeface="+mn-lt"/>
              </a:rPr>
              <a:t> de software para la </a:t>
            </a:r>
            <a:r>
              <a:rPr lang="en-US" sz="1600" b="1" err="1">
                <a:ea typeface="+mn-lt"/>
                <a:cs typeface="+mn-lt"/>
              </a:rPr>
              <a:t>exclusión</a:t>
            </a:r>
            <a:r>
              <a:rPr lang="en-US" sz="1600" b="1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mutua</a:t>
            </a:r>
            <a:r>
              <a:rPr lang="en-US" sz="1600" b="1">
                <a:ea typeface="+mn-lt"/>
                <a:cs typeface="+mn-lt"/>
              </a:rPr>
              <a:t> son </a:t>
            </a:r>
            <a:r>
              <a:rPr lang="en-US" sz="1600" b="1" err="1">
                <a:ea typeface="+mn-lt"/>
                <a:cs typeface="+mn-lt"/>
              </a:rPr>
              <a:t>esenciales</a:t>
            </a:r>
            <a:r>
              <a:rPr lang="en-US" sz="1600" b="1">
                <a:ea typeface="+mn-lt"/>
                <a:cs typeface="+mn-lt"/>
              </a:rPr>
              <a:t> para </a:t>
            </a:r>
            <a:r>
              <a:rPr lang="en-US" sz="1600" b="1" err="1">
                <a:ea typeface="+mn-lt"/>
                <a:cs typeface="+mn-lt"/>
              </a:rPr>
              <a:t>garantizar</a:t>
            </a:r>
            <a:r>
              <a:rPr lang="en-US" sz="1600" b="1">
                <a:ea typeface="+mn-lt"/>
                <a:cs typeface="+mn-lt"/>
              </a:rPr>
              <a:t> que </a:t>
            </a:r>
            <a:r>
              <a:rPr lang="en-US" sz="1600" b="1" err="1">
                <a:ea typeface="+mn-lt"/>
                <a:cs typeface="+mn-lt"/>
              </a:rPr>
              <a:t>los</a:t>
            </a:r>
            <a:r>
              <a:rPr lang="en-US" sz="1600" b="1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procesos</a:t>
            </a:r>
            <a:r>
              <a:rPr lang="en-US" sz="1600" b="1">
                <a:ea typeface="+mn-lt"/>
                <a:cs typeface="+mn-lt"/>
              </a:rPr>
              <a:t> o </a:t>
            </a:r>
            <a:r>
              <a:rPr lang="en-US" sz="1600" b="1" err="1">
                <a:ea typeface="+mn-lt"/>
                <a:cs typeface="+mn-lt"/>
              </a:rPr>
              <a:t>hilos</a:t>
            </a:r>
            <a:r>
              <a:rPr lang="en-US" sz="1600" b="1">
                <a:ea typeface="+mn-lt"/>
                <a:cs typeface="+mn-lt"/>
              </a:rPr>
              <a:t> no </a:t>
            </a:r>
            <a:r>
              <a:rPr lang="en-US" sz="1600" b="1" err="1">
                <a:ea typeface="+mn-lt"/>
                <a:cs typeface="+mn-lt"/>
              </a:rPr>
              <a:t>interfieran</a:t>
            </a:r>
            <a:r>
              <a:rPr lang="en-US" sz="1600" b="1">
                <a:ea typeface="+mn-lt"/>
                <a:cs typeface="+mn-lt"/>
              </a:rPr>
              <a:t> entre </a:t>
            </a:r>
            <a:r>
              <a:rPr lang="en-US" sz="1600" b="1" err="1">
                <a:ea typeface="+mn-lt"/>
                <a:cs typeface="+mn-lt"/>
              </a:rPr>
              <a:t>sí</a:t>
            </a:r>
            <a:r>
              <a:rPr lang="en-US" sz="1600" b="1">
                <a:ea typeface="+mn-lt"/>
                <a:cs typeface="+mn-lt"/>
              </a:rPr>
              <a:t> al acceder a </a:t>
            </a:r>
            <a:r>
              <a:rPr lang="en-US" sz="1600" b="1" err="1">
                <a:ea typeface="+mn-lt"/>
                <a:cs typeface="+mn-lt"/>
              </a:rPr>
              <a:t>recursos</a:t>
            </a:r>
            <a:r>
              <a:rPr lang="en-US" sz="1600" b="1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compartidos</a:t>
            </a:r>
            <a:r>
              <a:rPr lang="en-US" sz="1600" b="1">
                <a:ea typeface="+mn-lt"/>
                <a:cs typeface="+mn-lt"/>
              </a:rPr>
              <a:t>. </a:t>
            </a:r>
            <a:r>
              <a:rPr lang="en-US" sz="1600" b="1" err="1">
                <a:ea typeface="+mn-lt"/>
                <a:cs typeface="+mn-lt"/>
              </a:rPr>
              <a:t>Estas</a:t>
            </a:r>
            <a:r>
              <a:rPr lang="en-US" sz="1600" b="1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soluciones</a:t>
            </a:r>
            <a:r>
              <a:rPr lang="en-US" sz="1600" b="1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incluyen</a:t>
            </a:r>
            <a:r>
              <a:rPr lang="en-US" sz="1600" b="1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el</a:t>
            </a:r>
            <a:r>
              <a:rPr lang="en-US" sz="1600" b="1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uso</a:t>
            </a:r>
            <a:r>
              <a:rPr lang="en-US" sz="1600" b="1">
                <a:ea typeface="+mn-lt"/>
                <a:cs typeface="+mn-lt"/>
              </a:rPr>
              <a:t> de </a:t>
            </a:r>
            <a:r>
              <a:rPr lang="en-US" sz="1600" b="1" err="1">
                <a:ea typeface="+mn-lt"/>
                <a:cs typeface="+mn-lt"/>
              </a:rPr>
              <a:t>semáforos</a:t>
            </a:r>
            <a:r>
              <a:rPr lang="en-US" sz="1600" b="1">
                <a:ea typeface="+mn-lt"/>
                <a:cs typeface="+mn-lt"/>
              </a:rPr>
              <a:t>, </a:t>
            </a:r>
            <a:r>
              <a:rPr lang="en-US" sz="1600" b="1" err="1">
                <a:ea typeface="+mn-lt"/>
                <a:cs typeface="+mn-lt"/>
              </a:rPr>
              <a:t>monitores</a:t>
            </a:r>
            <a:r>
              <a:rPr lang="en-US" sz="1600" b="1">
                <a:ea typeface="+mn-lt"/>
                <a:cs typeface="+mn-lt"/>
              </a:rPr>
              <a:t> y </a:t>
            </a:r>
            <a:r>
              <a:rPr lang="en-US" sz="1600" b="1" err="1">
                <a:ea typeface="+mn-lt"/>
                <a:cs typeface="+mn-lt"/>
              </a:rPr>
              <a:t>el</a:t>
            </a:r>
            <a:r>
              <a:rPr lang="en-US" sz="1600" b="1">
                <a:ea typeface="+mn-lt"/>
                <a:cs typeface="+mn-lt"/>
              </a:rPr>
              <a:t> paso de </a:t>
            </a:r>
            <a:r>
              <a:rPr lang="en-US" sz="1600" b="1" err="1">
                <a:ea typeface="+mn-lt"/>
                <a:cs typeface="+mn-lt"/>
              </a:rPr>
              <a:t>mensajes</a:t>
            </a:r>
            <a:r>
              <a:rPr lang="en-US" sz="1600" b="1">
                <a:ea typeface="+mn-lt"/>
                <a:cs typeface="+mn-lt"/>
              </a:rPr>
              <a:t>.</a:t>
            </a:r>
          </a:p>
          <a:p>
            <a:pPr marL="359410" indent="-359410">
              <a:lnSpc>
                <a:spcPct val="140000"/>
              </a:lnSpc>
            </a:pPr>
            <a:r>
              <a:rPr lang="en-US" sz="1600">
                <a:ea typeface="+mn-lt"/>
                <a:cs typeface="+mn-lt"/>
              </a:rPr>
              <a:t>Dekker, Peterson, la </a:t>
            </a:r>
            <a:r>
              <a:rPr lang="en-US" sz="1600" err="1">
                <a:ea typeface="+mn-lt"/>
                <a:cs typeface="+mn-lt"/>
              </a:rPr>
              <a:t>panadería</a:t>
            </a:r>
            <a:r>
              <a:rPr lang="en-US" sz="1600">
                <a:ea typeface="+mn-lt"/>
                <a:cs typeface="+mn-lt"/>
              </a:rPr>
              <a:t> de </a:t>
            </a:r>
            <a:r>
              <a:rPr lang="en-US" sz="1600" err="1">
                <a:ea typeface="+mn-lt"/>
                <a:cs typeface="+mn-lt"/>
              </a:rPr>
              <a:t>Lamport</a:t>
            </a:r>
            <a:r>
              <a:rPr lang="en-US" sz="1600">
                <a:ea typeface="+mn-lt"/>
                <a:cs typeface="+mn-lt"/>
              </a:rPr>
              <a:t>, y </a:t>
            </a:r>
            <a:r>
              <a:rPr lang="en-US" sz="1600" err="1">
                <a:ea typeface="+mn-lt"/>
                <a:cs typeface="+mn-lt"/>
              </a:rPr>
              <a:t>Szymański</a:t>
            </a:r>
            <a:endParaRPr lang="en-US" sz="1600" b="1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F287320A-869E-026A-4327-CCB1E46173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8739" b="18322"/>
          <a:stretch/>
        </p:blipFill>
        <p:spPr>
          <a:xfrm>
            <a:off x="20" y="3429000"/>
            <a:ext cx="12191977" cy="342900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8675CC8A-F1C9-DF70-6D2F-DA20F3753C7D}"/>
              </a:ext>
            </a:extLst>
          </p:cNvPr>
          <p:cNvSpPr txBox="1"/>
          <p:nvPr/>
        </p:nvSpPr>
        <p:spPr>
          <a:xfrm>
            <a:off x="9718243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16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3CCD6-DA36-DB36-083C-73D574A3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Exclusion Mutua a </a:t>
            </a:r>
            <a:r>
              <a:rPr lang="en-US" err="1"/>
              <a:t>nivel</a:t>
            </a:r>
            <a:r>
              <a:rPr lang="en-US"/>
              <a:t> de </a:t>
            </a:r>
            <a:r>
              <a:rPr lang="en-US" err="1"/>
              <a:t>Hardawre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10508-CB2B-05D1-713D-824E720A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450000"/>
            <a:ext cx="6107460" cy="285992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59410" indent="-359410">
              <a:lnSpc>
                <a:spcPct val="140000"/>
              </a:lnSpc>
            </a:pP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Las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soluciones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de hardware para la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exclusión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mutua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se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centran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en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mecanismos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que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permiten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a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múltiples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procesos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o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hilos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acceder de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manera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controlada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a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recursos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compartidos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,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garantizando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que solo uno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pueda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acceder a un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recurso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a la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vez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.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Estas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soluciones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son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críticas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en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entornos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multiprocesador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o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multihilo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donde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se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requiere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sincronización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para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evitar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condiciones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de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carrera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y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garantizar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la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integridad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de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los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datos</a:t>
            </a:r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.</a:t>
            </a:r>
          </a:p>
          <a:p>
            <a:pPr marL="359410" indent="-359410"/>
            <a:r>
              <a:rPr lang="en-US" sz="1200" b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Test and Set (TS)/ Exchange</a:t>
            </a:r>
            <a:endParaRPr lang="en-US" sz="1200">
              <a:solidFill>
                <a:srgbClr val="0D0D0D"/>
              </a:solidFill>
            </a:endParaRPr>
          </a:p>
          <a:p>
            <a:pPr marL="359410" indent="-359410">
              <a:lnSpc>
                <a:spcPct val="140000"/>
              </a:lnSpc>
            </a:pPr>
            <a:endParaRPr lang="en-US" sz="1200" b="1">
              <a:solidFill>
                <a:srgbClr val="000000">
                  <a:alpha val="60000"/>
                </a:srgbClr>
              </a:solidFill>
            </a:endParaRPr>
          </a:p>
        </p:txBody>
      </p:sp>
      <p:pic>
        <p:nvPicPr>
          <p:cNvPr id="54" name="Picture 53" descr="1440x900px | free download | HD wallpaper: chip, computer, internet ...">
            <a:extLst>
              <a:ext uri="{FF2B5EF4-FFF2-40B4-BE49-F238E27FC236}">
                <a16:creationId xmlns:a16="http://schemas.microsoft.com/office/drawing/2014/main" id="{235473B5-873A-EC0A-E5D9-AC8DB379AC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82" b="30518"/>
          <a:stretch/>
        </p:blipFill>
        <p:spPr>
          <a:xfrm>
            <a:off x="20" y="3429000"/>
            <a:ext cx="1219197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7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398F2-3419-FDAE-DDB0-92FD6DFD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395297"/>
            <a:ext cx="4078800" cy="1594282"/>
          </a:xfrm>
        </p:spPr>
        <p:txBody>
          <a:bodyPr wrap="square" anchor="b">
            <a:normAutofit/>
          </a:bodyPr>
          <a:lstStyle/>
          <a:p>
            <a:pPr algn="ctr"/>
            <a:r>
              <a:rPr lang="es-MX" b="1" i="0">
                <a:effectLst/>
                <a:latin typeface="Söhne"/>
              </a:rPr>
              <a:t>Algoritmos de Exclusión Mutua</a:t>
            </a:r>
            <a:r>
              <a:rPr lang="es-MX" b="0" i="0">
                <a:effectLst/>
                <a:latin typeface="Söhne"/>
              </a:rPr>
              <a:t>:</a:t>
            </a:r>
            <a:endParaRPr lang="en-US"/>
          </a:p>
        </p:txBody>
      </p:sp>
      <p:pic>
        <p:nvPicPr>
          <p:cNvPr id="35" name="Picture 21" descr="Arte digital de un candado">
            <a:extLst>
              <a:ext uri="{FF2B5EF4-FFF2-40B4-BE49-F238E27FC236}">
                <a16:creationId xmlns:a16="http://schemas.microsoft.com/office/drawing/2014/main" id="{797AE78A-94D0-5D1D-2309-D587C4F4C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" r="34436" b="-2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36" name="Straight Connector 27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85999-7A9D-5BA3-D397-314AA49BE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369" y="2877018"/>
            <a:ext cx="4078800" cy="2901482"/>
          </a:xfrm>
        </p:spPr>
        <p:txBody>
          <a:bodyPr>
            <a:normAutofit/>
          </a:bodyPr>
          <a:lstStyle/>
          <a:p>
            <a:r>
              <a:rPr lang="es-MX" b="0" i="0">
                <a:effectLst/>
                <a:latin typeface="Söhne"/>
              </a:rPr>
              <a:t>Tanto a nivel de software (Peterson, Dekker) como de hardware (instrucciones de bloqueo de bus, instrucciones atómicas).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7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6643F-A161-C853-40F7-3698CD55A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36575"/>
            <a:ext cx="389255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s-MX" b="1" i="0">
                <a:effectLst/>
                <a:latin typeface="Söhne"/>
              </a:rPr>
              <a:t>Bloqueo de Recursos Compartidos</a:t>
            </a:r>
            <a:r>
              <a:rPr lang="es-MX" b="0" i="0">
                <a:effectLst/>
                <a:latin typeface="Söhne"/>
              </a:rPr>
              <a:t>: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A23555-9837-466D-9123-97B89F6CA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60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E1BF3-E596-7A34-BFAB-096DE7495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877018"/>
            <a:ext cx="2970000" cy="290148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s-MX" sz="1300" b="0" i="0">
                <a:effectLst/>
                <a:latin typeface="Söhne"/>
              </a:rPr>
              <a:t>Empleado para garantizar que solo un proceso acceda exclusivamente a un recurso en un momento dado.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s-MX" sz="1300" b="0" i="0">
                <a:effectLst/>
                <a:latin typeface="Söhne"/>
              </a:rPr>
              <a:t>Utiliza estructuras como semáforos y </a:t>
            </a:r>
            <a:r>
              <a:rPr lang="es-MX" sz="1300" b="0" i="0" err="1">
                <a:effectLst/>
                <a:latin typeface="Söhne"/>
              </a:rPr>
              <a:t>mutex</a:t>
            </a:r>
            <a:r>
              <a:rPr lang="es-MX" sz="1300" b="0" i="0">
                <a:effectLst/>
                <a:latin typeface="Söhne"/>
              </a:rPr>
              <a:t> a nivel de software, e instrucciones específicas a nivel de hardware.</a:t>
            </a:r>
          </a:p>
          <a:p>
            <a:pPr>
              <a:lnSpc>
                <a:spcPct val="140000"/>
              </a:lnSpc>
            </a:pPr>
            <a:endParaRPr lang="en-US" sz="1300"/>
          </a:p>
        </p:txBody>
      </p:sp>
      <p:pic>
        <p:nvPicPr>
          <p:cNvPr id="14" name="Picture 13" descr="Vista superior de cubos conectados con líneas negras">
            <a:extLst>
              <a:ext uri="{FF2B5EF4-FFF2-40B4-BE49-F238E27FC236}">
                <a16:creationId xmlns:a16="http://schemas.microsoft.com/office/drawing/2014/main" id="{FE0E221E-29A1-B3C6-B66C-CFF721265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5" r="5603"/>
          <a:stretch/>
        </p:blipFill>
        <p:spPr>
          <a:xfrm>
            <a:off x="4979987" y="10"/>
            <a:ext cx="72120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5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F8D52-3EFC-C2C6-B048-1C9B513E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395297"/>
            <a:ext cx="4078800" cy="1594282"/>
          </a:xfrm>
        </p:spPr>
        <p:txBody>
          <a:bodyPr wrap="square" anchor="b">
            <a:normAutofit/>
          </a:bodyPr>
          <a:lstStyle/>
          <a:p>
            <a:pPr algn="ctr"/>
            <a:r>
              <a:rPr lang="es-MX" b="1" i="0">
                <a:effectLst/>
                <a:latin typeface="Söhne"/>
              </a:rPr>
              <a:t>Implementación en Sistemas Operativos</a:t>
            </a:r>
            <a:r>
              <a:rPr lang="es-MX" b="0" i="0">
                <a:effectLst/>
                <a:latin typeface="Söhne"/>
              </a:rPr>
              <a:t>:</a:t>
            </a:r>
            <a:endParaRPr lang="en-US"/>
          </a:p>
        </p:txBody>
      </p:sp>
      <p:pic>
        <p:nvPicPr>
          <p:cNvPr id="5" name="Picture 4" descr="CPU con números binarios y placa base">
            <a:extLst>
              <a:ext uri="{FF2B5EF4-FFF2-40B4-BE49-F238E27FC236}">
                <a16:creationId xmlns:a16="http://schemas.microsoft.com/office/drawing/2014/main" id="{361A64E5-0359-25E2-397C-C7DB4607C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87" r="21986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ADFB9-B68C-CB77-9AE8-CF68D704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369" y="2877018"/>
            <a:ext cx="4078800" cy="290148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s-MX" sz="1600" b="0" i="0">
                <a:effectLst/>
                <a:latin typeface="Söhne"/>
              </a:rPr>
              <a:t>Proporciona mecanismos tanto de software como de hardware para crear, adquirir y liberar bloqueos.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s-MX" sz="1600" b="0" i="0">
                <a:effectLst/>
                <a:latin typeface="Söhne"/>
              </a:rPr>
              <a:t>Utiliza API y bibliotecas para semáforos, </a:t>
            </a:r>
            <a:r>
              <a:rPr lang="es-MX" sz="1600" b="0" i="0" err="1">
                <a:effectLst/>
                <a:latin typeface="Söhne"/>
              </a:rPr>
              <a:t>mutex</a:t>
            </a:r>
            <a:r>
              <a:rPr lang="es-MX" sz="1600" b="0" i="0">
                <a:effectLst/>
                <a:latin typeface="Söhne"/>
              </a:rPr>
              <a:t>, etc., a nivel de software, y se relaciona con el hardware para instrucciones específicas.</a:t>
            </a:r>
          </a:p>
          <a:p>
            <a:pPr>
              <a:lnSpc>
                <a:spcPct val="140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98515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5AA36A-D7CC-493C-A0EE-F8AC3564D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16646-8E0A-7D48-5163-9B39A959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050" y="395289"/>
            <a:ext cx="3886200" cy="1594290"/>
          </a:xfrm>
        </p:spPr>
        <p:txBody>
          <a:bodyPr wrap="square" anchor="b">
            <a:normAutofit/>
          </a:bodyPr>
          <a:lstStyle/>
          <a:p>
            <a:pPr algn="ctr"/>
            <a:r>
              <a:rPr lang="es-MX" b="1" i="0">
                <a:effectLst/>
                <a:latin typeface="Söhne"/>
              </a:rPr>
              <a:t>Conflictos de Acceso en Sistemas Multiusuario</a:t>
            </a:r>
            <a:r>
              <a:rPr lang="es-MX" b="0" i="0">
                <a:effectLst/>
                <a:latin typeface="Söhne"/>
              </a:rPr>
              <a:t>:</a:t>
            </a:r>
            <a:endParaRPr lang="en-US"/>
          </a:p>
        </p:txBody>
      </p:sp>
      <p:pic>
        <p:nvPicPr>
          <p:cNvPr id="5" name="Picture 4" descr="Habitación con servidores iluminados">
            <a:extLst>
              <a:ext uri="{FF2B5EF4-FFF2-40B4-BE49-F238E27FC236}">
                <a16:creationId xmlns:a16="http://schemas.microsoft.com/office/drawing/2014/main" id="{3DAECAB8-9BF6-2346-C5E9-33BC51233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36" r="18267" b="-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C2E33F-4B1D-4F8B-B721-96313EA29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915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D755C-C056-DA92-56FD-ECD3A29CE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2006" y="2877018"/>
            <a:ext cx="3060000" cy="293856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s-MX" sz="1600" b="0" i="0">
                <a:effectLst/>
                <a:latin typeface="Söhne"/>
              </a:rPr>
              <a:t>Aborda conflictos de acceso a recursos compartidos entre múltiples usuarios y procesos, mediante políticas de control de acceso a nivel de software y hardware.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58196398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LeftStep">
      <a:dk1>
        <a:srgbClr val="000000"/>
      </a:dk1>
      <a:lt1>
        <a:srgbClr val="FFFFFF"/>
      </a:lt1>
      <a:dk2>
        <a:srgbClr val="3E2623"/>
      </a:dk2>
      <a:lt2>
        <a:srgbClr val="E4E2E8"/>
      </a:lt2>
      <a:accent1>
        <a:srgbClr val="98A67E"/>
      </a:accent1>
      <a:accent2>
        <a:srgbClr val="A6A372"/>
      </a:accent2>
      <a:accent3>
        <a:srgbClr val="B99C7D"/>
      </a:accent3>
      <a:accent4>
        <a:srgbClr val="BA857F"/>
      </a:accent4>
      <a:accent5>
        <a:srgbClr val="C492A2"/>
      </a:accent5>
      <a:accent6>
        <a:srgbClr val="BA7FAA"/>
      </a:accent6>
      <a:hlink>
        <a:srgbClr val="8169AE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</Words>
  <Application>Microsoft Office PowerPoint</Application>
  <PresentationFormat>Panorámica</PresentationFormat>
  <Paragraphs>39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Aharoni</vt:lpstr>
      <vt:lpstr>Arial</vt:lpstr>
      <vt:lpstr>Avenir Next LT Pro</vt:lpstr>
      <vt:lpstr>Goudy Old Style</vt:lpstr>
      <vt:lpstr>Söhne</vt:lpstr>
      <vt:lpstr>Wingdings</vt:lpstr>
      <vt:lpstr>FrostyVTI</vt:lpstr>
      <vt:lpstr>Soluciones para problemas de exclusión, por software, por hw, del sistema</vt:lpstr>
      <vt:lpstr>Introducción</vt:lpstr>
      <vt:lpstr>Exclusión Mutua en el SO:</vt:lpstr>
      <vt:lpstr>Exclusion Mutua a nivel de software</vt:lpstr>
      <vt:lpstr>Exclusion Mutua a nivel de Hardawre</vt:lpstr>
      <vt:lpstr>Algoritmos de Exclusión Mutua:</vt:lpstr>
      <vt:lpstr>Bloqueo de Recursos Compartidos:</vt:lpstr>
      <vt:lpstr>Implementación en Sistemas Operativos:</vt:lpstr>
      <vt:lpstr>Conflictos de Acceso en Sistemas Multiusuario:</vt:lpstr>
      <vt:lpstr>Soluciones Avanzadas:</vt:lpstr>
      <vt:lpstr>Estudios de Caso:</vt:lpstr>
      <vt:lpstr>Conclusiones:</vt:lpstr>
      <vt:lpstr>Referencias: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 SANTIAGO RODRIGUEZ, ARMANDO</dc:creator>
  <cp:lastModifiedBy>DE SANTIAGO RODRIGUEZ, ARMANDO</cp:lastModifiedBy>
  <cp:revision>1</cp:revision>
  <dcterms:created xsi:type="dcterms:W3CDTF">2024-03-10T00:59:27Z</dcterms:created>
  <dcterms:modified xsi:type="dcterms:W3CDTF">2024-03-10T02:21:16Z</dcterms:modified>
</cp:coreProperties>
</file>