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2D667F-D77B-4690-AD6E-5864162C53BE}">
  <a:tblStyle styleId="{3C2D667F-D77B-4690-AD6E-5864162C5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: image recognition, speech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UhF3L61OgujTlOJ9MwR6m_S_9QqJIhoi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- Navigating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Armando, Mikhail, Samantha &amp; Shajidul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Steering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 mazes are more complex, requiring more complex steering choices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25858" l="12749" r="60870" t="42070"/>
          <a:stretch/>
        </p:blipFill>
        <p:spPr>
          <a:xfrm>
            <a:off x="4337975" y="2207350"/>
            <a:ext cx="2200225" cy="16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5529" l="2681" r="50445" t="37646"/>
          <a:stretch/>
        </p:blipFill>
        <p:spPr>
          <a:xfrm>
            <a:off x="1539700" y="2207338"/>
            <a:ext cx="1788825" cy="16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297500" y="4289600"/>
            <a:ext cx="5240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Steering will be handled by trained neural network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5670925" y="28837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670925" y="33620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Shape 205"/>
          <p:cNvCxnSpPr>
            <a:stCxn id="206" idx="6"/>
            <a:endCxn id="203" idx="0"/>
          </p:cNvCxnSpPr>
          <p:nvPr/>
        </p:nvCxnSpPr>
        <p:spPr>
          <a:xfrm>
            <a:off x="5436875" y="2757975"/>
            <a:ext cx="4113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206" idx="5"/>
            <a:endCxn id="204" idx="1"/>
          </p:cNvCxnSpPr>
          <p:nvPr/>
        </p:nvCxnSpPr>
        <p:spPr>
          <a:xfrm>
            <a:off x="5384989" y="2876981"/>
            <a:ext cx="337800" cy="5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stCxn id="203" idx="4"/>
            <a:endCxn id="209" idx="6"/>
          </p:cNvCxnSpPr>
          <p:nvPr/>
        </p:nvCxnSpPr>
        <p:spPr>
          <a:xfrm flipH="1">
            <a:off x="5413975" y="3220375"/>
            <a:ext cx="4341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204" idx="2"/>
            <a:endCxn id="209" idx="5"/>
          </p:cNvCxnSpPr>
          <p:nvPr/>
        </p:nvCxnSpPr>
        <p:spPr>
          <a:xfrm rot="10800000">
            <a:off x="5362225" y="3422975"/>
            <a:ext cx="30870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209" idx="7"/>
            <a:endCxn id="212" idx="4"/>
          </p:cNvCxnSpPr>
          <p:nvPr/>
        </p:nvCxnSpPr>
        <p:spPr>
          <a:xfrm flipH="1" rot="10800000">
            <a:off x="5362164" y="2742169"/>
            <a:ext cx="4860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5670925" y="24054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Shape 213"/>
          <p:cNvCxnSpPr>
            <a:stCxn id="206" idx="7"/>
            <a:endCxn id="212" idx="1"/>
          </p:cNvCxnSpPr>
          <p:nvPr/>
        </p:nvCxnSpPr>
        <p:spPr>
          <a:xfrm flipH="1" rot="10800000">
            <a:off x="5384989" y="2454769"/>
            <a:ext cx="3378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Shape 214"/>
          <p:cNvSpPr/>
          <p:nvPr/>
        </p:nvSpPr>
        <p:spPr>
          <a:xfrm>
            <a:off x="5575500" y="1755425"/>
            <a:ext cx="830700" cy="26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520100" y="34826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520100" y="20688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520100" y="25471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520100" y="30254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Shape 219"/>
          <p:cNvCxnSpPr>
            <a:stCxn id="215" idx="6"/>
            <a:endCxn id="220" idx="3"/>
          </p:cNvCxnSpPr>
          <p:nvPr/>
        </p:nvCxnSpPr>
        <p:spPr>
          <a:xfrm flipH="1" rot="10800000">
            <a:off x="3874400" y="3649475"/>
            <a:ext cx="705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222" idx="4"/>
            <a:endCxn id="215" idx="7"/>
          </p:cNvCxnSpPr>
          <p:nvPr/>
        </p:nvCxnSpPr>
        <p:spPr>
          <a:xfrm flipH="1">
            <a:off x="3822475" y="3220375"/>
            <a:ext cx="8826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>
            <a:stCxn id="218" idx="5"/>
            <a:endCxn id="220" idx="2"/>
          </p:cNvCxnSpPr>
          <p:nvPr/>
        </p:nvCxnSpPr>
        <p:spPr>
          <a:xfrm>
            <a:off x="3822514" y="3312781"/>
            <a:ext cx="7053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Shape 224"/>
          <p:cNvCxnSpPr>
            <a:stCxn id="225" idx="4"/>
            <a:endCxn id="215" idx="7"/>
          </p:cNvCxnSpPr>
          <p:nvPr/>
        </p:nvCxnSpPr>
        <p:spPr>
          <a:xfrm flipH="1">
            <a:off x="3822475" y="2742075"/>
            <a:ext cx="882600" cy="7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Shape 226"/>
          <p:cNvCxnSpPr>
            <a:stCxn id="222" idx="3"/>
            <a:endCxn id="218" idx="6"/>
          </p:cNvCxnSpPr>
          <p:nvPr/>
        </p:nvCxnSpPr>
        <p:spPr>
          <a:xfrm flipH="1">
            <a:off x="3874511" y="3171081"/>
            <a:ext cx="7053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Shape 227"/>
          <p:cNvCxnSpPr>
            <a:stCxn id="225" idx="3"/>
            <a:endCxn id="218" idx="7"/>
          </p:cNvCxnSpPr>
          <p:nvPr/>
        </p:nvCxnSpPr>
        <p:spPr>
          <a:xfrm flipH="1">
            <a:off x="3822611" y="2692781"/>
            <a:ext cx="7572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Shape 228"/>
          <p:cNvCxnSpPr>
            <a:stCxn id="217" idx="5"/>
            <a:endCxn id="220" idx="1"/>
          </p:cNvCxnSpPr>
          <p:nvPr/>
        </p:nvCxnSpPr>
        <p:spPr>
          <a:xfrm>
            <a:off x="3822514" y="2834481"/>
            <a:ext cx="7572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Shape 229"/>
          <p:cNvCxnSpPr>
            <a:stCxn id="222" idx="1"/>
            <a:endCxn id="217" idx="6"/>
          </p:cNvCxnSpPr>
          <p:nvPr/>
        </p:nvCxnSpPr>
        <p:spPr>
          <a:xfrm rot="10800000">
            <a:off x="3874511" y="2715569"/>
            <a:ext cx="7053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Shape 230"/>
          <p:cNvCxnSpPr>
            <a:stCxn id="216" idx="5"/>
            <a:endCxn id="220" idx="0"/>
          </p:cNvCxnSpPr>
          <p:nvPr/>
        </p:nvCxnSpPr>
        <p:spPr>
          <a:xfrm>
            <a:off x="3822514" y="2356181"/>
            <a:ext cx="8826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Shape 231"/>
          <p:cNvCxnSpPr>
            <a:stCxn id="225" idx="2"/>
            <a:endCxn id="217" idx="6"/>
          </p:cNvCxnSpPr>
          <p:nvPr/>
        </p:nvCxnSpPr>
        <p:spPr>
          <a:xfrm flipH="1">
            <a:off x="3874525" y="2573775"/>
            <a:ext cx="6534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Shape 232"/>
          <p:cNvCxnSpPr>
            <a:stCxn id="222" idx="0"/>
            <a:endCxn id="216" idx="5"/>
          </p:cNvCxnSpPr>
          <p:nvPr/>
        </p:nvCxnSpPr>
        <p:spPr>
          <a:xfrm rot="10800000">
            <a:off x="3822475" y="2356075"/>
            <a:ext cx="8826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>
            <a:stCxn id="225" idx="1"/>
            <a:endCxn id="216" idx="6"/>
          </p:cNvCxnSpPr>
          <p:nvPr/>
        </p:nvCxnSpPr>
        <p:spPr>
          <a:xfrm rot="10800000">
            <a:off x="3874511" y="2237269"/>
            <a:ext cx="7053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Shape 234"/>
          <p:cNvSpPr/>
          <p:nvPr/>
        </p:nvSpPr>
        <p:spPr>
          <a:xfrm>
            <a:off x="3365700" y="1679225"/>
            <a:ext cx="830700" cy="26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Neural Network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571175" y="247622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3571175" y="295452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3571175" y="343282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082575" y="25896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059750" y="31356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885200" y="281802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>
            <a:stCxn id="225" idx="6"/>
            <a:endCxn id="206" idx="1"/>
          </p:cNvCxnSpPr>
          <p:nvPr/>
        </p:nvCxnSpPr>
        <p:spPr>
          <a:xfrm>
            <a:off x="4882225" y="2573775"/>
            <a:ext cx="252300" cy="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>
            <a:stCxn id="222" idx="7"/>
            <a:endCxn id="206" idx="3"/>
          </p:cNvCxnSpPr>
          <p:nvPr/>
        </p:nvCxnSpPr>
        <p:spPr>
          <a:xfrm flipH="1" rot="10800000">
            <a:off x="4830339" y="2876969"/>
            <a:ext cx="3042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Shape 242"/>
          <p:cNvCxnSpPr>
            <a:stCxn id="222" idx="5"/>
            <a:endCxn id="209" idx="1"/>
          </p:cNvCxnSpPr>
          <p:nvPr/>
        </p:nvCxnSpPr>
        <p:spPr>
          <a:xfrm>
            <a:off x="4830339" y="3171081"/>
            <a:ext cx="281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Shape 243"/>
          <p:cNvCxnSpPr>
            <a:stCxn id="220" idx="6"/>
            <a:endCxn id="209" idx="3"/>
          </p:cNvCxnSpPr>
          <p:nvPr/>
        </p:nvCxnSpPr>
        <p:spPr>
          <a:xfrm flipH="1" rot="10800000">
            <a:off x="4882225" y="3422975"/>
            <a:ext cx="22950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>
            <a:off x="4173350" y="1650900"/>
            <a:ext cx="0" cy="29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>
            <a:off x="5561025" y="1650900"/>
            <a:ext cx="0" cy="293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>
            <a:stCxn id="225" idx="5"/>
            <a:endCxn id="209" idx="0"/>
          </p:cNvCxnSpPr>
          <p:nvPr/>
        </p:nvCxnSpPr>
        <p:spPr>
          <a:xfrm>
            <a:off x="4830339" y="2692781"/>
            <a:ext cx="4065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>
            <a:stCxn id="220" idx="7"/>
            <a:endCxn id="206" idx="4"/>
          </p:cNvCxnSpPr>
          <p:nvPr/>
        </p:nvCxnSpPr>
        <p:spPr>
          <a:xfrm flipH="1" rot="10800000">
            <a:off x="4830339" y="2926269"/>
            <a:ext cx="4293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4527925" y="24054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527925" y="28837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27925" y="3362075"/>
            <a:ext cx="354300" cy="336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712275" y="1353325"/>
            <a:ext cx="1461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196400" y="1353325"/>
            <a:ext cx="1379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Layer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568000" y="1353325"/>
            <a:ext cx="1379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1" name="Shape 251"/>
          <p:cNvGraphicFramePr/>
          <p:nvPr/>
        </p:nvGraphicFramePr>
        <p:xfrm>
          <a:off x="901325" y="22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{3C2D667F-D77B-4690-AD6E-5864162C53BE}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Shape 252"/>
          <p:cNvSpPr txBox="1"/>
          <p:nvPr/>
        </p:nvSpPr>
        <p:spPr>
          <a:xfrm>
            <a:off x="1218875" y="1551550"/>
            <a:ext cx="15303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1387475" y="1898000"/>
            <a:ext cx="132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Map Data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154056" y="2199176"/>
            <a:ext cx="486000" cy="44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5400000">
            <a:off x="7749075" y="2764925"/>
            <a:ext cx="486000" cy="442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 rot="10800000">
            <a:off x="7154156" y="3313519"/>
            <a:ext cx="486000" cy="442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 rot="-5400000">
            <a:off x="6566375" y="2764925"/>
            <a:ext cx="486000" cy="442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6950100" y="3910925"/>
            <a:ext cx="1140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87975" y="3888275"/>
            <a:ext cx="162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Direction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Steering Neural Network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 random mazes and solve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move, the program saves map data and our selected direction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data is then used to train the Steering Neural 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Navigation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from several options: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Part of Steering Neural Network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Separate Algorithm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Algorithm that influences Steering Neural Network by adding data to its input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</a:t>
            </a:r>
            <a:r>
              <a:rPr lang="en" sz="1800"/>
              <a:t>Part of Steering Neural Network</a:t>
            </a:r>
            <a:endParaRPr sz="1800"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Easiest to implement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Simply rely on the Steering Neural Networks decision to find the solution on its own	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Least likely to be successful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Neural Network will not be able to navigate the maze because it cannot see the whole maze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Separate Algorithm</a:t>
            </a:r>
            <a:endParaRPr sz="1800"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difficult </a:t>
            </a:r>
            <a:r>
              <a:rPr lang="en"/>
              <a:t>to implement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 to design a new algorithm		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Algorithm should see the entire maze to decide on an optimal path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Needs to somehow influence Steering Neural Network or replace it completely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3: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Influence Steering Neural Network</a:t>
            </a:r>
            <a:endParaRPr sz="1800"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implement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Simply track where the Steering Neural Network has been and "wall" off old paths	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Success proven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basically the Reinforcement Learning from previous attempts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: Bootstrap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" y="223625"/>
            <a:ext cx="8757826" cy="36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: Predictions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https://youtu.be/n7370dzCZ1o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Reinforcement Learning : Maximize Rewards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https://youtu.be/Ipi40cb_RsI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Data used for neural network is a binary representation of the maze in an NxN array. Walls are 1, Roads are 0.</a:t>
            </a:r>
            <a:endParaRPr sz="20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25858" l="12749" r="60870" t="42070"/>
          <a:stretch/>
        </p:blipFill>
        <p:spPr>
          <a:xfrm>
            <a:off x="1617425" y="2589925"/>
            <a:ext cx="2200225" cy="163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5371775" y="2485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{3C2D667F-D77B-4690-AD6E-5864162C53BE}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800">
                        <a:solidFill>
                          <a:srgbClr val="F3F3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6" name="Shape 156"/>
          <p:cNvCxnSpPr/>
          <p:nvPr/>
        </p:nvCxnSpPr>
        <p:spPr>
          <a:xfrm>
            <a:off x="4172900" y="3400650"/>
            <a:ext cx="9849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747875" y="181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GUI MAZE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Controls: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Set up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for pygame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State Change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Look at figure. Think of it as a linked list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If there are any changes in the state. E.g going to a new one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Event loop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Keystrokes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, mouse events,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..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Main loop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Iterates: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Event Loop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800" y="3253425"/>
            <a:ext cx="3143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34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Base Maze: Abstract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Algorithm.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Right side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Construction.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Prints 0 and 1, 1=wall, 0=road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Re-construction of the Maze.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changing the complexity or density.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Requesting new maze with the same patterns.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Typical getter and setters.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975" y="1567550"/>
            <a:ext cx="2867425" cy="11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Car: Abstract kinda…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 move up/down and left/right.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Typical getters and setters.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Some getters such as y1 knows it’s (x and y) location in the rendering.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Needed this so the vehicle could more freely in a wider “road”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All boils down to the Maze: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 title="Untitled.mov">
            <a:hlinkClick r:id="rId3"/>
          </p:cNvPr>
          <p:cNvSpPr/>
          <p:nvPr/>
        </p:nvSpPr>
        <p:spPr>
          <a:xfrm>
            <a:off x="2631188" y="1567550"/>
            <a:ext cx="3881624" cy="291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