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7D1C88-E758-4996-A9EC-3CD306A85E61}">
  <a:tblStyle styleId="{817D1C88-E758-4996-A9EC-3CD306A85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Assignment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Shape 337"/>
          <p:cNvGraphicFramePr/>
          <p:nvPr/>
        </p:nvGraphicFramePr>
        <p:xfrm>
          <a:off x="425563" y="4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{817D1C88-E758-4996-A9EC-3CD306A85E61}</a:tableStyleId>
              </a:tblPr>
              <a:tblGrid>
                <a:gridCol w="1658575"/>
                <a:gridCol w="1658575"/>
                <a:gridCol w="1658575"/>
                <a:gridCol w="1658575"/>
                <a:gridCol w="1658575"/>
              </a:tblGrid>
              <a:tr h="3745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GOOGLE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BING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 hMerge="1"/>
              </a:tr>
              <a:tr h="3709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Search Results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Matches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Search Results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Matches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4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LAPTOP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796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103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WEBSITE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5.11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1.7 Billion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ANIMALS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1.51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159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25.27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3.2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20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ANDROID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2.76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320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1.72 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25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173 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30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LEMON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453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75.9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20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DIARY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526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26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88.3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25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WATER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4.32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23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406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28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5.01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Billion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22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589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Million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38" name="Shape 338"/>
          <p:cNvSpPr txBox="1"/>
          <p:nvPr/>
        </p:nvSpPr>
        <p:spPr>
          <a:xfrm>
            <a:off x="3109500" y="-60750"/>
            <a:ext cx="6034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 sample set of 143 samples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Shape 343"/>
          <p:cNvGraphicFramePr/>
          <p:nvPr/>
        </p:nvGraphicFramePr>
        <p:xfrm>
          <a:off x="128425" y="16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{817D1C88-E758-4996-A9EC-3CD306A85E61}</a:tableStyleId>
              </a:tblPr>
              <a:tblGrid>
                <a:gridCol w="3330950"/>
                <a:gridCol w="2814150"/>
                <a:gridCol w="2742050"/>
              </a:tblGrid>
              <a:tr h="558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Google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Bing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Search Result Total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466,077,590,000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56,826,218,000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Search Result Average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3,236,649,931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394,626,513.9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Match Total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2,729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2,448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Match Average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18.95138889</a:t>
                      </a: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44" name="Shape 344"/>
          <p:cNvSpPr txBox="1"/>
          <p:nvPr/>
        </p:nvSpPr>
        <p:spPr>
          <a:xfrm>
            <a:off x="1474800" y="685800"/>
            <a:ext cx="6194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 u="sng">
                <a:latin typeface="Maven Pro"/>
                <a:ea typeface="Maven Pro"/>
                <a:cs typeface="Maven Pro"/>
                <a:sym typeface="Maven Pro"/>
              </a:rPr>
              <a:t>Results(S=143)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u="sng">
                <a:solidFill>
                  <a:srgbClr val="000000"/>
                </a:solidFill>
              </a:rPr>
              <a:t>Logic Reasoning 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47620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In Huffman encoding algorithm (sort the symbols in order and merge the top two symbols iteratively until only one node is left), prove that for two symbols A and B with probabilities p(A) &gt;= p(B), then the resultant sequence according to Huffman encoding procedure, the length of symbol A is no longer than that of symbol 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591500" y="0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Basic Step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1056750" y="1330900"/>
            <a:ext cx="7030500" cy="31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400"/>
              <a:t>We assume A and B are the only symbols.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400"/>
              <a:t>There are two possible scenarios for Huffman trees with only two elements.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400"/>
              <a:t>Case 1: </a:t>
            </a:r>
            <a:r>
              <a:rPr b="1" lang="en" sz="2400"/>
              <a:t>P(A) &gt; P(B)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400"/>
              <a:t>Case 2: </a:t>
            </a:r>
            <a:r>
              <a:rPr b="1" lang="en" sz="2400"/>
              <a:t>P(A) = P(B)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P(A)&gt;P(B)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248125"/>
            <a:ext cx="7030500" cy="319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400"/>
              <a:t>Since the probability of A is larger than B, A will appear on the tree before B.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400"/>
              <a:t>Since there are only two symbols, A will be on the same level as 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185" y="3232872"/>
            <a:ext cx="1695625" cy="14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P(A)=P(B)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249925"/>
            <a:ext cx="7030500" cy="311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</a:pPr>
            <a:r>
              <a:rPr lang="en" sz="2400"/>
              <a:t>Since the the probability of A and B are equal, they will appear on the same level.</a:t>
            </a:r>
          </a:p>
          <a:p>
            <a:pPr indent="-381000" lvl="0" marL="457200" rtl="0" algn="ctr">
              <a:spcBef>
                <a:spcPts val="0"/>
              </a:spcBef>
              <a:buSzPct val="100000"/>
            </a:pPr>
            <a:r>
              <a:rPr lang="en" sz="2400"/>
              <a:t>No matter which symbol appears first, both will have equal length.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897" y="3066322"/>
            <a:ext cx="1695625" cy="14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50" y="3160450"/>
            <a:ext cx="1472200" cy="1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868025" y="0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Inductive Step</a:t>
            </a:r>
          </a:p>
        </p:txBody>
      </p:sp>
      <p:sp>
        <p:nvSpPr>
          <p:cNvPr id="311" name="Shape 311"/>
          <p:cNvSpPr txBox="1"/>
          <p:nvPr>
            <p:ph idx="4294967295" type="body"/>
          </p:nvPr>
        </p:nvSpPr>
        <p:spPr>
          <a:xfrm>
            <a:off x="1281675" y="1607525"/>
            <a:ext cx="7030500" cy="315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000"/>
              <a:t>Given that P(A) &gt;= P(B), we assume that A and B are part of a sub tree in a Huffman Tree.</a:t>
            </a:r>
          </a:p>
          <a:p>
            <a:pPr indent="-3556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000"/>
              <a:t>Symbols with smaller probabilities are added first</a:t>
            </a:r>
          </a:p>
          <a:p>
            <a:pPr indent="-3556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000"/>
              <a:t>Items are added only to the root of the tree </a:t>
            </a:r>
          </a:p>
          <a:p>
            <a:pPr indent="-3556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000"/>
              <a:t>Symbols</a:t>
            </a:r>
            <a:r>
              <a:rPr lang="en" sz="2000"/>
              <a:t> with greater probability will always be added after lesser ones</a:t>
            </a:r>
          </a:p>
          <a:p>
            <a:pPr indent="-355600" lvl="0" marL="457200" rtl="0" algn="ctr">
              <a:spcBef>
                <a:spcPts val="0"/>
              </a:spcBef>
              <a:buSzPct val="100000"/>
              <a:buChar char="●"/>
            </a:pPr>
            <a:r>
              <a:rPr lang="en" sz="2000"/>
              <a:t>B will always be added before or at the same time as A</a:t>
            </a:r>
          </a:p>
          <a:p>
            <a:pPr indent="-355600" lvl="0" marL="457200" algn="ctr">
              <a:spcBef>
                <a:spcPts val="0"/>
              </a:spcBef>
              <a:buSzPct val="100000"/>
              <a:buChar char="●"/>
            </a:pPr>
            <a:r>
              <a:rPr lang="en" sz="2000"/>
              <a:t>Thus, the length of A will always be lesser or equal to 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u="sng">
                <a:solidFill>
                  <a:srgbClr val="000000"/>
                </a:solidFill>
              </a:rPr>
              <a:t>Double-Blind Testing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	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88550" y="16504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Apply double-blind testing method to compare the performance of any two search engines (either image search or content search) or translators that you are free to choose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388550" y="0"/>
            <a:ext cx="6366900" cy="91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Random Input D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ata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5050"/>
            <a:ext cx="8839199" cy="198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2430"/>
            <a:ext cx="9144003" cy="357864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891000" y="210450"/>
            <a:ext cx="7553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one search.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