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10/01/2018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10/01/2018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10/01/2018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10/01/2018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dirty="0"/>
              <a:t>C# Básico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>
            <a:normAutofit/>
          </a:bodyPr>
          <a:lstStyle/>
          <a:p>
            <a:r>
              <a:rPr lang="es-MX" sz="3200" dirty="0"/>
              <a:t>08 de Enero 2017</a:t>
            </a:r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/>
              <a:t>Fundamentos de C#</a:t>
            </a:r>
          </a:p>
          <a:p>
            <a:endParaRPr lang="es-MX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Características de C#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Lenguaje orientado a objetos</a:t>
            </a:r>
          </a:p>
          <a:p>
            <a:r>
              <a:rPr lang="es-MX" altLang="en-US" dirty="0"/>
              <a:t>Es decir, escribir el programa en término de objetos:</a:t>
            </a:r>
          </a:p>
          <a:p>
            <a:r>
              <a:rPr lang="es-MX" altLang="en-US" dirty="0"/>
              <a:t>- Sus propiedades.</a:t>
            </a:r>
          </a:p>
          <a:p>
            <a:r>
              <a:rPr lang="es-MX" altLang="en-US" dirty="0"/>
              <a:t>- Las acciones que realizan. </a:t>
            </a:r>
          </a:p>
          <a:p>
            <a:r>
              <a:rPr lang="es-MX" altLang="en-US" dirty="0"/>
              <a:t>- Sus interacciones entre otros objetos.</a:t>
            </a:r>
          </a:p>
          <a:p>
            <a:endParaRPr lang="es-MX" altLang="en-US" dirty="0">
              <a:solidFill>
                <a:srgbClr val="FF0000"/>
              </a:solidFill>
            </a:endParaRPr>
          </a:p>
          <a:p>
            <a:endParaRPr lang="es-MX" altLang="en-US" dirty="0">
              <a:solidFill>
                <a:srgbClr val="FF0000"/>
              </a:solidFill>
            </a:endParaRPr>
          </a:p>
          <a:p>
            <a:r>
              <a:rPr lang="es-MX" altLang="en-US" dirty="0">
                <a:solidFill>
                  <a:srgbClr val="FF0000"/>
                </a:solidFill>
              </a:rPr>
              <a:t>*Más adelante trataremos estos temas, no te preocupes.*</a:t>
            </a:r>
          </a:p>
          <a:p>
            <a:endParaRPr lang="es-E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Características de C#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789405" y="2288402"/>
            <a:ext cx="6773593" cy="44453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Seguridad en el manejo de datos</a:t>
            </a:r>
          </a:p>
          <a:p>
            <a:r>
              <a:rPr lang="es-MX" altLang="en-US" dirty="0"/>
              <a:t>Se  impide el uso de variables no inicializadas.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Administración de memoria</a:t>
            </a:r>
          </a:p>
          <a:p>
            <a:r>
              <a:rPr lang="es-MX" altLang="en-US" dirty="0"/>
              <a:t>De forma </a:t>
            </a:r>
            <a:r>
              <a:rPr lang="es-MX" altLang="en-US" dirty="0" err="1"/>
              <a:t>autómatica</a:t>
            </a:r>
            <a:r>
              <a:rPr lang="es-MX" altLang="en-US" dirty="0"/>
              <a:t> libera memoria.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Todos los tipos de datos derivan de la clase </a:t>
            </a:r>
            <a:r>
              <a:rPr lang="es-MX" altLang="en-US" dirty="0" err="1"/>
              <a:t>System.Object</a:t>
            </a:r>
            <a:endParaRPr lang="es-MX" altLang="en-US" dirty="0"/>
          </a:p>
          <a:p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38704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Estructura de un programa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5" name="CustomShape 2"/>
          <p:cNvSpPr/>
          <p:nvPr/>
        </p:nvSpPr>
        <p:spPr>
          <a:xfrm>
            <a:off x="3029162" y="1663990"/>
            <a:ext cx="429408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1500" b="1" dirty="0" err="1">
                <a:solidFill>
                  <a:srgbClr val="3333FF"/>
                </a:solidFill>
                <a:latin typeface="Century Gothic"/>
              </a:rPr>
              <a:t>using</a:t>
            </a:r>
            <a:r>
              <a:rPr lang="es-MX" sz="1500" b="1" dirty="0">
                <a:solidFill>
                  <a:srgbClr val="3333FF"/>
                </a:solidFill>
                <a:latin typeface="Century Gothic"/>
              </a:rPr>
              <a:t> </a:t>
            </a:r>
            <a:r>
              <a:rPr lang="es-MX" sz="1500" b="1" dirty="0" err="1">
                <a:solidFill>
                  <a:srgbClr val="000000"/>
                </a:solidFill>
                <a:latin typeface="Century Gothic"/>
              </a:rPr>
              <a:t>System</a:t>
            </a:r>
            <a:r>
              <a:rPr lang="es-MX" sz="1500" b="1" dirty="0">
                <a:solidFill>
                  <a:srgbClr val="000000"/>
                </a:solidFill>
                <a:latin typeface="Century Gothic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1500" b="1" dirty="0" err="1">
                <a:solidFill>
                  <a:srgbClr val="3333FF"/>
                </a:solidFill>
                <a:latin typeface="Century Gothic"/>
              </a:rPr>
              <a:t>namespace</a:t>
            </a:r>
            <a:r>
              <a:rPr lang="es-MX" sz="1500" b="1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es-MX" sz="1500" b="1" dirty="0" err="1">
                <a:solidFill>
                  <a:srgbClr val="000000"/>
                </a:solidFill>
                <a:latin typeface="Century Gothic"/>
              </a:rPr>
              <a:t>EspacioDeNombre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1500" b="1" dirty="0">
                <a:solidFill>
                  <a:srgbClr val="000000"/>
                </a:solidFill>
                <a:latin typeface="Century Gothic"/>
              </a:rPr>
              <a:t>{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1500" b="1" dirty="0" err="1">
                <a:solidFill>
                  <a:srgbClr val="3333FF"/>
                </a:solidFill>
                <a:latin typeface="Century Gothic"/>
              </a:rPr>
              <a:t>class</a:t>
            </a:r>
            <a:r>
              <a:rPr lang="es-MX" sz="1500" b="1" dirty="0">
                <a:solidFill>
                  <a:srgbClr val="3333FF"/>
                </a:solidFill>
                <a:latin typeface="Century Gothic"/>
              </a:rPr>
              <a:t> </a:t>
            </a:r>
            <a:r>
              <a:rPr lang="es-MX" sz="1500" b="1" dirty="0" err="1">
                <a:solidFill>
                  <a:srgbClr val="000000"/>
                </a:solidFill>
                <a:latin typeface="Century Gothic"/>
              </a:rPr>
              <a:t>NombreClase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1500" b="1" dirty="0">
                <a:solidFill>
                  <a:srgbClr val="000000"/>
                </a:solidFill>
                <a:latin typeface="Century Gothic"/>
              </a:rPr>
              <a:t>{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1500" b="1" dirty="0">
                <a:solidFill>
                  <a:srgbClr val="000000"/>
                </a:solidFill>
                <a:latin typeface="Century Gothic"/>
              </a:rPr>
              <a:t>}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1500" b="1" dirty="0" err="1">
                <a:solidFill>
                  <a:srgbClr val="3333FF"/>
                </a:solidFill>
                <a:latin typeface="Century Gothic"/>
              </a:rPr>
              <a:t>struct</a:t>
            </a:r>
            <a:r>
              <a:rPr lang="es-MX" sz="1500" b="1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es-MX" sz="1500" b="1" dirty="0" err="1">
                <a:solidFill>
                  <a:srgbClr val="000000"/>
                </a:solidFill>
                <a:latin typeface="Century Gothic"/>
              </a:rPr>
              <a:t>NombreEstructura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1500" b="1" dirty="0">
                <a:solidFill>
                  <a:srgbClr val="000000"/>
                </a:solidFill>
                <a:latin typeface="Century Gothic"/>
              </a:rPr>
              <a:t>{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1500" b="1" dirty="0">
                <a:solidFill>
                  <a:srgbClr val="000000"/>
                </a:solidFill>
                <a:latin typeface="Century Gothic"/>
              </a:rPr>
              <a:t>}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1500" b="1" dirty="0">
                <a:solidFill>
                  <a:srgbClr val="3333FF"/>
                </a:solidFill>
                <a:latin typeface="Century Gothic"/>
              </a:rPr>
              <a:t>interface</a:t>
            </a:r>
            <a:r>
              <a:rPr lang="es-MX" sz="1500" b="1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es-MX" sz="1500" b="1" dirty="0" err="1">
                <a:solidFill>
                  <a:srgbClr val="000000"/>
                </a:solidFill>
                <a:latin typeface="Century Gothic"/>
              </a:rPr>
              <a:t>NombreInterface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1500" b="1" dirty="0">
                <a:solidFill>
                  <a:srgbClr val="000000"/>
                </a:solidFill>
                <a:latin typeface="Century Gothic"/>
              </a:rPr>
              <a:t>{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1500" b="1" dirty="0">
                <a:solidFill>
                  <a:srgbClr val="000000"/>
                </a:solidFill>
                <a:latin typeface="Century Gothic"/>
              </a:rPr>
              <a:t>}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1500" b="1" dirty="0" err="1">
                <a:solidFill>
                  <a:srgbClr val="3333FF"/>
                </a:solidFill>
                <a:latin typeface="Century Gothic"/>
              </a:rPr>
              <a:t>class</a:t>
            </a:r>
            <a:r>
              <a:rPr lang="es-MX" sz="1500" b="1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es-MX" sz="1500" b="1" dirty="0" err="1">
                <a:solidFill>
                  <a:srgbClr val="000000"/>
                </a:solidFill>
                <a:latin typeface="Century Gothic"/>
              </a:rPr>
              <a:t>NombreClasePrincipal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1500" b="1" dirty="0">
                <a:solidFill>
                  <a:srgbClr val="000000"/>
                </a:solidFill>
                <a:latin typeface="Century Gothic"/>
              </a:rPr>
              <a:t>{</a:t>
            </a:r>
            <a:endParaRPr dirty="0"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1500" b="1" dirty="0" err="1">
                <a:solidFill>
                  <a:srgbClr val="3333FF"/>
                </a:solidFill>
                <a:latin typeface="Century Gothic"/>
              </a:rPr>
              <a:t>static</a:t>
            </a:r>
            <a:r>
              <a:rPr lang="es-MX" sz="1500" b="1" dirty="0">
                <a:solidFill>
                  <a:srgbClr val="3333FF"/>
                </a:solidFill>
                <a:latin typeface="Century Gothic"/>
              </a:rPr>
              <a:t> </a:t>
            </a:r>
            <a:r>
              <a:rPr lang="es-MX" sz="1500" b="1" dirty="0" err="1">
                <a:solidFill>
                  <a:srgbClr val="3333FF"/>
                </a:solidFill>
                <a:latin typeface="Century Gothic"/>
              </a:rPr>
              <a:t>void</a:t>
            </a:r>
            <a:r>
              <a:rPr lang="es-MX" sz="1500" b="1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es-MX" sz="1500" b="1" dirty="0" err="1">
                <a:solidFill>
                  <a:srgbClr val="000000"/>
                </a:solidFill>
                <a:latin typeface="Century Gothic"/>
              </a:rPr>
              <a:t>Main</a:t>
            </a:r>
            <a:r>
              <a:rPr lang="es-MX" sz="1500" b="1" dirty="0">
                <a:solidFill>
                  <a:srgbClr val="000000"/>
                </a:solidFill>
                <a:latin typeface="Century Gothic"/>
              </a:rPr>
              <a:t>(</a:t>
            </a:r>
            <a:r>
              <a:rPr lang="es-MX" sz="1500" b="1" dirty="0" err="1">
                <a:solidFill>
                  <a:srgbClr val="3333FF"/>
                </a:solidFill>
                <a:latin typeface="Century Gothic"/>
              </a:rPr>
              <a:t>string</a:t>
            </a:r>
            <a:r>
              <a:rPr lang="es-MX" sz="1500" b="1" dirty="0">
                <a:solidFill>
                  <a:srgbClr val="000000"/>
                </a:solidFill>
                <a:latin typeface="Century Gothic"/>
              </a:rPr>
              <a:t>[] </a:t>
            </a:r>
            <a:r>
              <a:rPr lang="es-MX" sz="1500" b="1" dirty="0" err="1">
                <a:solidFill>
                  <a:srgbClr val="000000"/>
                </a:solidFill>
                <a:latin typeface="Century Gothic"/>
              </a:rPr>
              <a:t>args</a:t>
            </a:r>
            <a:r>
              <a:rPr lang="es-MX" sz="1500" b="1" dirty="0">
                <a:solidFill>
                  <a:srgbClr val="000000"/>
                </a:solidFill>
                <a:latin typeface="Century Gothic"/>
              </a:rPr>
              <a:t>)</a:t>
            </a:r>
            <a:endParaRPr dirty="0"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1500" b="1" dirty="0">
                <a:solidFill>
                  <a:srgbClr val="000000"/>
                </a:solidFill>
                <a:latin typeface="Century Gothic"/>
              </a:rPr>
              <a:t>{</a:t>
            </a:r>
            <a:endParaRPr dirty="0"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1500" b="1" dirty="0">
                <a:solidFill>
                  <a:srgbClr val="000000"/>
                </a:solidFill>
                <a:latin typeface="Century Gothic"/>
              </a:rPr>
              <a:t>}</a:t>
            </a: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1500" b="1" dirty="0">
                <a:solidFill>
                  <a:srgbClr val="000000"/>
                </a:solidFill>
                <a:latin typeface="Century Gothic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1500" b="1" dirty="0">
                <a:solidFill>
                  <a:srgbClr val="000000"/>
                </a:solidFill>
                <a:latin typeface="Century Gothic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409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Estructura de un programa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 err="1"/>
              <a:t>using</a:t>
            </a:r>
            <a:r>
              <a:rPr lang="es-MX" altLang="en-US" dirty="0"/>
              <a:t> </a:t>
            </a:r>
            <a:r>
              <a:rPr lang="es-MX" altLang="en-US" dirty="0" err="1"/>
              <a:t>System</a:t>
            </a:r>
            <a:r>
              <a:rPr lang="es-MX" altLang="en-US" dirty="0"/>
              <a:t>;</a:t>
            </a:r>
          </a:p>
          <a:p>
            <a:r>
              <a:rPr lang="es-MX" altLang="en-US" dirty="0"/>
              <a:t>La palabra </a:t>
            </a:r>
            <a:r>
              <a:rPr lang="es-MX" altLang="en-US" dirty="0" err="1"/>
              <a:t>using</a:t>
            </a:r>
            <a:r>
              <a:rPr lang="es-MX" altLang="en-US" dirty="0"/>
              <a:t> permitirá usar tipos definidos en el espacio de nombres sin especificarlos explícitamente dentro de ellos.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 err="1"/>
              <a:t>namespace</a:t>
            </a:r>
            <a:r>
              <a:rPr lang="es-MX" altLang="en-US" dirty="0"/>
              <a:t> </a:t>
            </a:r>
            <a:r>
              <a:rPr lang="es-MX" altLang="en-US" dirty="0" err="1"/>
              <a:t>EspacioDeNombres</a:t>
            </a:r>
            <a:r>
              <a:rPr lang="es-MX" altLang="en-US" dirty="0"/>
              <a:t>;</a:t>
            </a:r>
          </a:p>
          <a:p>
            <a:r>
              <a:rPr lang="es-MX" altLang="en-US" dirty="0"/>
              <a:t>Organizan el código.</a:t>
            </a:r>
          </a:p>
          <a:p>
            <a:r>
              <a:rPr lang="es-MX" altLang="en-US" dirty="0"/>
              <a:t>Funciones que se llamen igual en distintos espacios de nombre no serán las mismas funciones.</a:t>
            </a:r>
          </a:p>
          <a:p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34937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Estructura de un programa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 err="1"/>
              <a:t>class</a:t>
            </a:r>
            <a:r>
              <a:rPr lang="es-MX" altLang="en-US" dirty="0"/>
              <a:t> </a:t>
            </a:r>
            <a:r>
              <a:rPr lang="es-MX" altLang="en-US" dirty="0" err="1"/>
              <a:t>NombreClase</a:t>
            </a:r>
            <a:r>
              <a:rPr lang="es-MX" altLang="en-US" dirty="0"/>
              <a:t>;</a:t>
            </a:r>
          </a:p>
          <a:p>
            <a:r>
              <a:rPr lang="es-MX" altLang="en-US" dirty="0"/>
              <a:t>Declaración de una clase.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 err="1"/>
              <a:t>class</a:t>
            </a:r>
            <a:r>
              <a:rPr lang="es-MX" altLang="en-US" dirty="0"/>
              <a:t> </a:t>
            </a:r>
            <a:r>
              <a:rPr lang="es-MX" altLang="en-US" dirty="0" err="1"/>
              <a:t>NombreClasePrincipal</a:t>
            </a:r>
            <a:endParaRPr lang="es-MX" altLang="en-US" dirty="0"/>
          </a:p>
          <a:p>
            <a:r>
              <a:rPr lang="es-MX" altLang="en-US" dirty="0"/>
              <a:t>{</a:t>
            </a:r>
          </a:p>
          <a:p>
            <a:r>
              <a:rPr lang="es-MX" altLang="en-US" dirty="0" err="1"/>
              <a:t>static</a:t>
            </a:r>
            <a:r>
              <a:rPr lang="es-MX" altLang="en-US" dirty="0"/>
              <a:t> </a:t>
            </a:r>
            <a:r>
              <a:rPr lang="es-MX" altLang="en-US" dirty="0" err="1"/>
              <a:t>void</a:t>
            </a:r>
            <a:r>
              <a:rPr lang="es-MX" altLang="en-US" dirty="0"/>
              <a:t> </a:t>
            </a:r>
            <a:r>
              <a:rPr lang="es-MX" altLang="en-US" dirty="0" err="1"/>
              <a:t>Main</a:t>
            </a:r>
            <a:r>
              <a:rPr lang="es-MX" altLang="en-US" dirty="0"/>
              <a:t>(</a:t>
            </a:r>
            <a:r>
              <a:rPr lang="es-MX" altLang="en-US" dirty="0" err="1"/>
              <a:t>string</a:t>
            </a:r>
            <a:r>
              <a:rPr lang="es-MX" altLang="en-US" dirty="0"/>
              <a:t>[] </a:t>
            </a:r>
            <a:r>
              <a:rPr lang="es-MX" altLang="en-US" dirty="0" err="1"/>
              <a:t>args</a:t>
            </a:r>
            <a:r>
              <a:rPr lang="es-MX" altLang="en-US" dirty="0"/>
              <a:t>)</a:t>
            </a:r>
          </a:p>
          <a:p>
            <a:r>
              <a:rPr lang="es-MX" altLang="en-US" dirty="0"/>
              <a:t>{</a:t>
            </a:r>
          </a:p>
          <a:p>
            <a:r>
              <a:rPr lang="es-MX" altLang="en-US" dirty="0"/>
              <a:t>}</a:t>
            </a:r>
          </a:p>
          <a:p>
            <a:r>
              <a:rPr lang="es-MX" altLang="en-US" dirty="0"/>
              <a:t>}</a:t>
            </a:r>
          </a:p>
          <a:p>
            <a:r>
              <a:rPr lang="es-MX" altLang="en-US" dirty="0"/>
              <a:t>La clase principal contendrá el método que hará que se ejecute el programa.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18372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Estructura de un programa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 dirty="0"/>
              <a:t>Nuestro primer “Hola Mundo”</a:t>
            </a:r>
          </a:p>
          <a:p>
            <a:endParaRPr lang="es-ES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028165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36</TotalTime>
  <Words>234</Words>
  <Application>Microsoft Office PowerPoint</Application>
  <PresentationFormat>Presentación en pantalla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Bauhaus 93</vt:lpstr>
      <vt:lpstr>Calibri</vt:lpstr>
      <vt:lpstr>Calibri Light</vt:lpstr>
      <vt:lpstr>Century Gothic</vt:lpstr>
      <vt:lpstr>StarSymbol</vt:lpstr>
      <vt:lpstr>Tema de Office</vt:lpstr>
      <vt:lpstr>C# Básico</vt:lpstr>
      <vt:lpstr>Características de C# </vt:lpstr>
      <vt:lpstr>Características de C# </vt:lpstr>
      <vt:lpstr>Estructura de un programa </vt:lpstr>
      <vt:lpstr>Estructura de un programa </vt:lpstr>
      <vt:lpstr>Estructura de un programa </vt:lpstr>
      <vt:lpstr>Estructura de un programa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Armando VN</cp:lastModifiedBy>
  <cp:revision>22</cp:revision>
  <dcterms:created xsi:type="dcterms:W3CDTF">2016-11-11T20:42:00Z</dcterms:created>
  <dcterms:modified xsi:type="dcterms:W3CDTF">2018-01-11T05:04:10Z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