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0" r:id="rId3"/>
    <p:sldId id="281" r:id="rId4"/>
    <p:sldId id="282" r:id="rId5"/>
    <p:sldId id="283" r:id="rId6"/>
    <p:sldId id="284" r:id="rId7"/>
    <p:sldId id="285" r:id="rId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9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2152357" y="1463039"/>
            <a:ext cx="5275385" cy="1589651"/>
          </a:xfrm>
          <a:prstGeom prst="rect">
            <a:avLst/>
          </a:prstGeom>
        </p:spPr>
        <p:txBody>
          <a:bodyPr anchor="b">
            <a:noAutofit/>
          </a:bodyPr>
          <a:lstStyle>
            <a:lvl1pPr algn="ctr">
              <a:defRPr sz="8625">
                <a:solidFill>
                  <a:schemeClr val="bg1"/>
                </a:solidFill>
                <a:latin typeface="Bauhaus 93" panose="04030905020B02020C02" pitchFamily="82" charset="0"/>
              </a:defRPr>
            </a:lvl1pPr>
          </a:lstStyle>
          <a:p>
            <a:r>
              <a:rPr lang="es-ES" dirty="0" err="1"/>
              <a:t>Proteco</a:t>
            </a:r>
            <a:endParaRPr lang="es-MX" dirty="0"/>
          </a:p>
        </p:txBody>
      </p:sp>
      <p:sp>
        <p:nvSpPr>
          <p:cNvPr id="3" name="Subtítulo 2"/>
          <p:cNvSpPr>
            <a:spLocks noGrp="1"/>
          </p:cNvSpPr>
          <p:nvPr>
            <p:ph type="subTitle" idx="1" hasCustomPrompt="1"/>
          </p:nvPr>
        </p:nvSpPr>
        <p:spPr>
          <a:xfrm>
            <a:off x="2278967" y="3193366"/>
            <a:ext cx="4684542" cy="1420837"/>
          </a:xfrm>
          <a:prstGeom prst="rect">
            <a:avLst/>
          </a:prstGeom>
        </p:spPr>
        <p:txBody>
          <a:bodyPr>
            <a:normAutofit/>
          </a:bodyPr>
          <a:lstStyle>
            <a:lvl1pPr marL="0" indent="0" algn="r">
              <a:buNone/>
              <a:defRPr sz="2400" baseline="0">
                <a:solidFill>
                  <a:schemeClr val="bg1">
                    <a:lumMod val="50000"/>
                  </a:schemeClr>
                </a:solidFill>
                <a:latin typeface="Century Gothic" panose="020B05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Presentación de cursos </a:t>
            </a:r>
            <a:r>
              <a:rPr lang="es-ES" dirty="0" err="1"/>
              <a:t>intersemestrales</a:t>
            </a:r>
            <a:r>
              <a:rPr lang="es-ES" dirty="0"/>
              <a:t>.</a:t>
            </a:r>
            <a:endParaRPr lang="es-MX" dirty="0"/>
          </a:p>
        </p:txBody>
      </p:sp>
      <p:sp>
        <p:nvSpPr>
          <p:cNvPr id="4" name="Marcador de fecha 3"/>
          <p:cNvSpPr>
            <a:spLocks noGrp="1"/>
          </p:cNvSpPr>
          <p:nvPr>
            <p:ph type="dt" sz="half" idx="10"/>
          </p:nvPr>
        </p:nvSpPr>
        <p:spPr>
          <a:xfrm>
            <a:off x="1430508" y="5991226"/>
            <a:ext cx="2948061" cy="365125"/>
          </a:xfrm>
        </p:spPr>
        <p:txBody>
          <a:bodyPr/>
          <a:lstStyle>
            <a:lvl1pPr>
              <a:defRPr sz="1500" b="1">
                <a:latin typeface="Century Gothic" panose="020B0502020202020204" pitchFamily="34" charset="0"/>
              </a:defRPr>
            </a:lvl1pPr>
          </a:lstStyle>
          <a:p>
            <a:pPr algn="ctr"/>
            <a:r>
              <a:rPr lang="es-MX" dirty="0"/>
              <a:t>10 de Noviembre de 2016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458329" y="211015"/>
            <a:ext cx="6246056" cy="928469"/>
          </a:xfrm>
          <a:prstGeom prst="rect">
            <a:avLst/>
          </a:prstGeom>
        </p:spPr>
        <p:txBody>
          <a:bodyPr>
            <a:normAutofit/>
          </a:bodyPr>
          <a:lstStyle>
            <a:lvl1pPr>
              <a:defRPr sz="3300">
                <a:solidFill>
                  <a:schemeClr val="accent4"/>
                </a:solidFill>
                <a:latin typeface="Century Gothic" panose="020B0502020202020204" pitchFamily="34" charset="0"/>
              </a:defRPr>
            </a:lvl1pPr>
          </a:lstStyle>
          <a:p>
            <a:r>
              <a:rPr lang="es-ES"/>
              <a:t>Haga clic para modificar el estilo de título del patrón</a:t>
            </a:r>
            <a:endParaRPr lang="es-MX" dirty="0"/>
          </a:p>
        </p:txBody>
      </p:sp>
      <p:sp>
        <p:nvSpPr>
          <p:cNvPr id="3" name="Marcador de contenido 2"/>
          <p:cNvSpPr>
            <a:spLocks noGrp="1"/>
          </p:cNvSpPr>
          <p:nvPr>
            <p:ph idx="1"/>
          </p:nvPr>
        </p:nvSpPr>
        <p:spPr>
          <a:xfrm>
            <a:off x="1645920" y="1786597"/>
            <a:ext cx="6773593" cy="4445391"/>
          </a:xfrm>
          <a:prstGeom prst="rect">
            <a:avLst/>
          </a:prstGeom>
        </p:spPr>
        <p:txBody>
          <a:bodyPr/>
          <a:lstStyle>
            <a:lvl1pPr>
              <a:defRPr>
                <a:solidFill>
                  <a:schemeClr val="tx1">
                    <a:lumMod val="65000"/>
                    <a:lumOff val="35000"/>
                  </a:schemeClr>
                </a:solidFill>
                <a:latin typeface="Century Gothic" panose="020B0502020202020204" pitchFamily="34" charset="0"/>
              </a:defRPr>
            </a:lvl1pPr>
          </a:lstStyle>
          <a:p>
            <a:pPr lvl="0"/>
            <a:r>
              <a:rPr lang="es-ES"/>
              <a:t>Editar el estilo de texto del patrón</a:t>
            </a:r>
          </a:p>
        </p:txBody>
      </p:sp>
      <p:sp>
        <p:nvSpPr>
          <p:cNvPr id="5" name="Marcador de pie de página 4"/>
          <p:cNvSpPr>
            <a:spLocks noGrp="1"/>
          </p:cNvSpPr>
          <p:nvPr>
            <p:ph type="ftr" sz="quarter" idx="11"/>
          </p:nvPr>
        </p:nvSpPr>
        <p:spPr>
          <a:xfrm>
            <a:off x="102870" y="211015"/>
            <a:ext cx="2186647" cy="365125"/>
          </a:xfrm>
        </p:spPr>
        <p:txBody>
          <a:bodyPr/>
          <a:lstStyle/>
          <a:p>
            <a:r>
              <a:rPr lang="es-MX" dirty="0"/>
              <a:t>Cursos Intersemestrales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a:prstGeom prst="rect">
            <a:avLst/>
          </a:prstGeom>
        </p:spPr>
        <p:txBody>
          <a:bodyPr anchor="b"/>
          <a:lstStyle>
            <a:lvl1pPr>
              <a:defRPr sz="45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2CEB0C54-FA73-46AB-9853-4BF0108293D9}" type="datetimeFigureOut">
              <a:rPr lang="es-MX" smtClean="0"/>
              <a:t>05/06/2017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30A50DA-C6A6-4037-B99E-BF22814286E2}"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131256" y="1324610"/>
            <a:ext cx="5317588" cy="1671808"/>
          </a:xfrm>
          <a:prstGeom prst="rect">
            <a:avLst/>
          </a:prstGeom>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628650" y="1825625"/>
            <a:ext cx="3886200" cy="435133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4629150" y="1825625"/>
            <a:ext cx="3886200" cy="435133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2CEB0C54-FA73-46AB-9853-4BF0108293D9}" type="datetimeFigureOut">
              <a:rPr lang="es-MX" smtClean="0"/>
              <a:t>05/06/2017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30A50DA-C6A6-4037-B99E-BF22814286E2}"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a:prstGeom prst="rect">
            <a:avLst/>
          </a:prstGeo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2CEB0C54-FA73-46AB-9853-4BF0108293D9}" type="datetimeFigureOut">
              <a:rPr lang="es-MX" smtClean="0"/>
              <a:t>05/06/2017</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630A50DA-C6A6-4037-B99E-BF22814286E2}"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t="-4000" b="-4000"/>
          </a:stretch>
        </a:blip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CEB0C54-FA73-46AB-9853-4BF0108293D9}" type="datetimeFigureOut">
              <a:rPr lang="es-MX" smtClean="0"/>
              <a:t>05/06/2017</a:t>
            </a:fld>
            <a:endParaRPr lang="es-MX"/>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0A50DA-C6A6-4037-B99E-BF22814286E2}"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83545" y="1973065"/>
            <a:ext cx="5275385" cy="1192238"/>
          </a:xfrm>
        </p:spPr>
        <p:txBody>
          <a:bodyPr/>
          <a:lstStyle/>
          <a:p>
            <a:r>
              <a:rPr lang="es-MX" dirty="0"/>
              <a:t>C# </a:t>
            </a:r>
            <a:r>
              <a:rPr lang="es-MX" dirty="0" smtClean="0"/>
              <a:t>Básico</a:t>
            </a:r>
            <a:endParaRPr lang="es-MX" dirty="0"/>
          </a:p>
        </p:txBody>
      </p:sp>
      <p:sp>
        <p:nvSpPr>
          <p:cNvPr id="3" name="Subtítulo 2"/>
          <p:cNvSpPr>
            <a:spLocks noGrp="1"/>
          </p:cNvSpPr>
          <p:nvPr>
            <p:ph type="subTitle" idx="1"/>
          </p:nvPr>
        </p:nvSpPr>
        <p:spPr>
          <a:xfrm>
            <a:off x="2405966" y="5085408"/>
            <a:ext cx="4684542" cy="1420837"/>
          </a:xfrm>
        </p:spPr>
        <p:txBody>
          <a:bodyPr>
            <a:normAutofit/>
          </a:bodyPr>
          <a:lstStyle/>
          <a:p>
            <a:r>
              <a:rPr lang="es-MX" sz="3200" dirty="0" smtClean="0"/>
              <a:t>16 de Junio 2017</a:t>
            </a:r>
            <a:endParaRPr lang="es-MX" sz="3200" dirty="0"/>
          </a:p>
        </p:txBody>
      </p:sp>
      <p:sp>
        <p:nvSpPr>
          <p:cNvPr id="4" name="Subtítulo 2"/>
          <p:cNvSpPr>
            <a:spLocks noGrp="1"/>
          </p:cNvSpPr>
          <p:nvPr/>
        </p:nvSpPr>
        <p:spPr>
          <a:xfrm>
            <a:off x="2405966" y="3443933"/>
            <a:ext cx="4684542" cy="1420837"/>
          </a:xfrm>
          <a:prstGeom prst="rect">
            <a:avLst/>
          </a:prstGeom>
        </p:spPr>
        <p:txBody>
          <a:bodyPr>
            <a:normAutofit/>
          </a:bodyPr>
          <a:lstStyle>
            <a:lvl1pPr marL="0" indent="0" algn="r" defTabSz="685800" rtl="0" eaLnBrk="1" latinLnBrk="0" hangingPunct="1">
              <a:lnSpc>
                <a:spcPct val="90000"/>
              </a:lnSpc>
              <a:spcBef>
                <a:spcPts val="750"/>
              </a:spcBef>
              <a:buFont typeface="Arial" panose="020B0604020202020204" pitchFamily="34" charset="0"/>
              <a:buNone/>
              <a:defRPr sz="2400" kern="1200" baseline="0">
                <a:solidFill>
                  <a:schemeClr val="bg1">
                    <a:lumMod val="50000"/>
                  </a:schemeClr>
                </a:solidFill>
                <a:latin typeface="Century Gothic" panose="020B0502020202020204" pitchFamily="34" charset="0"/>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s-MX" sz="3200" dirty="0" smtClean="0"/>
              <a:t>Herencia</a:t>
            </a:r>
            <a:endParaRPr lang="es-MX"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8085" y="357505"/>
            <a:ext cx="5436235" cy="596265"/>
          </a:xfrm>
        </p:spPr>
        <p:txBody>
          <a:bodyPr>
            <a:normAutofit fontScale="90000"/>
          </a:bodyPr>
          <a:lstStyle/>
          <a:p>
            <a:pPr algn="r"/>
            <a:r>
              <a:rPr lang="es-MX" altLang="es-ES" dirty="0"/>
              <a:t>Herencia</a:t>
            </a:r>
            <a:br>
              <a:rPr lang="es-MX" altLang="es-ES" dirty="0"/>
            </a:br>
            <a:endParaRPr lang="es-MX" altLang="es-ES" dirty="0"/>
          </a:p>
        </p:txBody>
      </p:sp>
      <p:sp>
        <p:nvSpPr>
          <p:cNvPr id="3" name="Marcador de posición de contenido 2"/>
          <p:cNvSpPr>
            <a:spLocks noGrp="1"/>
          </p:cNvSpPr>
          <p:nvPr>
            <p:ph idx="1"/>
          </p:nvPr>
        </p:nvSpPr>
        <p:spPr>
          <a:xfrm>
            <a:off x="1645920" y="1786597"/>
            <a:ext cx="3461339" cy="4458086"/>
          </a:xfrm>
        </p:spPr>
        <p:txBody>
          <a:bodyPr/>
          <a:lstStyle/>
          <a:p>
            <a:pPr marL="342900" indent="-342900">
              <a:buFont typeface="Arial" panose="020B0604020202020204" pitchFamily="34" charset="0"/>
              <a:buChar char="•"/>
            </a:pPr>
            <a:r>
              <a:rPr lang="es-MX" altLang="en-US" dirty="0"/>
              <a:t>Permite generar una funcionalidad de una clase existente al crear una nueva clase que derive de ella.</a:t>
            </a:r>
          </a:p>
          <a:p>
            <a:pPr marL="342900" indent="-342900">
              <a:buFont typeface="Arial" panose="020B0604020202020204" pitchFamily="34" charset="0"/>
              <a:buChar char="•"/>
            </a:pPr>
            <a:r>
              <a:rPr lang="es-MX" altLang="en-US" dirty="0" smtClean="0"/>
              <a:t>C</a:t>
            </a:r>
            <a:r>
              <a:rPr lang="es-MX" altLang="en-US" dirty="0"/>
              <a:t># no permite herencia múltiple, por lo tanto solo se puede heredar de una clase.</a:t>
            </a:r>
          </a:p>
          <a:p>
            <a:pPr marL="342900" indent="-342900">
              <a:buFont typeface="Arial" panose="020B0604020202020204" pitchFamily="34" charset="0"/>
              <a:buChar char="•"/>
            </a:pPr>
            <a:r>
              <a:rPr lang="es-MX" altLang="en-US" dirty="0" smtClean="0"/>
              <a:t>Heredar </a:t>
            </a:r>
            <a:r>
              <a:rPr lang="es-MX" altLang="en-US" dirty="0"/>
              <a:t>sirve para poder utilizar métodos, propiedades y variables de la clase padre en la clase hija.</a:t>
            </a:r>
          </a:p>
          <a:p>
            <a:endParaRPr lang="es-ES" altLang="en-US" dirty="0"/>
          </a:p>
        </p:txBody>
      </p:sp>
      <p:pic>
        <p:nvPicPr>
          <p:cNvPr id="4" name="Imagen 3"/>
          <p:cNvPicPr/>
          <p:nvPr/>
        </p:nvPicPr>
        <p:blipFill>
          <a:blip r:embed="rId2"/>
          <a:stretch>
            <a:fillRect/>
          </a:stretch>
        </p:blipFill>
        <p:spPr>
          <a:xfrm>
            <a:off x="5682205" y="1786597"/>
            <a:ext cx="2062440" cy="478548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8085" y="357505"/>
            <a:ext cx="5436235" cy="596265"/>
          </a:xfrm>
        </p:spPr>
        <p:txBody>
          <a:bodyPr/>
          <a:lstStyle/>
          <a:p>
            <a:pPr algn="r"/>
            <a:r>
              <a:rPr lang="es-MX" altLang="es-ES" dirty="0"/>
              <a:t>Métodos virtuales</a:t>
            </a:r>
            <a:endParaRPr lang="es-MX" altLang="es-ES" dirty="0"/>
          </a:p>
        </p:txBody>
      </p:sp>
      <p:sp>
        <p:nvSpPr>
          <p:cNvPr id="3" name="Marcador de posición de contenido 2"/>
          <p:cNvSpPr>
            <a:spLocks noGrp="1"/>
          </p:cNvSpPr>
          <p:nvPr>
            <p:ph idx="1"/>
          </p:nvPr>
        </p:nvSpPr>
        <p:spPr>
          <a:xfrm>
            <a:off x="1233326" y="1405685"/>
            <a:ext cx="4409191" cy="4794393"/>
          </a:xfrm>
        </p:spPr>
        <p:txBody>
          <a:bodyPr/>
          <a:lstStyle/>
          <a:p>
            <a:pPr marL="342900" indent="-342900">
              <a:buFont typeface="Arial" panose="020B0604020202020204" pitchFamily="34" charset="0"/>
              <a:buChar char="•"/>
            </a:pPr>
            <a:r>
              <a:rPr lang="es-MX" altLang="en-US" dirty="0" smtClean="0"/>
              <a:t>Cuando </a:t>
            </a:r>
            <a:r>
              <a:rPr lang="es-MX" altLang="en-US" dirty="0"/>
              <a:t>una clase hereda de otra es posible usar los métodos de la clase padre en la clase hija, pero en algunas ocasiones necesitaremos que ese método sea distinto en alguna clase hija, par eso definimos de nuevo el método pero con la palabra reservada ‘ virtual ‘ .</a:t>
            </a:r>
          </a:p>
          <a:p>
            <a:pPr marL="342900" indent="-342900">
              <a:buFont typeface="Arial" panose="020B0604020202020204" pitchFamily="34" charset="0"/>
              <a:buChar char="•"/>
            </a:pPr>
            <a:r>
              <a:rPr lang="es-MX" altLang="en-US" dirty="0" smtClean="0"/>
              <a:t>Para </a:t>
            </a:r>
            <a:r>
              <a:rPr lang="es-MX" altLang="en-US" dirty="0"/>
              <a:t>que esto se pueda hacer, la clase padre debe tener definido </a:t>
            </a:r>
            <a:r>
              <a:rPr lang="es-MX" altLang="en-US" dirty="0" smtClean="0"/>
              <a:t>el </a:t>
            </a:r>
            <a:r>
              <a:rPr lang="es-MX" altLang="en-US" dirty="0"/>
              <a:t>método como virtual y la clase hija lo tiene que tener definido como </a:t>
            </a:r>
            <a:r>
              <a:rPr lang="es-MX" altLang="en-US" dirty="0" err="1" smtClean="0"/>
              <a:t>override</a:t>
            </a:r>
            <a:r>
              <a:rPr lang="es-MX" altLang="en-US" dirty="0" smtClean="0"/>
              <a:t>.</a:t>
            </a:r>
            <a:endParaRPr lang="es-ES" altLang="en-US" dirty="0"/>
          </a:p>
        </p:txBody>
      </p:sp>
      <p:pic>
        <p:nvPicPr>
          <p:cNvPr id="5" name="Marcador de contenido 4"/>
          <p:cNvPicPr/>
          <p:nvPr/>
        </p:nvPicPr>
        <p:blipFill>
          <a:blip r:embed="rId2"/>
          <a:stretch>
            <a:fillRect/>
          </a:stretch>
        </p:blipFill>
        <p:spPr>
          <a:xfrm>
            <a:off x="5352585" y="1862253"/>
            <a:ext cx="3289609" cy="1605776"/>
          </a:xfrm>
          <a:prstGeom prst="rect">
            <a:avLst/>
          </a:prstGeom>
          <a:ln>
            <a:noFill/>
          </a:ln>
        </p:spPr>
      </p:pic>
      <p:pic>
        <p:nvPicPr>
          <p:cNvPr id="6" name="Imagen 5"/>
          <p:cNvPicPr/>
          <p:nvPr/>
        </p:nvPicPr>
        <p:blipFill>
          <a:blip r:embed="rId3"/>
          <a:stretch>
            <a:fillRect/>
          </a:stretch>
        </p:blipFill>
        <p:spPr>
          <a:xfrm>
            <a:off x="5566662" y="4605454"/>
            <a:ext cx="3075532" cy="1594624"/>
          </a:xfrm>
          <a:prstGeom prst="rect">
            <a:avLst/>
          </a:prstGeom>
          <a:ln>
            <a:noFill/>
          </a:ln>
        </p:spPr>
      </p:pic>
    </p:spTree>
    <p:extLst>
      <p:ext uri="{BB962C8B-B14F-4D97-AF65-F5344CB8AC3E}">
        <p14:creationId xmlns:p14="http://schemas.microsoft.com/office/powerpoint/2010/main" val="1282961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8085" y="357505"/>
            <a:ext cx="5436235" cy="596265"/>
          </a:xfrm>
        </p:spPr>
        <p:txBody>
          <a:bodyPr>
            <a:normAutofit fontScale="90000"/>
          </a:bodyPr>
          <a:lstStyle/>
          <a:p>
            <a:pPr algn="r"/>
            <a:r>
              <a:rPr lang="es-MX" altLang="es-ES" dirty="0"/>
              <a:t>Clases abstractas y selladas</a:t>
            </a:r>
            <a:br>
              <a:rPr lang="es-MX" altLang="es-ES" dirty="0"/>
            </a:br>
            <a:endParaRPr lang="es-MX" altLang="es-ES" dirty="0"/>
          </a:p>
        </p:txBody>
      </p:sp>
      <p:sp>
        <p:nvSpPr>
          <p:cNvPr id="3" name="Marcador de posición de contenido 2"/>
          <p:cNvSpPr>
            <a:spLocks noGrp="1"/>
          </p:cNvSpPr>
          <p:nvPr>
            <p:ph idx="1"/>
          </p:nvPr>
        </p:nvSpPr>
        <p:spPr/>
        <p:txBody>
          <a:bodyPr/>
          <a:lstStyle/>
          <a:p>
            <a:r>
              <a:rPr lang="es-MX" altLang="en-US" b="1" dirty="0" err="1"/>
              <a:t>a</a:t>
            </a:r>
            <a:r>
              <a:rPr lang="es-MX" altLang="en-US" b="1" dirty="0" err="1" smtClean="0"/>
              <a:t>bstract</a:t>
            </a:r>
            <a:endParaRPr lang="es-MX" altLang="en-US" b="1" dirty="0"/>
          </a:p>
          <a:p>
            <a:endParaRPr lang="es-MX" altLang="en-US" dirty="0"/>
          </a:p>
          <a:p>
            <a:pPr marL="342900" indent="-342900">
              <a:buFont typeface="Arial" panose="020B0604020202020204" pitchFamily="34" charset="0"/>
              <a:buChar char="•"/>
            </a:pPr>
            <a:r>
              <a:rPr lang="es-MX" altLang="en-US" dirty="0" smtClean="0"/>
              <a:t>Palabra </a:t>
            </a:r>
            <a:r>
              <a:rPr lang="es-MX" altLang="en-US" dirty="0"/>
              <a:t>reservada </a:t>
            </a:r>
            <a:r>
              <a:rPr lang="es-MX" altLang="en-US" b="1" dirty="0" err="1"/>
              <a:t>abstract</a:t>
            </a:r>
            <a:r>
              <a:rPr lang="es-MX" altLang="en-US" dirty="0"/>
              <a:t> para indicar que una clase y miembros de la clase están incompletos y se deben implementar por una clase derivada.</a:t>
            </a:r>
          </a:p>
          <a:p>
            <a:pPr marL="342900" indent="-342900">
              <a:buFont typeface="Arial" panose="020B0604020202020204" pitchFamily="34" charset="0"/>
              <a:buChar char="•"/>
            </a:pPr>
            <a:r>
              <a:rPr lang="es-MX" altLang="en-US" dirty="0" smtClean="0"/>
              <a:t>Los </a:t>
            </a:r>
            <a:r>
              <a:rPr lang="es-MX" altLang="en-US" dirty="0"/>
              <a:t>métodos </a:t>
            </a:r>
            <a:r>
              <a:rPr lang="es-MX" altLang="en-US" dirty="0" smtClean="0"/>
              <a:t>abstractos  </a:t>
            </a:r>
            <a:r>
              <a:rPr lang="es-MX" altLang="en-US" dirty="0"/>
              <a:t>pueden estar o no definidos en la clase padre (clase abstracta), si son definidos entonces la clase hija puede o no redefinirlos.</a:t>
            </a:r>
          </a:p>
          <a:p>
            <a:pPr marL="342900" indent="-342900">
              <a:buFont typeface="Arial" panose="020B0604020202020204" pitchFamily="34" charset="0"/>
              <a:buChar char="•"/>
            </a:pPr>
            <a:r>
              <a:rPr lang="es-MX" altLang="en-US" dirty="0" smtClean="0"/>
              <a:t>No </a:t>
            </a:r>
            <a:r>
              <a:rPr lang="es-MX" altLang="en-US" dirty="0"/>
              <a:t>permite instanciar (Necesitamos heredarla).</a:t>
            </a:r>
          </a:p>
          <a:p>
            <a:endParaRPr lang="es-ES" altLang="en-US" dirty="0"/>
          </a:p>
        </p:txBody>
      </p:sp>
    </p:spTree>
    <p:extLst>
      <p:ext uri="{BB962C8B-B14F-4D97-AF65-F5344CB8AC3E}">
        <p14:creationId xmlns:p14="http://schemas.microsoft.com/office/powerpoint/2010/main" val="1089377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8085" y="357505"/>
            <a:ext cx="5436235" cy="596265"/>
          </a:xfrm>
        </p:spPr>
        <p:txBody>
          <a:bodyPr>
            <a:normAutofit fontScale="90000"/>
          </a:bodyPr>
          <a:lstStyle/>
          <a:p>
            <a:pPr algn="r"/>
            <a:r>
              <a:rPr lang="es-MX" altLang="es-ES" dirty="0"/>
              <a:t>Clases abstractas y selladas</a:t>
            </a:r>
            <a:br>
              <a:rPr lang="es-MX" altLang="es-ES" dirty="0"/>
            </a:br>
            <a:endParaRPr lang="es-MX" altLang="es-ES" dirty="0"/>
          </a:p>
        </p:txBody>
      </p:sp>
      <p:sp>
        <p:nvSpPr>
          <p:cNvPr id="3" name="Marcador de posición de contenido 2"/>
          <p:cNvSpPr>
            <a:spLocks noGrp="1"/>
          </p:cNvSpPr>
          <p:nvPr>
            <p:ph idx="1"/>
          </p:nvPr>
        </p:nvSpPr>
        <p:spPr/>
        <p:txBody>
          <a:bodyPr/>
          <a:lstStyle/>
          <a:p>
            <a:r>
              <a:rPr lang="es-MX" altLang="en-US" b="1" dirty="0" err="1"/>
              <a:t>sealed</a:t>
            </a:r>
            <a:endParaRPr lang="es-MX" altLang="en-US" b="1" dirty="0"/>
          </a:p>
          <a:p>
            <a:endParaRPr lang="es-MX" altLang="en-US" dirty="0"/>
          </a:p>
          <a:p>
            <a:r>
              <a:rPr lang="es-MX" altLang="en-US" dirty="0"/>
              <a:t>Palabra reservada </a:t>
            </a:r>
            <a:r>
              <a:rPr lang="es-MX" altLang="en-US" b="1" dirty="0" err="1"/>
              <a:t>sealed</a:t>
            </a:r>
            <a:r>
              <a:rPr lang="es-MX" altLang="en-US" dirty="0"/>
              <a:t> para indicar que una clase o método está sellado y no se puede utilizar como clase base (no permite heredar).</a:t>
            </a:r>
          </a:p>
          <a:p>
            <a:endParaRPr lang="es-ES" altLang="en-US" dirty="0"/>
          </a:p>
        </p:txBody>
      </p:sp>
    </p:spTree>
    <p:extLst>
      <p:ext uri="{BB962C8B-B14F-4D97-AF65-F5344CB8AC3E}">
        <p14:creationId xmlns:p14="http://schemas.microsoft.com/office/powerpoint/2010/main" val="2180762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8085" y="357505"/>
            <a:ext cx="5436235" cy="596265"/>
          </a:xfrm>
        </p:spPr>
        <p:txBody>
          <a:bodyPr>
            <a:normAutofit fontScale="90000"/>
          </a:bodyPr>
          <a:lstStyle/>
          <a:p>
            <a:pPr algn="r"/>
            <a:r>
              <a:rPr lang="es-MX" altLang="es-ES" dirty="0"/>
              <a:t>Clase </a:t>
            </a:r>
            <a:r>
              <a:rPr lang="es-MX" altLang="es-ES" dirty="0" err="1"/>
              <a:t>Object</a:t>
            </a:r>
            <a:r>
              <a:rPr lang="es-MX" altLang="es-ES" dirty="0"/>
              <a:t/>
            </a:r>
            <a:br>
              <a:rPr lang="es-MX" altLang="es-ES" dirty="0"/>
            </a:br>
            <a:endParaRPr lang="es-MX" altLang="es-ES" dirty="0"/>
          </a:p>
        </p:txBody>
      </p:sp>
      <p:sp>
        <p:nvSpPr>
          <p:cNvPr id="3" name="Marcador de posición de contenido 2"/>
          <p:cNvSpPr>
            <a:spLocks noGrp="1"/>
          </p:cNvSpPr>
          <p:nvPr>
            <p:ph idx="1"/>
          </p:nvPr>
        </p:nvSpPr>
        <p:spPr>
          <a:xfrm>
            <a:off x="1645920" y="1786597"/>
            <a:ext cx="2714207" cy="4748017"/>
          </a:xfrm>
        </p:spPr>
        <p:txBody>
          <a:bodyPr/>
          <a:lstStyle/>
          <a:p>
            <a:r>
              <a:rPr lang="es-MX" altLang="en-US" b="1" dirty="0" err="1"/>
              <a:t>object</a:t>
            </a:r>
            <a:r>
              <a:rPr lang="es-MX" altLang="en-US" dirty="0"/>
              <a:t> es el alias de la clase </a:t>
            </a:r>
            <a:r>
              <a:rPr lang="es-MX" altLang="en-US" dirty="0" err="1"/>
              <a:t>Object</a:t>
            </a:r>
            <a:r>
              <a:rPr lang="es-MX" altLang="en-US" dirty="0"/>
              <a:t>, esta clase es la clase base de todas en la jerarquía de herencia de </a:t>
            </a:r>
            <a:r>
              <a:rPr lang="es-MX" altLang="en-US" dirty="0" err="1"/>
              <a:t>.Net</a:t>
            </a:r>
            <a:r>
              <a:rPr lang="es-MX" altLang="en-US" dirty="0"/>
              <a:t>.</a:t>
            </a:r>
          </a:p>
          <a:p>
            <a:endParaRPr lang="es-MX" altLang="en-US" dirty="0"/>
          </a:p>
          <a:p>
            <a:r>
              <a:rPr lang="es-MX" altLang="en-US" dirty="0"/>
              <a:t>La clase </a:t>
            </a:r>
            <a:r>
              <a:rPr lang="es-MX" altLang="en-US" dirty="0" err="1"/>
              <a:t>Object</a:t>
            </a:r>
            <a:r>
              <a:rPr lang="es-MX" altLang="en-US" dirty="0"/>
              <a:t> solo cuenta con un constructor, el cual no recibe argumentos.</a:t>
            </a:r>
          </a:p>
          <a:p>
            <a:endParaRPr lang="es-ES" altLang="en-US" dirty="0"/>
          </a:p>
        </p:txBody>
      </p:sp>
      <p:pic>
        <p:nvPicPr>
          <p:cNvPr id="4" name="Marcador de contenido 8"/>
          <p:cNvPicPr/>
          <p:nvPr/>
        </p:nvPicPr>
        <p:blipFill>
          <a:blip r:embed="rId2"/>
          <a:stretch>
            <a:fillRect/>
          </a:stretch>
        </p:blipFill>
        <p:spPr>
          <a:xfrm>
            <a:off x="4360127" y="1665974"/>
            <a:ext cx="4193280" cy="4868640"/>
          </a:xfrm>
          <a:prstGeom prst="rect">
            <a:avLst/>
          </a:prstGeom>
          <a:ln>
            <a:noFill/>
          </a:ln>
        </p:spPr>
      </p:pic>
    </p:spTree>
    <p:extLst>
      <p:ext uri="{BB962C8B-B14F-4D97-AF65-F5344CB8AC3E}">
        <p14:creationId xmlns:p14="http://schemas.microsoft.com/office/powerpoint/2010/main" val="91473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8085" y="357505"/>
            <a:ext cx="5436235" cy="596265"/>
          </a:xfrm>
        </p:spPr>
        <p:txBody>
          <a:bodyPr>
            <a:normAutofit fontScale="90000"/>
          </a:bodyPr>
          <a:lstStyle/>
          <a:p>
            <a:pPr algn="r"/>
            <a:r>
              <a:rPr lang="es-MX" altLang="es-ES" dirty="0"/>
              <a:t>Palabras reservadas as/</a:t>
            </a:r>
            <a:r>
              <a:rPr lang="es-MX" altLang="es-ES" dirty="0" err="1"/>
              <a:t>is</a:t>
            </a:r>
            <a:r>
              <a:rPr lang="es-MX" altLang="es-ES" dirty="0"/>
              <a:t/>
            </a:r>
            <a:br>
              <a:rPr lang="es-MX" altLang="es-ES" dirty="0"/>
            </a:br>
            <a:endParaRPr lang="es-MX" altLang="es-ES" dirty="0"/>
          </a:p>
        </p:txBody>
      </p:sp>
      <p:sp>
        <p:nvSpPr>
          <p:cNvPr id="3" name="Marcador de posición de contenido 2"/>
          <p:cNvSpPr>
            <a:spLocks noGrp="1"/>
          </p:cNvSpPr>
          <p:nvPr>
            <p:ph idx="1"/>
          </p:nvPr>
        </p:nvSpPr>
        <p:spPr>
          <a:xfrm>
            <a:off x="1645920" y="1786597"/>
            <a:ext cx="3918539" cy="4703413"/>
          </a:xfrm>
        </p:spPr>
        <p:txBody>
          <a:bodyPr/>
          <a:lstStyle/>
          <a:p>
            <a:r>
              <a:rPr lang="es-MX" altLang="en-US" dirty="0"/>
              <a:t>- Palabras que se usan generalmente cuando se trabaja con clases que heredan de otra clase y están en una lista.</a:t>
            </a:r>
          </a:p>
          <a:p>
            <a:endParaRPr lang="es-MX" altLang="en-US" dirty="0"/>
          </a:p>
          <a:p>
            <a:pPr marL="342900" indent="-342900">
              <a:buFont typeface="Arial" panose="020B0604020202020204" pitchFamily="34" charset="0"/>
              <a:buChar char="•"/>
            </a:pPr>
            <a:r>
              <a:rPr lang="es-MX" altLang="en-US" b="1" dirty="0" err="1"/>
              <a:t>is</a:t>
            </a:r>
            <a:r>
              <a:rPr lang="es-MX" altLang="en-US" b="1" dirty="0"/>
              <a:t> </a:t>
            </a:r>
            <a:r>
              <a:rPr lang="es-MX" altLang="en-US" dirty="0"/>
              <a:t> </a:t>
            </a:r>
            <a:r>
              <a:rPr lang="es-MX" altLang="en-US" dirty="0" smtClean="0"/>
              <a:t>: </a:t>
            </a:r>
            <a:r>
              <a:rPr lang="es-MX" altLang="en-US" dirty="0"/>
              <a:t>verifica si un objeto pertenece a la clase especificada.</a:t>
            </a:r>
          </a:p>
          <a:p>
            <a:pPr marL="342900" indent="-342900">
              <a:buFont typeface="Arial" panose="020B0604020202020204" pitchFamily="34" charset="0"/>
              <a:buChar char="•"/>
            </a:pPr>
            <a:r>
              <a:rPr lang="es-MX" altLang="en-US" b="1" dirty="0"/>
              <a:t>as</a:t>
            </a:r>
            <a:r>
              <a:rPr lang="es-MX" altLang="en-US" dirty="0"/>
              <a:t> </a:t>
            </a:r>
            <a:r>
              <a:rPr lang="es-MX" altLang="en-US" dirty="0" smtClean="0"/>
              <a:t>: </a:t>
            </a:r>
            <a:r>
              <a:rPr lang="es-MX" altLang="en-US" dirty="0"/>
              <a:t>hace que un objeto sea tratado como si fuera de otro tipo.</a:t>
            </a:r>
          </a:p>
          <a:p>
            <a:endParaRPr lang="es-MX" altLang="en-US" dirty="0"/>
          </a:p>
          <a:p>
            <a:pPr marL="342900" indent="-342900">
              <a:buFont typeface="Arial" panose="020B0604020202020204" pitchFamily="34" charset="0"/>
              <a:buChar char="•"/>
            </a:pPr>
            <a:r>
              <a:rPr lang="es-MX" altLang="en-US" dirty="0" smtClean="0"/>
              <a:t>A </a:t>
            </a:r>
            <a:r>
              <a:rPr lang="es-MX" altLang="en-US" dirty="0"/>
              <a:t>esto se le llama </a:t>
            </a:r>
            <a:r>
              <a:rPr lang="es-MX" altLang="en-US" b="1" dirty="0"/>
              <a:t>casting.</a:t>
            </a:r>
          </a:p>
          <a:p>
            <a:endParaRPr lang="es-ES" altLang="en-US" dirty="0"/>
          </a:p>
        </p:txBody>
      </p:sp>
      <p:pic>
        <p:nvPicPr>
          <p:cNvPr id="4" name="Marcador de contenido 4"/>
          <p:cNvPicPr/>
          <p:nvPr/>
        </p:nvPicPr>
        <p:blipFill>
          <a:blip r:embed="rId2"/>
          <a:stretch>
            <a:fillRect/>
          </a:stretch>
        </p:blipFill>
        <p:spPr>
          <a:xfrm>
            <a:off x="5564459" y="1905943"/>
            <a:ext cx="3131640" cy="4464720"/>
          </a:xfrm>
          <a:prstGeom prst="rect">
            <a:avLst/>
          </a:prstGeom>
          <a:ln>
            <a:noFill/>
          </a:ln>
        </p:spPr>
      </p:pic>
    </p:spTree>
    <p:extLst>
      <p:ext uri="{BB962C8B-B14F-4D97-AF65-F5344CB8AC3E}">
        <p14:creationId xmlns:p14="http://schemas.microsoft.com/office/powerpoint/2010/main" val="25515190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inters2017</Template>
  <TotalTime>16</TotalTime>
  <Words>342</Words>
  <Application>Microsoft Office PowerPoint</Application>
  <PresentationFormat>Presentación en pantalla (4:3)</PresentationFormat>
  <Paragraphs>31</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Bauhaus 93</vt:lpstr>
      <vt:lpstr>Calibri</vt:lpstr>
      <vt:lpstr>Calibri Light</vt:lpstr>
      <vt:lpstr>Century Gothic</vt:lpstr>
      <vt:lpstr>Tema de Office</vt:lpstr>
      <vt:lpstr>C# Básico</vt:lpstr>
      <vt:lpstr>Herencia </vt:lpstr>
      <vt:lpstr>Métodos virtuales</vt:lpstr>
      <vt:lpstr>Clases abstractas y selladas </vt:lpstr>
      <vt:lpstr>Clases abstractas y selladas </vt:lpstr>
      <vt:lpstr>Clase Object </vt:lpstr>
      <vt:lpstr>Palabras reservadas as/is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Proteco</dc:title>
  <dc:creator>SSnake Snak</dc:creator>
  <cp:lastModifiedBy>Ernesto Daniel Mejia Valdiviezo</cp:lastModifiedBy>
  <cp:revision>20</cp:revision>
  <dcterms:created xsi:type="dcterms:W3CDTF">2016-11-11T20:42:00Z</dcterms:created>
  <dcterms:modified xsi:type="dcterms:W3CDTF">2017-06-06T04:32:17Z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3082-10.2.0.5820</vt:lpwstr>
  </property>
</Properties>
</file>