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1" r:id="rId4"/>
    <p:sldId id="282" r:id="rId5"/>
    <p:sldId id="283" r:id="rId6"/>
    <p:sldId id="284"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BALBUENA VALENCIA" userId="10033FFF88A16B3F@LIVE.COM" providerId="AD" clId="Web-{2AF45241-0B80-428E-A81B-48137F2CFCA9}"/>
    <pc:docChg chg="addSld modSld modSection">
      <pc:chgData name="DIANA BALBUENA VALENCIA" userId="10033FFF88A16B3F@LIVE.COM" providerId="AD" clId="Web-{2AF45241-0B80-428E-A81B-48137F2CFCA9}" dt="2018-01-06T10:48:43.855" v="108"/>
      <pc:docMkLst>
        <pc:docMk/>
      </pc:docMkLst>
      <pc:sldChg chg="modSp">
        <pc:chgData name="DIANA BALBUENA VALENCIA" userId="10033FFF88A16B3F@LIVE.COM" providerId="AD" clId="Web-{2AF45241-0B80-428E-A81B-48137F2CFCA9}" dt="2018-01-06T10:45:40.395" v="30"/>
        <pc:sldMkLst>
          <pc:docMk/>
          <pc:sldMk cId="0" sldId="256"/>
        </pc:sldMkLst>
        <pc:spChg chg="mod">
          <ac:chgData name="DIANA BALBUENA VALENCIA" userId="10033FFF88A16B3F@LIVE.COM" providerId="AD" clId="Web-{2AF45241-0B80-428E-A81B-48137F2CFCA9}" dt="2018-01-06T10:45:21.801" v="6"/>
          <ac:spMkLst>
            <pc:docMk/>
            <pc:sldMk cId="0" sldId="256"/>
            <ac:spMk id="2" creationId="{00000000-0000-0000-0000-000000000000}"/>
          </ac:spMkLst>
        </pc:spChg>
        <pc:spChg chg="mod">
          <ac:chgData name="DIANA BALBUENA VALENCIA" userId="10033FFF88A16B3F@LIVE.COM" providerId="AD" clId="Web-{2AF45241-0B80-428E-A81B-48137F2CFCA9}" dt="2018-01-06T10:45:40.395" v="30"/>
          <ac:spMkLst>
            <pc:docMk/>
            <pc:sldMk cId="0" sldId="256"/>
            <ac:spMk id="3" creationId="{00000000-0000-0000-0000-000000000000}"/>
          </ac:spMkLst>
        </pc:spChg>
        <pc:spChg chg="mod">
          <ac:chgData name="DIANA BALBUENA VALENCIA" userId="10033FFF88A16B3F@LIVE.COM" providerId="AD" clId="Web-{2AF45241-0B80-428E-A81B-48137F2CFCA9}" dt="2018-01-06T10:45:30.785" v="13"/>
          <ac:spMkLst>
            <pc:docMk/>
            <pc:sldMk cId="0" sldId="256"/>
            <ac:spMk id="4" creationId="{00000000-0000-0000-0000-000000000000}"/>
          </ac:spMkLst>
        </pc:spChg>
      </pc:sldChg>
      <pc:sldChg chg="modSp">
        <pc:chgData name="DIANA BALBUENA VALENCIA" userId="10033FFF88A16B3F@LIVE.COM" providerId="AD" clId="Web-{2AF45241-0B80-428E-A81B-48137F2CFCA9}" dt="2018-01-06T10:46:39.660" v="49"/>
        <pc:sldMkLst>
          <pc:docMk/>
          <pc:sldMk cId="0" sldId="280"/>
        </pc:sldMkLst>
        <pc:spChg chg="mod">
          <ac:chgData name="DIANA BALBUENA VALENCIA" userId="10033FFF88A16B3F@LIVE.COM" providerId="AD" clId="Web-{2AF45241-0B80-428E-A81B-48137F2CFCA9}" dt="2018-01-06T10:46:06.113" v="44"/>
          <ac:spMkLst>
            <pc:docMk/>
            <pc:sldMk cId="0" sldId="280"/>
            <ac:spMk id="2" creationId="{00000000-0000-0000-0000-000000000000}"/>
          </ac:spMkLst>
        </pc:spChg>
        <pc:spChg chg="mod">
          <ac:chgData name="DIANA BALBUENA VALENCIA" userId="10033FFF88A16B3F@LIVE.COM" providerId="AD" clId="Web-{2AF45241-0B80-428E-A81B-48137F2CFCA9}" dt="2018-01-06T10:46:39.660" v="49"/>
          <ac:spMkLst>
            <pc:docMk/>
            <pc:sldMk cId="0" sldId="280"/>
            <ac:spMk id="3" creationId="{00000000-0000-0000-0000-000000000000}"/>
          </ac:spMkLst>
        </pc:spChg>
      </pc:sldChg>
      <pc:sldChg chg="modSp new">
        <pc:chgData name="DIANA BALBUENA VALENCIA" userId="10033FFF88A16B3F@LIVE.COM" providerId="AD" clId="Web-{2AF45241-0B80-428E-A81B-48137F2CFCA9}" dt="2018-01-06T10:48:43.855" v="107"/>
        <pc:sldMkLst>
          <pc:docMk/>
          <pc:sldMk cId="993982889" sldId="281"/>
        </pc:sldMkLst>
        <pc:spChg chg="mod">
          <ac:chgData name="DIANA BALBUENA VALENCIA" userId="10033FFF88A16B3F@LIVE.COM" providerId="AD" clId="Web-{2AF45241-0B80-428E-A81B-48137F2CFCA9}" dt="2018-01-06T10:48:43.855" v="107"/>
          <ac:spMkLst>
            <pc:docMk/>
            <pc:sldMk cId="993982889" sldId="281"/>
            <ac:spMk id="2" creationId="{F9974EBD-4940-469E-8FF7-6C3C8C95F9F1}"/>
          </ac:spMkLst>
        </pc:spChg>
        <pc:spChg chg="mod">
          <ac:chgData name="DIANA BALBUENA VALENCIA" userId="10033FFF88A16B3F@LIVE.COM" providerId="AD" clId="Web-{2AF45241-0B80-428E-A81B-48137F2CFCA9}" dt="2018-01-06T10:47:12.664" v="65"/>
          <ac:spMkLst>
            <pc:docMk/>
            <pc:sldMk cId="993982889" sldId="281"/>
            <ac:spMk id="3" creationId="{D920CC56-3249-4B52-8C43-1C510D5128FE}"/>
          </ac:spMkLst>
        </pc:spChg>
      </pc:sldChg>
      <pc:sldChg chg="addSp delSp modSp new">
        <pc:chgData name="DIANA BALBUENA VALENCIA" userId="10033FFF88A16B3F@LIVE.COM" providerId="AD" clId="Web-{2AF45241-0B80-428E-A81B-48137F2CFCA9}" dt="2018-01-06T10:48:36.870" v="102"/>
        <pc:sldMkLst>
          <pc:docMk/>
          <pc:sldMk cId="2116632904" sldId="282"/>
        </pc:sldMkLst>
        <pc:spChg chg="mod">
          <ac:chgData name="DIANA BALBUENA VALENCIA" userId="10033FFF88A16B3F@LIVE.COM" providerId="AD" clId="Web-{2AF45241-0B80-428E-A81B-48137F2CFCA9}" dt="2018-01-06T10:48:36.870" v="102"/>
          <ac:spMkLst>
            <pc:docMk/>
            <pc:sldMk cId="2116632904" sldId="282"/>
            <ac:spMk id="2" creationId="{5DA78D7D-2E61-4E0E-BC3A-70627315CA8D}"/>
          </ac:spMkLst>
        </pc:spChg>
        <pc:spChg chg="del">
          <ac:chgData name="DIANA BALBUENA VALENCIA" userId="10033FFF88A16B3F@LIVE.COM" providerId="AD" clId="Web-{2AF45241-0B80-428E-A81B-48137F2CFCA9}" dt="2018-01-06T10:47:34.620" v="75"/>
          <ac:spMkLst>
            <pc:docMk/>
            <pc:sldMk cId="2116632904" sldId="282"/>
            <ac:spMk id="3" creationId="{B932EB3E-DD48-4A4A-A047-8E6C5750FF6D}"/>
          </ac:spMkLst>
        </pc:spChg>
        <pc:picChg chg="add mod ord">
          <ac:chgData name="DIANA BALBUENA VALENCIA" userId="10033FFF88A16B3F@LIVE.COM" providerId="AD" clId="Web-{2AF45241-0B80-428E-A81B-48137F2CFCA9}" dt="2018-01-06T10:47:34.620" v="75"/>
          <ac:picMkLst>
            <pc:docMk/>
            <pc:sldMk cId="2116632904" sldId="282"/>
            <ac:picMk id="4" creationId="{7E0D09B4-FBE7-45BE-B747-6CA5C860DEA6}"/>
          </ac:picMkLst>
        </pc:picChg>
      </pc:sldChg>
      <pc:sldChg chg="modSp new">
        <pc:chgData name="DIANA BALBUENA VALENCIA" userId="10033FFF88A16B3F@LIVE.COM" providerId="AD" clId="Web-{2AF45241-0B80-428E-A81B-48137F2CFCA9}" dt="2018-01-06T10:48:32.870" v="99"/>
        <pc:sldMkLst>
          <pc:docMk/>
          <pc:sldMk cId="4162008121" sldId="283"/>
        </pc:sldMkLst>
        <pc:spChg chg="mod">
          <ac:chgData name="DIANA BALBUENA VALENCIA" userId="10033FFF88A16B3F@LIVE.COM" providerId="AD" clId="Web-{2AF45241-0B80-428E-A81B-48137F2CFCA9}" dt="2018-01-06T10:48:32.870" v="99"/>
          <ac:spMkLst>
            <pc:docMk/>
            <pc:sldMk cId="4162008121" sldId="283"/>
            <ac:spMk id="2" creationId="{5B8FBECA-83C3-4583-95A7-93FBEA8B51DD}"/>
          </ac:spMkLst>
        </pc:spChg>
        <pc:spChg chg="mod">
          <ac:chgData name="DIANA BALBUENA VALENCIA" userId="10033FFF88A16B3F@LIVE.COM" providerId="AD" clId="Web-{2AF45241-0B80-428E-A81B-48137F2CFCA9}" dt="2018-01-06T10:48:00.480" v="86"/>
          <ac:spMkLst>
            <pc:docMk/>
            <pc:sldMk cId="4162008121" sldId="283"/>
            <ac:spMk id="3" creationId="{AB2D59E4-28CC-449F-915B-09CD1F551788}"/>
          </ac:spMkLst>
        </pc:spChg>
      </pc:sldChg>
      <pc:sldChg chg="addSp delSp modSp new">
        <pc:chgData name="DIANA BALBUENA VALENCIA" userId="10033FFF88A16B3F@LIVE.COM" providerId="AD" clId="Web-{2AF45241-0B80-428E-A81B-48137F2CFCA9}" dt="2018-01-06T10:48:27.136" v="96"/>
        <pc:sldMkLst>
          <pc:docMk/>
          <pc:sldMk cId="3104990046" sldId="284"/>
        </pc:sldMkLst>
        <pc:spChg chg="mod">
          <ac:chgData name="DIANA BALBUENA VALENCIA" userId="10033FFF88A16B3F@LIVE.COM" providerId="AD" clId="Web-{2AF45241-0B80-428E-A81B-48137F2CFCA9}" dt="2018-01-06T10:48:27.136" v="96"/>
          <ac:spMkLst>
            <pc:docMk/>
            <pc:sldMk cId="3104990046" sldId="284"/>
            <ac:spMk id="2" creationId="{09C0C78E-0223-47F4-9276-7C40C11AE0DA}"/>
          </ac:spMkLst>
        </pc:spChg>
        <pc:spChg chg="del">
          <ac:chgData name="DIANA BALBUENA VALENCIA" userId="10033FFF88A16B3F@LIVE.COM" providerId="AD" clId="Web-{2AF45241-0B80-428E-A81B-48137F2CFCA9}" dt="2018-01-06T10:48:15.636" v="93"/>
          <ac:spMkLst>
            <pc:docMk/>
            <pc:sldMk cId="3104990046" sldId="284"/>
            <ac:spMk id="3" creationId="{3A97D3FA-B9CB-4184-9A86-48FF97010243}"/>
          </ac:spMkLst>
        </pc:spChg>
        <pc:picChg chg="add mod ord">
          <ac:chgData name="DIANA BALBUENA VALENCIA" userId="10033FFF88A16B3F@LIVE.COM" providerId="AD" clId="Web-{2AF45241-0B80-428E-A81B-48137F2CFCA9}" dt="2018-01-06T10:48:15.636" v="93"/>
          <ac:picMkLst>
            <pc:docMk/>
            <pc:sldMk cId="3104990046" sldId="284"/>
            <ac:picMk id="4" creationId="{BBA39985-1586-45C6-A380-46536987D95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err="1"/>
              <a:t>Proteco</a:t>
            </a:r>
            <a:endParaRPr lang="es-MX"/>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Presentación de cursos </a:t>
            </a:r>
            <a:r>
              <a:rPr lang="es-ES" err="1"/>
              <a:t>intersemestrales</a:t>
            </a:r>
            <a:r>
              <a:rPr lang="es-ES"/>
              <a:t>.</a:t>
            </a:r>
            <a:endParaRPr lang="es-MX"/>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06/01/2018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06/01/2018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06/01/2018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06/01/2018</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973065"/>
            <a:ext cx="5275385" cy="1192238"/>
          </a:xfrm>
        </p:spPr>
        <p:txBody>
          <a:bodyPr/>
          <a:lstStyle/>
          <a:p>
            <a:pPr algn="r"/>
            <a:r>
              <a:rPr lang="es-MX" sz="5600"/>
              <a:t>C# Intermedio</a:t>
            </a:r>
          </a:p>
        </p:txBody>
      </p:sp>
      <p:sp>
        <p:nvSpPr>
          <p:cNvPr id="3" name="Subtítulo 2"/>
          <p:cNvSpPr>
            <a:spLocks noGrp="1"/>
          </p:cNvSpPr>
          <p:nvPr>
            <p:ph type="subTitle" idx="1"/>
          </p:nvPr>
        </p:nvSpPr>
        <p:spPr>
          <a:xfrm>
            <a:off x="2405966" y="5085408"/>
            <a:ext cx="4684542" cy="1420837"/>
          </a:xfrm>
        </p:spPr>
        <p:txBody>
          <a:bodyPr anchor="t">
            <a:normAutofit/>
          </a:bodyPr>
          <a:lstStyle/>
          <a:p>
            <a:r>
              <a:rPr lang="es-MX" sz="3200"/>
              <a:t>Enero 2018</a:t>
            </a:r>
          </a:p>
        </p:txBody>
      </p:sp>
      <p:sp>
        <p:nvSpPr>
          <p:cNvPr id="4" name="Subtítulo 2"/>
          <p:cNvSpPr>
            <a:spLocks noGrp="1"/>
          </p:cNvSpPr>
          <p:nvPr/>
        </p:nvSpPr>
        <p:spPr>
          <a:xfrm>
            <a:off x="2405966" y="3443933"/>
            <a:ext cx="4684542" cy="1420837"/>
          </a:xfrm>
          <a:prstGeom prst="rect">
            <a:avLst/>
          </a:prstGeom>
        </p:spPr>
        <p:txBody>
          <a:bodyPr anchor="t">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a:t>Genéricos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chor="t">
            <a:normAutofit fontScale="90000"/>
          </a:bodyPr>
          <a:lstStyle/>
          <a:p>
            <a:pPr algn="r"/>
            <a:r>
              <a:rPr lang="es-MX" altLang="es-ES"/>
              <a:t>Necesidad de los genéricos</a:t>
            </a:r>
            <a:endParaRPr lang="en-US">
              <a:solidFill>
                <a:schemeClr val="tx1"/>
              </a:solidFill>
            </a:endParaRPr>
          </a:p>
        </p:txBody>
      </p:sp>
      <p:sp>
        <p:nvSpPr>
          <p:cNvPr id="3" name="Marcador de posición de contenido 2"/>
          <p:cNvSpPr>
            <a:spLocks noGrp="1"/>
          </p:cNvSpPr>
          <p:nvPr>
            <p:ph idx="1"/>
          </p:nvPr>
        </p:nvSpPr>
        <p:spPr/>
        <p:txBody>
          <a:bodyPr anchor="t"/>
          <a:lstStyle/>
          <a:p>
            <a:pPr>
              <a:lnSpc>
                <a:spcPct val="100000"/>
              </a:lnSpc>
              <a:spcBef>
                <a:spcPts val="0"/>
              </a:spcBef>
            </a:pPr>
            <a:r>
              <a:rPr lang="es-MX"/>
              <a:t>- Un tipo genérico corresponde con un contenedor de tipos, es decir, un lugar u ubicación en donde podemos hacer que resida un tipo de dato específico.</a:t>
            </a:r>
          </a:p>
          <a:p>
            <a:pPr>
              <a:lnSpc>
                <a:spcPct val="100000"/>
              </a:lnSpc>
              <a:spcBef>
                <a:spcPts val="0"/>
              </a:spcBef>
            </a:pPr>
            <a:endParaRPr lang="es-MX"/>
          </a:p>
          <a:p>
            <a:pPr>
              <a:lnSpc>
                <a:spcPct val="100000"/>
              </a:lnSpc>
              <a:spcBef>
                <a:spcPts val="0"/>
              </a:spcBef>
            </a:pPr>
            <a:r>
              <a:rPr lang="es-MX"/>
              <a:t>- Son el mecanismo de implementación de clases parametrizadas introducido en la versión 2.0 del lenguaje C#. </a:t>
            </a:r>
            <a:endParaRPr lang="en-US"/>
          </a:p>
          <a:p>
            <a:pPr>
              <a:lnSpc>
                <a:spcPct val="100000"/>
              </a:lnSpc>
              <a:spcBef>
                <a:spcPts val="0"/>
              </a:spcBef>
            </a:pPr>
            <a:endParaRPr lang="es-MX"/>
          </a:p>
          <a:p>
            <a:pPr>
              <a:lnSpc>
                <a:spcPct val="100000"/>
              </a:lnSpc>
              <a:spcBef>
                <a:spcPts val="0"/>
              </a:spcBef>
            </a:pPr>
            <a:r>
              <a:rPr lang="es-MX"/>
              <a:t>- Las clases y métodos genéricos combinan los conceptos de reusabilidad, seguridad de tipos y eficiencia.</a:t>
            </a:r>
            <a:endParaRPr lang="es-MX">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4EBD-4940-469E-8FF7-6C3C8C95F9F1}"/>
              </a:ext>
            </a:extLst>
          </p:cNvPr>
          <p:cNvSpPr>
            <a:spLocks noGrp="1"/>
          </p:cNvSpPr>
          <p:nvPr>
            <p:ph type="title"/>
          </p:nvPr>
        </p:nvSpPr>
        <p:spPr/>
        <p:txBody>
          <a:bodyPr anchor="t">
            <a:normAutofit/>
          </a:bodyPr>
          <a:lstStyle/>
          <a:p>
            <a:pPr algn="r"/>
            <a:r>
              <a:rPr lang="en-US" err="1"/>
              <a:t>Métodos</a:t>
            </a:r>
            <a:r>
              <a:rPr lang="en-US"/>
              <a:t> </a:t>
            </a:r>
            <a:r>
              <a:rPr lang="en-US" err="1"/>
              <a:t>genéricos</a:t>
            </a:r>
            <a:endParaRPr lang="en-US"/>
          </a:p>
        </p:txBody>
      </p:sp>
      <p:sp>
        <p:nvSpPr>
          <p:cNvPr id="3" name="Content Placeholder 2">
            <a:extLst>
              <a:ext uri="{FF2B5EF4-FFF2-40B4-BE49-F238E27FC236}">
                <a16:creationId xmlns:a16="http://schemas.microsoft.com/office/drawing/2014/main" id="{D920CC56-3249-4B52-8C43-1C510D5128FE}"/>
              </a:ext>
            </a:extLst>
          </p:cNvPr>
          <p:cNvSpPr>
            <a:spLocks noGrp="1"/>
          </p:cNvSpPr>
          <p:nvPr>
            <p:ph idx="1"/>
          </p:nvPr>
        </p:nvSpPr>
        <p:spPr/>
        <p:txBody>
          <a:bodyPr anchor="t"/>
          <a:lstStyle/>
          <a:p>
            <a:pPr>
              <a:lnSpc>
                <a:spcPct val="100000"/>
              </a:lnSpc>
              <a:spcBef>
                <a:spcPts val="0"/>
              </a:spcBef>
              <a:buChar char="•"/>
            </a:pPr>
            <a:r>
              <a:rPr lang="es-MX" b="1"/>
              <a:t>Los métodos genéricos tienen parámetros de tipos. </a:t>
            </a:r>
            <a:r>
              <a:rPr lang="es-MX"/>
              <a:t>Estos proveen una forma para parametrizar los tipos usados en un método. Esto significa que puedes proveer sólo una implementación y llamarla con diferentes tipos. Los métodos genéricos requieren una forma de sintaxis inusual.</a:t>
            </a:r>
            <a:endParaRPr lang="en-US"/>
          </a:p>
          <a:p>
            <a:pPr>
              <a:lnSpc>
                <a:spcPct val="100000"/>
              </a:lnSpc>
              <a:spcBef>
                <a:spcPts val="0"/>
              </a:spcBef>
            </a:pPr>
            <a:endParaRPr lang="es-MX"/>
          </a:p>
          <a:p>
            <a:pPr>
              <a:lnSpc>
                <a:spcPct val="100000"/>
              </a:lnSpc>
              <a:spcBef>
                <a:spcPts val="0"/>
              </a:spcBef>
              <a:buChar char="•"/>
            </a:pPr>
            <a:r>
              <a:rPr lang="es-MX"/>
              <a:t>La forma de sintaxis para la declaración usa los caracteres &lt;T&gt; después del método  después del nombre del método, pero antes de la lista formal de parámetros.</a:t>
            </a:r>
            <a:endParaRPr lang="en-US">
              <a:solidFill>
                <a:schemeClr val="tx1"/>
              </a:solidFill>
            </a:endParaRPr>
          </a:p>
        </p:txBody>
      </p:sp>
    </p:spTree>
    <p:extLst>
      <p:ext uri="{BB962C8B-B14F-4D97-AF65-F5344CB8AC3E}">
        <p14:creationId xmlns:p14="http://schemas.microsoft.com/office/powerpoint/2010/main" val="99398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8D7D-2E61-4E0E-BC3A-70627315CA8D}"/>
              </a:ext>
            </a:extLst>
          </p:cNvPr>
          <p:cNvSpPr>
            <a:spLocks noGrp="1"/>
          </p:cNvSpPr>
          <p:nvPr>
            <p:ph type="title"/>
          </p:nvPr>
        </p:nvSpPr>
        <p:spPr/>
        <p:txBody>
          <a:bodyPr anchor="t">
            <a:normAutofit/>
          </a:bodyPr>
          <a:lstStyle/>
          <a:p>
            <a:pPr algn="r"/>
            <a:r>
              <a:rPr lang="en-US" err="1"/>
              <a:t>Métodos</a:t>
            </a:r>
            <a:r>
              <a:rPr lang="en-US"/>
              <a:t> </a:t>
            </a:r>
            <a:r>
              <a:rPr lang="en-US" err="1"/>
              <a:t>genéricos</a:t>
            </a:r>
            <a:endParaRPr lang="en-US"/>
          </a:p>
        </p:txBody>
      </p:sp>
      <p:pic>
        <p:nvPicPr>
          <p:cNvPr id="4" name="Picture 4">
            <a:extLst>
              <a:ext uri="{FF2B5EF4-FFF2-40B4-BE49-F238E27FC236}">
                <a16:creationId xmlns:a16="http://schemas.microsoft.com/office/drawing/2014/main" id="{7E0D09B4-FBE7-45BE-B747-6CA5C860DEA6}"/>
              </a:ext>
            </a:extLst>
          </p:cNvPr>
          <p:cNvPicPr>
            <a:picLocks noGrp="1" noChangeAspect="1"/>
          </p:cNvPicPr>
          <p:nvPr>
            <p:ph idx="1"/>
          </p:nvPr>
        </p:nvPicPr>
        <p:blipFill>
          <a:blip r:embed="rId2"/>
          <a:stretch>
            <a:fillRect/>
          </a:stretch>
        </p:blipFill>
        <p:spPr>
          <a:xfrm>
            <a:off x="1948170" y="1785938"/>
            <a:ext cx="6169997" cy="4446587"/>
          </a:xfrm>
          <a:prstGeom prst="rect">
            <a:avLst/>
          </a:prstGeom>
        </p:spPr>
      </p:pic>
    </p:spTree>
    <p:extLst>
      <p:ext uri="{BB962C8B-B14F-4D97-AF65-F5344CB8AC3E}">
        <p14:creationId xmlns:p14="http://schemas.microsoft.com/office/powerpoint/2010/main" val="211663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ECA-83C3-4583-95A7-93FBEA8B51DD}"/>
              </a:ext>
            </a:extLst>
          </p:cNvPr>
          <p:cNvSpPr>
            <a:spLocks noGrp="1"/>
          </p:cNvSpPr>
          <p:nvPr>
            <p:ph type="title"/>
          </p:nvPr>
        </p:nvSpPr>
        <p:spPr/>
        <p:txBody>
          <a:bodyPr anchor="t">
            <a:normAutofit/>
          </a:bodyPr>
          <a:lstStyle/>
          <a:p>
            <a:pPr algn="r"/>
            <a:r>
              <a:rPr lang="en-US"/>
              <a:t>Clase </a:t>
            </a:r>
            <a:r>
              <a:rPr lang="en-US" err="1"/>
              <a:t>genérica</a:t>
            </a:r>
            <a:endParaRPr lang="en-US"/>
          </a:p>
        </p:txBody>
      </p:sp>
      <p:sp>
        <p:nvSpPr>
          <p:cNvPr id="3" name="Content Placeholder 2">
            <a:extLst>
              <a:ext uri="{FF2B5EF4-FFF2-40B4-BE49-F238E27FC236}">
                <a16:creationId xmlns:a16="http://schemas.microsoft.com/office/drawing/2014/main" id="{AB2D59E4-28CC-449F-915B-09CD1F551788}"/>
              </a:ext>
            </a:extLst>
          </p:cNvPr>
          <p:cNvSpPr>
            <a:spLocks noGrp="1"/>
          </p:cNvSpPr>
          <p:nvPr>
            <p:ph idx="1"/>
          </p:nvPr>
        </p:nvSpPr>
        <p:spPr/>
        <p:txBody>
          <a:bodyPr anchor="t"/>
          <a:lstStyle/>
          <a:p>
            <a:pPr>
              <a:lnSpc>
                <a:spcPct val="100000"/>
              </a:lnSpc>
              <a:spcBef>
                <a:spcPts val="0"/>
              </a:spcBef>
            </a:pPr>
            <a:r>
              <a:rPr lang="es-MX"/>
              <a:t>- Las clases genéricas encapsulan operaciones que no son específicas de un tipo de datos concreto. Las clases genéricas se utilizan frecuentemente con colecciones como listas vinculadas, tablas hash, pilas, colas, árboles, etc.</a:t>
            </a:r>
            <a:endParaRPr lang="en-US"/>
          </a:p>
          <a:p>
            <a:pPr>
              <a:lnSpc>
                <a:spcPct val="100000"/>
              </a:lnSpc>
              <a:spcBef>
                <a:spcPts val="0"/>
              </a:spcBef>
            </a:pPr>
            <a:endParaRPr lang="es-MX"/>
          </a:p>
          <a:p>
            <a:pPr>
              <a:lnSpc>
                <a:spcPct val="100000"/>
              </a:lnSpc>
              <a:spcBef>
                <a:spcPts val="0"/>
              </a:spcBef>
            </a:pPr>
            <a:r>
              <a:rPr lang="es-MX"/>
              <a:t>- Normalmente, para crear clases genéricas se empieza a partir de una clase concreta existente y se cambian los tipos, uno a uno, por parámetros de tipo hasta que se obtiene un equilibrio óptimo entre generalización y utilidad. </a:t>
            </a:r>
            <a:endParaRPr lang="en-US">
              <a:solidFill>
                <a:schemeClr val="tx1"/>
              </a:solidFill>
            </a:endParaRPr>
          </a:p>
        </p:txBody>
      </p:sp>
    </p:spTree>
    <p:extLst>
      <p:ext uri="{BB962C8B-B14F-4D97-AF65-F5344CB8AC3E}">
        <p14:creationId xmlns:p14="http://schemas.microsoft.com/office/powerpoint/2010/main" val="416200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C78E-0223-47F4-9276-7C40C11AE0DA}"/>
              </a:ext>
            </a:extLst>
          </p:cNvPr>
          <p:cNvSpPr>
            <a:spLocks noGrp="1"/>
          </p:cNvSpPr>
          <p:nvPr>
            <p:ph type="title"/>
          </p:nvPr>
        </p:nvSpPr>
        <p:spPr/>
        <p:txBody>
          <a:bodyPr anchor="t">
            <a:normAutofit/>
          </a:bodyPr>
          <a:lstStyle/>
          <a:p>
            <a:pPr algn="r"/>
            <a:r>
              <a:rPr lang="en-US" sz="4000" err="1"/>
              <a:t>Sintaxis</a:t>
            </a:r>
            <a:endParaRPr lang="en-US"/>
          </a:p>
        </p:txBody>
      </p:sp>
      <p:pic>
        <p:nvPicPr>
          <p:cNvPr id="4" name="Picture 4">
            <a:extLst>
              <a:ext uri="{FF2B5EF4-FFF2-40B4-BE49-F238E27FC236}">
                <a16:creationId xmlns:a16="http://schemas.microsoft.com/office/drawing/2014/main" id="{BBA39985-1586-45C6-A380-46536987D951}"/>
              </a:ext>
            </a:extLst>
          </p:cNvPr>
          <p:cNvPicPr>
            <a:picLocks noGrp="1" noChangeAspect="1"/>
          </p:cNvPicPr>
          <p:nvPr>
            <p:ph idx="1"/>
          </p:nvPr>
        </p:nvPicPr>
        <p:blipFill>
          <a:blip r:embed="rId2"/>
          <a:stretch>
            <a:fillRect/>
          </a:stretch>
        </p:blipFill>
        <p:spPr>
          <a:xfrm>
            <a:off x="1646238" y="2087433"/>
            <a:ext cx="6773862" cy="3843596"/>
          </a:xfrm>
          <a:prstGeom prst="rect">
            <a:avLst/>
          </a:prstGeom>
        </p:spPr>
      </p:pic>
    </p:spTree>
    <p:extLst>
      <p:ext uri="{BB962C8B-B14F-4D97-AF65-F5344CB8AC3E}">
        <p14:creationId xmlns:p14="http://schemas.microsoft.com/office/powerpoint/2010/main" val="31049900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Tema de Office</vt:lpstr>
      <vt:lpstr>C# Intermedio</vt:lpstr>
      <vt:lpstr>Necesidad de los genéricos</vt:lpstr>
      <vt:lpstr>Métodos genéricos</vt:lpstr>
      <vt:lpstr>Métodos genéricos</vt:lpstr>
      <vt:lpstr>Clase genérica</vt:lpstr>
      <vt:lpstr>Sintaxis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Intermedio</dc:title>
  <cp:revision>1</cp:revision>
  <dcterms:modified xsi:type="dcterms:W3CDTF">2018-01-06T10:48:52Z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